
<file path=[Content_Types].xml><?xml version="1.0" encoding="utf-8"?>
<Types xmlns="http://schemas.openxmlformats.org/package/2006/content-types">
  <Default Extension="rels" ContentType="application/vnd.openxmlformats-package.relationships+xml"/>
  <Default Extension="jpeg" ContentType="image/jpeg"/>
  <Default Extension="png" ContentType="image/png"/>
  <Default Extension="emf" ContentType="image/x-emf"/>
  <Default Extension="wav" ContentType="audio/x-wav"/>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6.9.0.0-->
<p:presentation xmlns:r="http://schemas.openxmlformats.org/officeDocument/2006/relationships" xmlns:a="http://schemas.openxmlformats.org/drawingml/2006/main" xmlns:p="http://schemas.openxmlformats.org/presentationml/2006/main" saveSubsetFonts="1">
  <p:sldMasterIdLst>
    <p:sldMasterId id="2147483648" r:id="rId1"/>
  </p:sldMasterIdLst>
  <p:notesMasterIdLst>
    <p:notesMasterId r:id="rId2"/>
  </p:notesMasterIdLst>
  <p:sldIdLst>
    <p:sldId id="257" r:id="rId3"/>
    <p:sldId id="289" r:id="rId4"/>
    <p:sldId id="258" r:id="rId5"/>
    <p:sldId id="260" r:id="rId6"/>
    <p:sldId id="259" r:id="rId7"/>
    <p:sldId id="261" r:id="rId8"/>
    <p:sldId id="262" r:id="rId9"/>
    <p:sldId id="263" r:id="rId10"/>
    <p:sldId id="264" r:id="rId11"/>
    <p:sldId id="265" r:id="rId12"/>
    <p:sldId id="256" r:id="rId13"/>
    <p:sldId id="266" r:id="rId14"/>
    <p:sldId id="267" r:id="rId15"/>
    <p:sldId id="268" r:id="rId16"/>
    <p:sldId id="269" r:id="rId17"/>
    <p:sldId id="270" r:id="rId18"/>
    <p:sldId id="271" r:id="rId19"/>
    <p:sldId id="272" r:id="rId20"/>
    <p:sldId id="273" r:id="rId21"/>
    <p:sldId id="274" r:id="rId22"/>
    <p:sldId id="276" r:id="rId23"/>
    <p:sldId id="277" r:id="rId24"/>
    <p:sldId id="278" r:id="rId25"/>
    <p:sldId id="279" r:id="rId26"/>
    <p:sldId id="287" r:id="rId27"/>
    <p:sldId id="281" r:id="rId28"/>
    <p:sldId id="282" r:id="rId29"/>
    <p:sldId id="283" r:id="rId30"/>
    <p:sldId id="284" r:id="rId31"/>
    <p:sldId id="285" r:id="rId32"/>
    <p:sldId id="286" r:id="rId33"/>
    <p:sldId id="288" r:id="rId34"/>
    <p:sldId id="290" r:id="rId35"/>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4482"/>
    <a:srgbClr val="4557A5"/>
    <a:srgbClr val="F1E9E3"/>
    <a:srgbClr val="F8F8F8"/>
    <a:srgbClr val="E6EAEE"/>
    <a:srgbClr val="F4F4F4"/>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6424" autoAdjust="0"/>
  </p:normalViewPr>
  <p:slideViewPr>
    <p:cSldViewPr snapToGrid="0">
      <p:cViewPr varScale="1">
        <p:scale>
          <a:sx n="49" d="100"/>
          <a:sy n="49" d="100"/>
        </p:scale>
        <p:origin x="84" y="60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tags" Target="tags/tag1.xml" /><Relationship Id="rId37" Type="http://schemas.openxmlformats.org/officeDocument/2006/relationships/presProps" Target="presProps.xml" /><Relationship Id="rId38" Type="http://schemas.openxmlformats.org/officeDocument/2006/relationships/viewProps" Target="viewProps.xml" /><Relationship Id="rId39" Type="http://schemas.openxmlformats.org/officeDocument/2006/relationships/theme" Target="theme/theme1.xml" /><Relationship Id="rId4" Type="http://schemas.openxmlformats.org/officeDocument/2006/relationships/slide" Target="slides/slide2.xml" /><Relationship Id="rId40" Type="http://schemas.openxmlformats.org/officeDocument/2006/relationships/tableStyles" Target="tableStyles.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5EFF5-1C63-454A-952C-D222E78549AA}" type="datetimeFigureOut">
              <a:rPr lang="zh-CN" altLang="en-US" smtClean="0"/>
              <a:t>2018/11/2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DF127-AB64-486F-BA24-E5D3DD82A227}" type="slidenum">
              <a:rPr lang="zh-CN" altLang="en-US" smtClean="0"/>
              <a:t>‹#›</a:t>
            </a:fld>
            <a:endParaRPr lang="zh-CN" altLang="en-US"/>
          </a:p>
        </p:txBody>
      </p:sp>
    </p:spTree>
    <p:extLst>
      <p:ext uri="{BB962C8B-B14F-4D97-AF65-F5344CB8AC3E}">
        <p14:creationId xmlns:p14="http://schemas.microsoft.com/office/powerpoint/2010/main" val="293589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a:t>
            </a:fld>
            <a:endParaRPr lang="zh-CN" altLang="en-US"/>
          </a:p>
        </p:txBody>
      </p:sp>
    </p:spTree>
    <p:extLst>
      <p:ext uri="{BB962C8B-B14F-4D97-AF65-F5344CB8AC3E}">
        <p14:creationId xmlns:p14="http://schemas.microsoft.com/office/powerpoint/2010/main" val="172456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10</a:t>
            </a:fld>
            <a:endParaRPr lang="zh-CN" altLang="en-US"/>
          </a:p>
        </p:txBody>
      </p:sp>
    </p:spTree>
    <p:extLst>
      <p:ext uri="{BB962C8B-B14F-4D97-AF65-F5344CB8AC3E}">
        <p14:creationId xmlns:p14="http://schemas.microsoft.com/office/powerpoint/2010/main" val="2898478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11</a:t>
            </a:fld>
            <a:endParaRPr lang="zh-CN" altLang="en-US"/>
          </a:p>
        </p:txBody>
      </p:sp>
    </p:spTree>
    <p:extLst>
      <p:ext uri="{BB962C8B-B14F-4D97-AF65-F5344CB8AC3E}">
        <p14:creationId xmlns:p14="http://schemas.microsoft.com/office/powerpoint/2010/main" val="329070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12</a:t>
            </a:fld>
            <a:endParaRPr lang="zh-CN" altLang="en-US"/>
          </a:p>
        </p:txBody>
      </p:sp>
    </p:spTree>
    <p:extLst>
      <p:ext uri="{BB962C8B-B14F-4D97-AF65-F5344CB8AC3E}">
        <p14:creationId xmlns:p14="http://schemas.microsoft.com/office/powerpoint/2010/main" val="326186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13</a:t>
            </a:fld>
            <a:endParaRPr lang="zh-CN" altLang="en-US"/>
          </a:p>
        </p:txBody>
      </p:sp>
    </p:spTree>
    <p:extLst>
      <p:ext uri="{BB962C8B-B14F-4D97-AF65-F5344CB8AC3E}">
        <p14:creationId xmlns:p14="http://schemas.microsoft.com/office/powerpoint/2010/main" val="2549447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14</a:t>
            </a:fld>
            <a:endParaRPr lang="zh-CN" altLang="en-US"/>
          </a:p>
        </p:txBody>
      </p:sp>
    </p:spTree>
    <p:extLst>
      <p:ext uri="{BB962C8B-B14F-4D97-AF65-F5344CB8AC3E}">
        <p14:creationId xmlns:p14="http://schemas.microsoft.com/office/powerpoint/2010/main" val="3236989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15</a:t>
            </a:fld>
            <a:endParaRPr lang="zh-CN" altLang="en-US"/>
          </a:p>
        </p:txBody>
      </p:sp>
    </p:spTree>
    <p:extLst>
      <p:ext uri="{BB962C8B-B14F-4D97-AF65-F5344CB8AC3E}">
        <p14:creationId xmlns:p14="http://schemas.microsoft.com/office/powerpoint/2010/main" val="3677944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16</a:t>
            </a:fld>
            <a:endParaRPr lang="zh-CN" altLang="en-US"/>
          </a:p>
        </p:txBody>
      </p:sp>
    </p:spTree>
    <p:extLst>
      <p:ext uri="{BB962C8B-B14F-4D97-AF65-F5344CB8AC3E}">
        <p14:creationId xmlns:p14="http://schemas.microsoft.com/office/powerpoint/2010/main" val="2181049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17</a:t>
            </a:fld>
            <a:endParaRPr lang="zh-CN" altLang="en-US"/>
          </a:p>
        </p:txBody>
      </p:sp>
    </p:spTree>
    <p:extLst>
      <p:ext uri="{BB962C8B-B14F-4D97-AF65-F5344CB8AC3E}">
        <p14:creationId xmlns:p14="http://schemas.microsoft.com/office/powerpoint/2010/main" val="3098908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18</a:t>
            </a:fld>
            <a:endParaRPr lang="zh-CN" altLang="en-US"/>
          </a:p>
        </p:txBody>
      </p:sp>
    </p:spTree>
    <p:extLst>
      <p:ext uri="{BB962C8B-B14F-4D97-AF65-F5344CB8AC3E}">
        <p14:creationId xmlns:p14="http://schemas.microsoft.com/office/powerpoint/2010/main" val="94616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19</a:t>
            </a:fld>
            <a:endParaRPr lang="zh-CN" altLang="en-US"/>
          </a:p>
        </p:txBody>
      </p:sp>
    </p:spTree>
    <p:extLst>
      <p:ext uri="{BB962C8B-B14F-4D97-AF65-F5344CB8AC3E}">
        <p14:creationId xmlns:p14="http://schemas.microsoft.com/office/powerpoint/2010/main" val="727200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a:t>
            </a:fld>
            <a:endParaRPr lang="zh-CN" altLang="en-US"/>
          </a:p>
        </p:txBody>
      </p:sp>
    </p:spTree>
    <p:extLst>
      <p:ext uri="{BB962C8B-B14F-4D97-AF65-F5344CB8AC3E}">
        <p14:creationId xmlns:p14="http://schemas.microsoft.com/office/powerpoint/2010/main" val="2185693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20</a:t>
            </a:fld>
            <a:endParaRPr lang="zh-CN" altLang="en-US"/>
          </a:p>
        </p:txBody>
      </p:sp>
    </p:spTree>
    <p:extLst>
      <p:ext uri="{BB962C8B-B14F-4D97-AF65-F5344CB8AC3E}">
        <p14:creationId xmlns:p14="http://schemas.microsoft.com/office/powerpoint/2010/main" val="522226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21</a:t>
            </a:fld>
            <a:endParaRPr lang="zh-CN" altLang="en-US"/>
          </a:p>
        </p:txBody>
      </p:sp>
    </p:spTree>
    <p:extLst>
      <p:ext uri="{BB962C8B-B14F-4D97-AF65-F5344CB8AC3E}">
        <p14:creationId xmlns:p14="http://schemas.microsoft.com/office/powerpoint/2010/main" val="3112721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22</a:t>
            </a:fld>
            <a:endParaRPr lang="zh-CN" altLang="en-US"/>
          </a:p>
        </p:txBody>
      </p:sp>
    </p:spTree>
    <p:extLst>
      <p:ext uri="{BB962C8B-B14F-4D97-AF65-F5344CB8AC3E}">
        <p14:creationId xmlns:p14="http://schemas.microsoft.com/office/powerpoint/2010/main" val="662843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23</a:t>
            </a:fld>
            <a:endParaRPr lang="zh-CN" altLang="en-US"/>
          </a:p>
        </p:txBody>
      </p:sp>
    </p:spTree>
    <p:extLst>
      <p:ext uri="{BB962C8B-B14F-4D97-AF65-F5344CB8AC3E}">
        <p14:creationId xmlns:p14="http://schemas.microsoft.com/office/powerpoint/2010/main" val="199924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24</a:t>
            </a:fld>
            <a:endParaRPr lang="zh-CN" altLang="en-US"/>
          </a:p>
        </p:txBody>
      </p:sp>
    </p:spTree>
    <p:extLst>
      <p:ext uri="{BB962C8B-B14F-4D97-AF65-F5344CB8AC3E}">
        <p14:creationId xmlns:p14="http://schemas.microsoft.com/office/powerpoint/2010/main" val="2058870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25</a:t>
            </a:fld>
            <a:endParaRPr lang="zh-CN" altLang="en-US"/>
          </a:p>
        </p:txBody>
      </p:sp>
    </p:spTree>
    <p:extLst>
      <p:ext uri="{BB962C8B-B14F-4D97-AF65-F5344CB8AC3E}">
        <p14:creationId xmlns:p14="http://schemas.microsoft.com/office/powerpoint/2010/main" val="3523025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26</a:t>
            </a:fld>
            <a:endParaRPr lang="zh-CN" altLang="en-US"/>
          </a:p>
        </p:txBody>
      </p:sp>
    </p:spTree>
    <p:extLst>
      <p:ext uri="{BB962C8B-B14F-4D97-AF65-F5344CB8AC3E}">
        <p14:creationId xmlns:p14="http://schemas.microsoft.com/office/powerpoint/2010/main" val="259967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27</a:t>
            </a:fld>
            <a:endParaRPr lang="zh-CN" altLang="en-US"/>
          </a:p>
        </p:txBody>
      </p:sp>
    </p:spTree>
    <p:extLst>
      <p:ext uri="{BB962C8B-B14F-4D97-AF65-F5344CB8AC3E}">
        <p14:creationId xmlns:p14="http://schemas.microsoft.com/office/powerpoint/2010/main" val="3001320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28</a:t>
            </a:fld>
            <a:endParaRPr lang="zh-CN" altLang="en-US"/>
          </a:p>
        </p:txBody>
      </p:sp>
    </p:spTree>
    <p:extLst>
      <p:ext uri="{BB962C8B-B14F-4D97-AF65-F5344CB8AC3E}">
        <p14:creationId xmlns:p14="http://schemas.microsoft.com/office/powerpoint/2010/main" val="1611010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29</a:t>
            </a:fld>
            <a:endParaRPr lang="zh-CN" altLang="en-US"/>
          </a:p>
        </p:txBody>
      </p:sp>
    </p:spTree>
    <p:extLst>
      <p:ext uri="{BB962C8B-B14F-4D97-AF65-F5344CB8AC3E}">
        <p14:creationId xmlns:p14="http://schemas.microsoft.com/office/powerpoint/2010/main" val="150812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3</a:t>
            </a:fld>
            <a:endParaRPr lang="zh-CN" altLang="en-US"/>
          </a:p>
        </p:txBody>
      </p:sp>
    </p:spTree>
    <p:extLst>
      <p:ext uri="{BB962C8B-B14F-4D97-AF65-F5344CB8AC3E}">
        <p14:creationId xmlns:p14="http://schemas.microsoft.com/office/powerpoint/2010/main" val="3715841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30</a:t>
            </a:fld>
            <a:endParaRPr lang="zh-CN" altLang="en-US"/>
          </a:p>
        </p:txBody>
      </p:sp>
    </p:spTree>
    <p:extLst>
      <p:ext uri="{BB962C8B-B14F-4D97-AF65-F5344CB8AC3E}">
        <p14:creationId xmlns:p14="http://schemas.microsoft.com/office/powerpoint/2010/main" val="2135477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31</a:t>
            </a:fld>
            <a:endParaRPr lang="zh-CN" altLang="en-US"/>
          </a:p>
        </p:txBody>
      </p:sp>
    </p:spTree>
    <p:extLst>
      <p:ext uri="{BB962C8B-B14F-4D97-AF65-F5344CB8AC3E}">
        <p14:creationId xmlns:p14="http://schemas.microsoft.com/office/powerpoint/2010/main" val="2796212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32</a:t>
            </a:fld>
            <a:endParaRPr lang="zh-CN" altLang="en-US"/>
          </a:p>
        </p:txBody>
      </p:sp>
    </p:spTree>
    <p:extLst>
      <p:ext uri="{BB962C8B-B14F-4D97-AF65-F5344CB8AC3E}">
        <p14:creationId xmlns:p14="http://schemas.microsoft.com/office/powerpoint/2010/main" val="3578267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33</a:t>
            </a:fld>
            <a:endParaRPr lang="zh-CN" altLang="en-US"/>
          </a:p>
        </p:txBody>
      </p:sp>
    </p:spTree>
    <p:extLst>
      <p:ext uri="{BB962C8B-B14F-4D97-AF65-F5344CB8AC3E}">
        <p14:creationId xmlns:p14="http://schemas.microsoft.com/office/powerpoint/2010/main" val="368449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4</a:t>
            </a:fld>
            <a:endParaRPr lang="zh-CN" altLang="en-US"/>
          </a:p>
        </p:txBody>
      </p:sp>
    </p:spTree>
    <p:extLst>
      <p:ext uri="{BB962C8B-B14F-4D97-AF65-F5344CB8AC3E}">
        <p14:creationId xmlns:p14="http://schemas.microsoft.com/office/powerpoint/2010/main" val="83516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5</a:t>
            </a:fld>
            <a:endParaRPr lang="zh-CN" altLang="en-US"/>
          </a:p>
        </p:txBody>
      </p:sp>
    </p:spTree>
    <p:extLst>
      <p:ext uri="{BB962C8B-B14F-4D97-AF65-F5344CB8AC3E}">
        <p14:creationId xmlns:p14="http://schemas.microsoft.com/office/powerpoint/2010/main" val="422351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6</a:t>
            </a:fld>
            <a:endParaRPr lang="zh-CN" altLang="en-US"/>
          </a:p>
        </p:txBody>
      </p:sp>
    </p:spTree>
    <p:extLst>
      <p:ext uri="{BB962C8B-B14F-4D97-AF65-F5344CB8AC3E}">
        <p14:creationId xmlns:p14="http://schemas.microsoft.com/office/powerpoint/2010/main" val="28312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7</a:t>
            </a:fld>
            <a:endParaRPr lang="zh-CN" altLang="en-US"/>
          </a:p>
        </p:txBody>
      </p:sp>
    </p:spTree>
    <p:extLst>
      <p:ext uri="{BB962C8B-B14F-4D97-AF65-F5344CB8AC3E}">
        <p14:creationId xmlns:p14="http://schemas.microsoft.com/office/powerpoint/2010/main" val="41112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8</a:t>
            </a:fld>
            <a:endParaRPr lang="zh-CN" altLang="en-US"/>
          </a:p>
        </p:txBody>
      </p:sp>
    </p:spTree>
    <p:extLst>
      <p:ext uri="{BB962C8B-B14F-4D97-AF65-F5344CB8AC3E}">
        <p14:creationId xmlns:p14="http://schemas.microsoft.com/office/powerpoint/2010/main" val="115374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www.515ppt.com</a:t>
            </a:r>
          </a:p>
        </p:txBody>
      </p:sp>
      <p:sp>
        <p:nvSpPr>
          <p:cNvPr id="4" name="灯片编号占位符 3"/>
          <p:cNvSpPr>
            <a:spLocks noGrp="1"/>
          </p:cNvSpPr>
          <p:nvPr>
            <p:ph type="sldNum" sz="quarter" idx="10"/>
          </p:nvPr>
        </p:nvSpPr>
        <p:spPr/>
        <p:txBody>
          <a:bodyPr/>
          <a:lstStyle/>
          <a:p>
            <a:fld id="{A81DF127-AB64-486F-BA24-E5D3DD82A227}" type="slidenum">
              <a:rPr lang="zh-CN" altLang="en-US" smtClean="0"/>
              <a:t>9</a:t>
            </a:fld>
            <a:endParaRPr lang="zh-CN" altLang="en-US"/>
          </a:p>
        </p:txBody>
      </p:sp>
    </p:spTree>
    <p:extLst>
      <p:ext uri="{BB962C8B-B14F-4D97-AF65-F5344CB8AC3E}">
        <p14:creationId xmlns:p14="http://schemas.microsoft.com/office/powerpoint/2010/main" val="1526883933"/>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标题幻灯片">
    <p:spTree>
      <p:nvGrpSpPr>
        <p:cNvPr id="1" name=""/>
        <p:cNvGrpSpPr/>
        <p:nvPr/>
      </p:nvGrpSpPr>
      <p:grpSpPr>
        <a:xfrm>
          <a:off x="0" y="0"/>
          <a: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3263740633"/>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标题和竖排文字">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3376240942"/>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垂直排列标题与&#10;文本">
    <p:spTree>
      <p:nvGrpSpPr>
        <p:cNvPr id="1" name=""/>
        <p:cNvGrpSpPr/>
        <p:nvPr/>
      </p:nvGrpSpPr>
      <p:grpSpPr>
        <a:xfrm>
          <a:off x="0" y="0"/>
          <a: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3296053871"/>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标题和内容">
    <p:spTree>
      <p:nvGrpSpPr>
        <p:cNvPr id="1" name=""/>
        <p:cNvGrpSpPr/>
        <p:nvPr/>
      </p:nvGrpSpPr>
      <p:grpSpPr>
        <a:xfrm>
          <a:off x="0" y="0"/>
          <a:ext cx="0" cy="0"/>
        </a:xfrm>
      </p:grpSpPr>
      <p:sp>
        <p:nvSpPr>
          <p:cNvPr id="7" name="圆角矩形 6"/>
          <p:cNvSpPr/>
          <p:nvPr userDrawn="1"/>
        </p:nvSpPr>
        <p:spPr>
          <a:xfrm>
            <a:off x="156000" y="161925"/>
            <a:ext cx="11880000" cy="6534150"/>
          </a:xfrm>
          <a:prstGeom prst="roundRect">
            <a:avLst>
              <a:gd name="adj" fmla="val 5711"/>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任意多边形 9"/>
          <p:cNvSpPr/>
          <p:nvPr userDrawn="1"/>
        </p:nvSpPr>
        <p:spPr>
          <a:xfrm>
            <a:off x="156000" y="161926"/>
            <a:ext cx="11880000" cy="967581"/>
          </a:xfrm>
          <a:custGeom>
            <a:gdLst>
              <a:gd name="connsiteX0" fmla="*/ 373165 w 11906250"/>
              <a:gd name="connsiteY0" fmla="*/ 0 h 967581"/>
              <a:gd name="connsiteX1" fmla="*/ 11533085 w 11906250"/>
              <a:gd name="connsiteY1" fmla="*/ 0 h 967581"/>
              <a:gd name="connsiteX2" fmla="*/ 11906250 w 11906250"/>
              <a:gd name="connsiteY2" fmla="*/ 373165 h 967581"/>
              <a:gd name="connsiteX3" fmla="*/ 11906250 w 11906250"/>
              <a:gd name="connsiteY3" fmla="*/ 967581 h 967581"/>
              <a:gd name="connsiteX4" fmla="*/ 0 w 11906250"/>
              <a:gd name="connsiteY4" fmla="*/ 967581 h 967581"/>
              <a:gd name="connsiteX5" fmla="*/ 0 w 11906250"/>
              <a:gd name="connsiteY5" fmla="*/ 373165 h 967581"/>
              <a:gd name="connsiteX6" fmla="*/ 373165 w 11906250"/>
              <a:gd name="connsiteY6" fmla="*/ 0 h 96758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6250" h="967580">
                <a:moveTo>
                  <a:pt x="373165" y="0"/>
                </a:moveTo>
                <a:lnTo>
                  <a:pt x="11533085" y="0"/>
                </a:lnTo>
                <a:cubicBezTo>
                  <a:pt x="11739178" y="0"/>
                  <a:pt x="11906250" y="167072"/>
                  <a:pt x="11906250" y="373165"/>
                </a:cubicBezTo>
                <a:lnTo>
                  <a:pt x="11906250" y="967581"/>
                </a:lnTo>
                <a:lnTo>
                  <a:pt x="0" y="967581"/>
                </a:lnTo>
                <a:lnTo>
                  <a:pt x="0" y="373165"/>
                </a:lnTo>
                <a:cubicBezTo>
                  <a:pt x="0" y="167072"/>
                  <a:pt x="167072" y="0"/>
                  <a:pt x="373165" y="0"/>
                </a:cubicBezTo>
                <a:close/>
              </a:path>
            </a:pathLst>
          </a:custGeom>
          <a:solidFill>
            <a:schemeClr val="accent5"/>
          </a:solidFill>
          <a:ln w="12700">
            <a:no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a:xfrm>
            <a:off x="1943100" y="364334"/>
            <a:ext cx="8305800" cy="689766"/>
          </a:xfrm>
        </p:spPr>
        <p:txBody>
          <a:bodyPr>
            <a:normAutofit/>
          </a:bodyPr>
          <a:lstStyle>
            <a:lvl1pPr algn="ctr">
              <a:defRPr sz="36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1210724660"/>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节标题">
    <p:spTree>
      <p:nvGrpSpPr>
        <p:cNvPr id="1" name=""/>
        <p:cNvGrpSpPr/>
        <p:nvPr/>
      </p:nvGrpSpPr>
      <p:grpSpPr>
        <a:xfrm>
          <a:off x="0" y="0"/>
          <a: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3645936411"/>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两栏内容">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1906079747"/>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比较">
    <p:spTree>
      <p:nvGrpSpPr>
        <p:cNvPr id="1" name=""/>
        <p:cNvGrpSpPr/>
        <p:nvPr/>
      </p:nvGrpSpPr>
      <p:grpSpPr>
        <a:xfrm>
          <a:off x="0" y="0"/>
          <a: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4000124220"/>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仅标题">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3865874204"/>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空白">
    <p:spTree>
      <p:nvGrpSpPr>
        <p:cNvPr id="1" name=""/>
        <p:cNvGrpSpPr/>
        <p:nvPr/>
      </p:nvGrpSpPr>
      <p:grpSpPr>
        <a:xfrm>
          <a:off x="0" y="0"/>
          <a:ext cx="0" cy="0"/>
        </a:xfrm>
      </p:grpSpPr>
      <p:sp>
        <p:nvSpPr>
          <p:cNvPr id="2" name="日期占位符 1"/>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922688665"/>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内容与标题">
    <p:spTree>
      <p:nvGrpSpPr>
        <p:cNvPr id="1" name=""/>
        <p:cNvGrpSpPr/>
        <p:nvPr/>
      </p:nvGrpSpPr>
      <p:grpSpPr>
        <a:xfrm>
          <a:off x="0" y="0"/>
          <a: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485250258"/>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图片与标题">
    <p:spTree>
      <p:nvGrpSpPr>
        <p:cNvPr id="1" name=""/>
        <p:cNvGrpSpPr/>
        <p:nvPr/>
      </p:nvGrpSpPr>
      <p:grpSpPr>
        <a:xfrm>
          <a:off x="0" y="0"/>
          <a: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A586E0-EEE9-42DC-A4A4-C62040A80663}" type="datetimeFigureOut">
              <a:rPr lang="zh-CN" altLang="en-US" smtClean="0"/>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93700967"/>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rgbClr val="F1E9E3"/>
        </a:solidFill>
        <a:effectLst/>
      </p:bgPr>
    </p:bg>
    <p:spTree>
      <p:nvGrpSpPr>
        <p:cNvPr id="1" name=""/>
        <p:cNvGrpSpPr/>
        <p:nvPr/>
      </p:nvGrpSpPr>
      <p:grpSpPr>
        <a:xfrm>
          <a:off x="0" y="0"/>
          <a: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A586E0-EEE9-42DC-A4A4-C62040A80663}" type="datetimeFigureOut">
              <a:rPr lang="zh-CN" altLang="en-US" smtClean="0"/>
              <a:t>2018/11/2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88E98-CB78-4B37-A687-C8190EFD60DD}" type="slidenum">
              <a:rPr lang="zh-CN" altLang="en-US" smtClean="0"/>
              <a:t>‹#›</a:t>
            </a:fld>
            <a:endParaRPr lang="zh-CN" altLang="en-US"/>
          </a:p>
        </p:txBody>
      </p:sp>
    </p:spTree>
    <p:extLst>
      <p:ext uri="{BB962C8B-B14F-4D97-AF65-F5344CB8AC3E}">
        <p14:creationId xmlns:p14="http://schemas.microsoft.com/office/powerpoint/2010/main" val="2683258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1.png" /><Relationship Id="rId4" Type="http://schemas.openxmlformats.org/officeDocument/2006/relationships/audio" Target="../media/media1.wav" /><Relationship Id="rId5" Type="http://schemas.microsoft.com/office/2007/relationships/media" Target="../media/media1.wav" TargetMode="Interna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5.jpeg" /><Relationship Id="rId4" Type="http://schemas.openxmlformats.org/officeDocument/2006/relationships/image" Target="../media/image6.jpeg" /><Relationship Id="rId5" Type="http://schemas.openxmlformats.org/officeDocument/2006/relationships/image" Target="../media/image7.jpeg" /><Relationship Id="rId6" Type="http://schemas.openxmlformats.org/officeDocument/2006/relationships/image" Target="../media/image8.jpeg" /><Relationship Id="rId7" Type="http://schemas.openxmlformats.org/officeDocument/2006/relationships/image" Target="../media/image9.jpeg" /><Relationship Id="rId8" Type="http://schemas.openxmlformats.org/officeDocument/2006/relationships/image" Target="../media/image10.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11.jpeg" /><Relationship Id="rId4" Type="http://schemas.openxmlformats.org/officeDocument/2006/relationships/image" Target="../media/image12.jpeg" /><Relationship Id="rId5" Type="http://schemas.openxmlformats.org/officeDocument/2006/relationships/image" Target="../media/image13.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4.jpeg" /><Relationship Id="rId4" Type="http://schemas.openxmlformats.org/officeDocument/2006/relationships/image" Target="../media/image15.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6.jpeg" /><Relationship Id="rId4" Type="http://schemas.openxmlformats.org/officeDocument/2006/relationships/image" Target="../media/image17.jpeg" /><Relationship Id="rId5" Type="http://schemas.openxmlformats.org/officeDocument/2006/relationships/image" Target="../media/image18.jpeg" /><Relationship Id="rId6" Type="http://schemas.openxmlformats.org/officeDocument/2006/relationships/image" Target="../media/image19.jpeg" /><Relationship Id="rId7" Type="http://schemas.openxmlformats.org/officeDocument/2006/relationships/image" Target="../media/image20.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20.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24.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25.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32.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33.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4.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5.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2.emf" /><Relationship Id="rId4" Type="http://schemas.openxmlformats.org/officeDocument/2006/relationships/image" Target="../media/image3.emf" /><Relationship Id="rId5" Type="http://schemas.openxmlformats.org/officeDocument/2006/relationships/image" Target="../media/image4.emf"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rgbClr val="F1E9E3"/>
        </a:solidFill>
        <a:effectLst/>
      </p:bgPr>
    </p:bg>
    <p:spTree>
      <p:nvGrpSpPr>
        <p:cNvPr id="1" name=""/>
        <p:cNvGrpSpPr/>
        <p:nvPr/>
      </p:nvGrpSpPr>
      <p:grpSpPr>
        <a:xfrm>
          <a:off x="0" y="0"/>
          <a:ext cx="0" cy="0"/>
        </a:xfrm>
      </p:grpSpPr>
      <p:sp>
        <p:nvSpPr>
          <p:cNvPr id="38" name="圆角矩形 37"/>
          <p:cNvSpPr/>
          <p:nvPr/>
        </p:nvSpPr>
        <p:spPr>
          <a:xfrm>
            <a:off x="203630" y="209006"/>
            <a:ext cx="11784740" cy="6439988"/>
          </a:xfrm>
          <a:prstGeom prst="roundRect">
            <a:avLst>
              <a:gd name="adj" fmla="val 5711"/>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5" name="组合 54"/>
          <p:cNvGrpSpPr/>
          <p:nvPr/>
        </p:nvGrpSpPr>
        <p:grpSpPr>
          <a:xfrm>
            <a:off x="11108375" y="644873"/>
            <a:ext cx="434975" cy="434975"/>
            <a:chOff x="8692356" y="831849"/>
            <a:chExt cx="434975" cy="434975"/>
          </a:xfrm>
        </p:grpSpPr>
        <p:sp>
          <p:nvSpPr>
            <p:cNvPr id="56" name="椭圆 55"/>
            <p:cNvSpPr/>
            <p:nvPr/>
          </p:nvSpPr>
          <p:spPr>
            <a:xfrm>
              <a:off x="8692356" y="831849"/>
              <a:ext cx="434975" cy="4349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Shape 2587"/>
            <p:cNvSpPr/>
            <p:nvPr/>
          </p:nvSpPr>
          <p:spPr>
            <a:xfrm>
              <a:off x="8801072" y="948628"/>
              <a:ext cx="217542" cy="217542"/>
            </a:xfrm>
            <a:custGeom>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58" name="组合 57"/>
          <p:cNvGrpSpPr/>
          <p:nvPr/>
        </p:nvGrpSpPr>
        <p:grpSpPr>
          <a:xfrm>
            <a:off x="9918320" y="644873"/>
            <a:ext cx="434975" cy="434975"/>
            <a:chOff x="7308849" y="831849"/>
            <a:chExt cx="434975" cy="434975"/>
          </a:xfrm>
        </p:grpSpPr>
        <p:sp>
          <p:nvSpPr>
            <p:cNvPr id="59" name="椭圆 58"/>
            <p:cNvSpPr/>
            <p:nvPr/>
          </p:nvSpPr>
          <p:spPr>
            <a:xfrm>
              <a:off x="7308849" y="831849"/>
              <a:ext cx="434975" cy="4349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hape 2613"/>
            <p:cNvSpPr/>
            <p:nvPr/>
          </p:nvSpPr>
          <p:spPr>
            <a:xfrm>
              <a:off x="7419126" y="952499"/>
              <a:ext cx="217542" cy="217542"/>
            </a:xfrm>
            <a:custGeom>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61" name="组合 60"/>
          <p:cNvGrpSpPr/>
          <p:nvPr/>
        </p:nvGrpSpPr>
        <p:grpSpPr>
          <a:xfrm>
            <a:off x="10513348" y="644873"/>
            <a:ext cx="434975" cy="434975"/>
            <a:chOff x="8025606" y="831849"/>
            <a:chExt cx="434975" cy="434975"/>
          </a:xfrm>
        </p:grpSpPr>
        <p:sp>
          <p:nvSpPr>
            <p:cNvPr id="62" name="椭圆 61"/>
            <p:cNvSpPr/>
            <p:nvPr/>
          </p:nvSpPr>
          <p:spPr>
            <a:xfrm>
              <a:off x="8025606" y="831849"/>
              <a:ext cx="434975" cy="4349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Shape 2618"/>
            <p:cNvSpPr/>
            <p:nvPr/>
          </p:nvSpPr>
          <p:spPr>
            <a:xfrm>
              <a:off x="8134332" y="940560"/>
              <a:ext cx="217521" cy="217551"/>
            </a:xfrm>
            <a:custGeom>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73" name="任意多边形 72"/>
          <p:cNvSpPr/>
          <p:nvPr/>
        </p:nvSpPr>
        <p:spPr>
          <a:xfrm rot="20640648">
            <a:off x="-2239409" y="1865631"/>
            <a:ext cx="8779910" cy="2734027"/>
          </a:xfrm>
          <a:custGeom>
            <a:gdLst>
              <a:gd name="connsiteX0" fmla="*/ 11841295 w 13743101"/>
              <a:gd name="connsiteY0" fmla="*/ 561762 h 3238790"/>
              <a:gd name="connsiteX1" fmla="*/ 13576795 w 13743101"/>
              <a:gd name="connsiteY1" fmla="*/ 1260836 h 3238790"/>
              <a:gd name="connsiteX2" fmla="*/ 13743101 w 13743101"/>
              <a:gd name="connsiteY2" fmla="*/ 1362184 h 3238790"/>
              <a:gd name="connsiteX3" fmla="*/ 13071669 w 13743101"/>
              <a:gd name="connsiteY3" fmla="*/ 1652431 h 3238790"/>
              <a:gd name="connsiteX4" fmla="*/ 13657342 w 13743101"/>
              <a:gd name="connsiteY4" fmla="*/ 3007274 h 3238790"/>
              <a:gd name="connsiteX5" fmla="*/ 13473551 w 13743101"/>
              <a:gd name="connsiteY5" fmla="*/ 2867687 h 3238790"/>
              <a:gd name="connsiteX6" fmla="*/ 7002354 w 13743101"/>
              <a:gd name="connsiteY6" fmla="*/ 1417781 h 3238790"/>
              <a:gd name="connsiteX7" fmla="*/ 175952 w 13743101"/>
              <a:gd name="connsiteY7" fmla="*/ 3144806 h 3238790"/>
              <a:gd name="connsiteX8" fmla="*/ 78862 w 13743101"/>
              <a:gd name="connsiteY8" fmla="*/ 3238790 h 3238790"/>
              <a:gd name="connsiteX9" fmla="*/ 38250 w 13743101"/>
              <a:gd name="connsiteY9" fmla="*/ 3116805 h 3238790"/>
              <a:gd name="connsiteX10" fmla="*/ 0 w 13743101"/>
              <a:gd name="connsiteY10" fmla="*/ 2827690 h 3238790"/>
              <a:gd name="connsiteX11" fmla="*/ 7408607 w 13743101"/>
              <a:gd name="connsiteY11" fmla="*/ 0 h 3238790"/>
              <a:gd name="connsiteX12" fmla="*/ 11841295 w 13743101"/>
              <a:gd name="connsiteY12" fmla="*/ 561762 h 32387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43101" h="3238790">
                <a:moveTo>
                  <a:pt x="11841295" y="561762"/>
                </a:moveTo>
                <a:cubicBezTo>
                  <a:pt x="12518757" y="755136"/>
                  <a:pt x="13106611" y="991731"/>
                  <a:pt x="13576795" y="1260836"/>
                </a:cubicBezTo>
                <a:lnTo>
                  <a:pt x="13743101" y="1362184"/>
                </a:lnTo>
                <a:lnTo>
                  <a:pt x="13071669" y="1652431"/>
                </a:lnTo>
                <a:lnTo>
                  <a:pt x="13657342" y="3007274"/>
                </a:lnTo>
                <a:lnTo>
                  <a:pt x="13473551" y="2867687"/>
                </a:lnTo>
                <a:cubicBezTo>
                  <a:pt x="12206556" y="2002642"/>
                  <a:pt x="9783404" y="1417781"/>
                  <a:pt x="7002354" y="1417781"/>
                </a:cubicBezTo>
                <a:cubicBezTo>
                  <a:pt x="3933608" y="1417781"/>
                  <a:pt x="1300639" y="2129906"/>
                  <a:pt x="175952" y="3144806"/>
                </a:cubicBezTo>
                <a:lnTo>
                  <a:pt x="78862" y="3238790"/>
                </a:lnTo>
                <a:lnTo>
                  <a:pt x="38250" y="3116805"/>
                </a:lnTo>
                <a:cubicBezTo>
                  <a:pt x="12958" y="3021746"/>
                  <a:pt x="0" y="2925296"/>
                  <a:pt x="0" y="2827690"/>
                </a:cubicBezTo>
                <a:cubicBezTo>
                  <a:pt x="2" y="1266000"/>
                  <a:pt x="3316946" y="0"/>
                  <a:pt x="7408607" y="0"/>
                </a:cubicBezTo>
                <a:cubicBezTo>
                  <a:pt x="9070844" y="0"/>
                  <a:pt x="10605223" y="208940"/>
                  <a:pt x="11841295" y="561762"/>
                </a:cubicBezTo>
                <a:close/>
              </a:path>
            </a:pathLst>
          </a:custGeom>
          <a:gradFill flip="none" rotWithShape="1">
            <a:gsLst>
              <a:gs pos="7000">
                <a:schemeClr val="bg1">
                  <a:lumMod val="85000"/>
                  <a:alpha val="13000"/>
                </a:schemeClr>
              </a:gs>
              <a:gs pos="51000">
                <a:schemeClr val="bg1">
                  <a:lumMod val="6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rot="20700000">
            <a:off x="-1984998" y="1371714"/>
            <a:ext cx="7943012" cy="1938992"/>
            <a:chOff x="54514" y="666396"/>
            <a:chExt cx="9409471" cy="2296974"/>
          </a:xfrm>
        </p:grpSpPr>
        <p:sp>
          <p:nvSpPr>
            <p:cNvPr id="75" name="燕尾形 74"/>
            <p:cNvSpPr/>
            <p:nvPr/>
          </p:nvSpPr>
          <p:spPr>
            <a:xfrm flipH="1">
              <a:off x="54514" y="828939"/>
              <a:ext cx="9409471" cy="18288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文本框 75"/>
            <p:cNvSpPr txBox="1"/>
            <p:nvPr/>
          </p:nvSpPr>
          <p:spPr>
            <a:xfrm>
              <a:off x="4185674" y="666396"/>
              <a:ext cx="3735621" cy="2296974"/>
            </a:xfrm>
            <a:prstGeom prst="rect">
              <a:avLst/>
            </a:prstGeom>
            <a:noFill/>
            <a:ln>
              <a:noFill/>
            </a:ln>
          </p:spPr>
          <p:txBody>
            <a:bodyPr wrap="none" rtlCol="0">
              <a:spAutoFit/>
            </a:bodyPr>
            <a:lstStyle/>
            <a:p>
              <a:r>
                <a:rPr lang="en-US" altLang="zh-CN" sz="12000" spc="-300">
                  <a:solidFill>
                    <a:schemeClr val="bg1"/>
                  </a:solidFill>
                  <a:latin typeface="Bebas Neue Bold" panose="020b0606020202050201" pitchFamily="34" charset="0"/>
                </a:rPr>
                <a:t>2019</a:t>
              </a:r>
              <a:endParaRPr lang="zh-CN" altLang="en-US" sz="12000" spc="-300">
                <a:solidFill>
                  <a:schemeClr val="bg1"/>
                </a:solidFill>
                <a:latin typeface="Bebas Neue Bold" panose="020b0606020202050201" pitchFamily="34" charset="0"/>
              </a:endParaRPr>
            </a:p>
          </p:txBody>
        </p:sp>
      </p:grpSp>
      <p:cxnSp>
        <p:nvCxnSpPr>
          <p:cNvPr id="77" name="直接连接符 76"/>
          <p:cNvCxnSpPr/>
          <p:nvPr/>
        </p:nvCxnSpPr>
        <p:spPr>
          <a:xfrm flipV="1">
            <a:off x="-46199" y="709275"/>
            <a:ext cx="5349719" cy="1439565"/>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4815840" y="709275"/>
            <a:ext cx="487680" cy="784245"/>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815840" y="1493520"/>
            <a:ext cx="837248" cy="46863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46199" y="1983815"/>
            <a:ext cx="5662139" cy="148706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82" name="标题 1"/>
          <p:cNvSpPr>
            <a:spLocks noChangeArrowheads="1"/>
          </p:cNvSpPr>
          <p:nvPr/>
        </p:nvSpPr>
        <p:spPr bwMode="auto">
          <a:xfrm>
            <a:off x="3395199" y="2833705"/>
            <a:ext cx="657193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8000" b="1">
                <a:solidFill>
                  <a:schemeClr val="accent5"/>
                </a:solidFill>
                <a:ea typeface="微软雅黑" panose="020b0503020204020204" pitchFamily="34" charset="-122"/>
                <a:sym typeface="微软雅黑" panose="020b0503020204020204" pitchFamily="34" charset="-122"/>
              </a:rPr>
              <a:t>年终工作总结</a:t>
            </a:r>
            <a:endParaRPr lang="zh-CN" altLang="en-US" sz="8000">
              <a:solidFill>
                <a:schemeClr val="accent5"/>
              </a:solidFill>
              <a:ea typeface="微软雅黑" panose="020b0503020204020204" pitchFamily="34" charset="-122"/>
              <a:sym typeface="微软雅黑" panose="020b0503020204020204" pitchFamily="34" charset="-122"/>
            </a:endParaRPr>
          </a:p>
        </p:txBody>
      </p:sp>
      <p:sp>
        <p:nvSpPr>
          <p:cNvPr id="89" name="标题 1"/>
          <p:cNvSpPr>
            <a:spLocks noChangeArrowheads="1"/>
          </p:cNvSpPr>
          <p:nvPr/>
        </p:nvSpPr>
        <p:spPr bwMode="auto">
          <a:xfrm>
            <a:off x="3395199" y="4083730"/>
            <a:ext cx="657611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6000">
                <a:solidFill>
                  <a:schemeClr val="accent5"/>
                </a:solidFill>
                <a:ea typeface="微软雅黑" panose="020b0503020204020204" pitchFamily="34" charset="-122"/>
                <a:sym typeface="微软雅黑" panose="020b0503020204020204" pitchFamily="34" charset="-122"/>
              </a:rPr>
              <a:t>暨新年计划</a:t>
            </a:r>
          </a:p>
        </p:txBody>
      </p:sp>
      <p:sp>
        <p:nvSpPr>
          <p:cNvPr id="90" name="任意多边形 89"/>
          <p:cNvSpPr/>
          <p:nvPr/>
        </p:nvSpPr>
        <p:spPr>
          <a:xfrm>
            <a:off x="7051992" y="4719848"/>
            <a:ext cx="2305050" cy="302215"/>
          </a:xfrm>
          <a:custGeom>
            <a:gdLst>
              <a:gd name="connsiteX0" fmla="*/ 0 w 2305050"/>
              <a:gd name="connsiteY0" fmla="*/ 111708 h 302215"/>
              <a:gd name="connsiteX1" fmla="*/ 339725 w 2305050"/>
              <a:gd name="connsiteY1" fmla="*/ 99008 h 302215"/>
              <a:gd name="connsiteX2" fmla="*/ 654050 w 2305050"/>
              <a:gd name="connsiteY2" fmla="*/ 10108 h 302215"/>
              <a:gd name="connsiteX3" fmla="*/ 1143000 w 2305050"/>
              <a:gd name="connsiteY3" fmla="*/ 302208 h 302215"/>
              <a:gd name="connsiteX4" fmla="*/ 1600200 w 2305050"/>
              <a:gd name="connsiteY4" fmla="*/ 583 h 302215"/>
              <a:gd name="connsiteX5" fmla="*/ 1990725 w 2305050"/>
              <a:gd name="connsiteY5" fmla="*/ 222833 h 302215"/>
              <a:gd name="connsiteX6" fmla="*/ 2305050 w 2305050"/>
              <a:gd name="connsiteY6" fmla="*/ 118058 h 30221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050" h="302215">
                <a:moveTo>
                  <a:pt x="0" y="111708"/>
                </a:moveTo>
                <a:cubicBezTo>
                  <a:pt x="115358" y="113824"/>
                  <a:pt x="228335" y="142135"/>
                  <a:pt x="339725" y="99008"/>
                </a:cubicBezTo>
                <a:cubicBezTo>
                  <a:pt x="451115" y="55881"/>
                  <a:pt x="520171" y="-23759"/>
                  <a:pt x="654050" y="10108"/>
                </a:cubicBezTo>
                <a:cubicBezTo>
                  <a:pt x="787929" y="43975"/>
                  <a:pt x="985308" y="303796"/>
                  <a:pt x="1143000" y="302208"/>
                </a:cubicBezTo>
                <a:cubicBezTo>
                  <a:pt x="1300692" y="300621"/>
                  <a:pt x="1458912" y="13812"/>
                  <a:pt x="1600200" y="583"/>
                </a:cubicBezTo>
                <a:cubicBezTo>
                  <a:pt x="1741488" y="-12646"/>
                  <a:pt x="1873250" y="203254"/>
                  <a:pt x="1990725" y="222833"/>
                </a:cubicBezTo>
                <a:cubicBezTo>
                  <a:pt x="2108200" y="242412"/>
                  <a:pt x="2206625" y="180235"/>
                  <a:pt x="2305050" y="118058"/>
                </a:cubicBezTo>
              </a:path>
            </a:pathLst>
          </a:cu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1" name="组合 90"/>
          <p:cNvGrpSpPr/>
          <p:nvPr/>
        </p:nvGrpSpPr>
        <p:grpSpPr>
          <a:xfrm rot="18000000">
            <a:off x="9187388" y="4434173"/>
            <a:ext cx="612700" cy="265408"/>
            <a:chOff x="10495901" y="2668826"/>
            <a:chExt cx="1121423" cy="485775"/>
          </a:xfrm>
          <a:solidFill>
            <a:schemeClr val="tx1">
              <a:lumMod val="65000"/>
              <a:lumOff val="35000"/>
            </a:schemeClr>
          </a:solidFill>
        </p:grpSpPr>
        <p:sp>
          <p:nvSpPr>
            <p:cNvPr id="92" name="Freeform 5"/>
            <p:cNvSpPr>
              <a:spLocks noEditPoints="1"/>
            </p:cNvSpPr>
            <p:nvPr/>
          </p:nvSpPr>
          <p:spPr bwMode="auto">
            <a:xfrm>
              <a:off x="10528299" y="2668826"/>
              <a:ext cx="1089025" cy="485775"/>
            </a:xfrm>
            <a:custGeom>
              <a:gdLst>
                <a:gd name="T0" fmla="*/ 235 w 287"/>
                <a:gd name="T1" fmla="*/ 127 h 127"/>
                <a:gd name="T2" fmla="*/ 261 w 287"/>
                <a:gd name="T3" fmla="*/ 127 h 127"/>
                <a:gd name="T4" fmla="*/ 287 w 287"/>
                <a:gd name="T5" fmla="*/ 101 h 127"/>
                <a:gd name="T6" fmla="*/ 287 w 287"/>
                <a:gd name="T7" fmla="*/ 26 h 127"/>
                <a:gd name="T8" fmla="*/ 261 w 287"/>
                <a:gd name="T9" fmla="*/ 0 h 127"/>
                <a:gd name="T10" fmla="*/ 235 w 287"/>
                <a:gd name="T11" fmla="*/ 0 h 127"/>
                <a:gd name="T12" fmla="*/ 235 w 287"/>
                <a:gd name="T13" fmla="*/ 127 h 127"/>
                <a:gd name="T14" fmla="*/ 221 w 287"/>
                <a:gd name="T15" fmla="*/ 33 h 127"/>
                <a:gd name="T16" fmla="*/ 221 w 287"/>
                <a:gd name="T17" fmla="*/ 33 h 127"/>
                <a:gd name="T18" fmla="*/ 221 w 287"/>
                <a:gd name="T19" fmla="*/ 94 h 127"/>
                <a:gd name="T20" fmla="*/ 221 w 287"/>
                <a:gd name="T21" fmla="*/ 127 h 127"/>
                <a:gd name="T22" fmla="*/ 92 w 287"/>
                <a:gd name="T23" fmla="*/ 127 h 127"/>
                <a:gd name="T24" fmla="*/ 92 w 287"/>
                <a:gd name="T25" fmla="*/ 94 h 127"/>
                <a:gd name="T26" fmla="*/ 89 w 287"/>
                <a:gd name="T27" fmla="*/ 37 h 127"/>
                <a:gd name="T28" fmla="*/ 175 w 287"/>
                <a:gd name="T29" fmla="*/ 39 h 127"/>
                <a:gd name="T30" fmla="*/ 175 w 287"/>
                <a:gd name="T31" fmla="*/ 31 h 127"/>
                <a:gd name="T32" fmla="*/ 87 w 287"/>
                <a:gd name="T33" fmla="*/ 29 h 127"/>
                <a:gd name="T34" fmla="*/ 92 w 287"/>
                <a:gd name="T35" fmla="*/ 0 h 127"/>
                <a:gd name="T36" fmla="*/ 221 w 287"/>
                <a:gd name="T37" fmla="*/ 0 h 127"/>
                <a:gd name="T38" fmla="*/ 221 w 287"/>
                <a:gd name="T39" fmla="*/ 33 h 127"/>
                <a:gd name="T40" fmla="*/ 42 w 287"/>
                <a:gd name="T41" fmla="*/ 28 h 127"/>
                <a:gd name="T42" fmla="*/ 42 w 287"/>
                <a:gd name="T43" fmla="*/ 28 h 127"/>
                <a:gd name="T44" fmla="*/ 0 w 287"/>
                <a:gd name="T45" fmla="*/ 54 h 127"/>
                <a:gd name="T46" fmla="*/ 0 w 287"/>
                <a:gd name="T47" fmla="*/ 80 h 127"/>
                <a:gd name="T48" fmla="*/ 42 w 287"/>
                <a:gd name="T49" fmla="*/ 106 h 127"/>
                <a:gd name="T50" fmla="*/ 42 w 287"/>
                <a:gd name="T51" fmla="*/ 28 h 1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7" h="127">
                  <a:moveTo>
                    <a:pt x="235" y="127"/>
                  </a:moveTo>
                  <a:cubicBezTo>
                    <a:pt x="261" y="127"/>
                    <a:pt x="261" y="127"/>
                    <a:pt x="261" y="127"/>
                  </a:cubicBezTo>
                  <a:cubicBezTo>
                    <a:pt x="276" y="127"/>
                    <a:pt x="287" y="115"/>
                    <a:pt x="287" y="101"/>
                  </a:cubicBezTo>
                  <a:cubicBezTo>
                    <a:pt x="287" y="26"/>
                    <a:pt x="287" y="26"/>
                    <a:pt x="287" y="26"/>
                  </a:cubicBezTo>
                  <a:cubicBezTo>
                    <a:pt x="287" y="12"/>
                    <a:pt x="276" y="0"/>
                    <a:pt x="261" y="0"/>
                  </a:cubicBezTo>
                  <a:cubicBezTo>
                    <a:pt x="235" y="0"/>
                    <a:pt x="235" y="0"/>
                    <a:pt x="235" y="0"/>
                  </a:cubicBezTo>
                  <a:cubicBezTo>
                    <a:pt x="235" y="127"/>
                    <a:pt x="235" y="127"/>
                    <a:pt x="235" y="127"/>
                  </a:cubicBezTo>
                  <a:close/>
                  <a:moveTo>
                    <a:pt x="221" y="33"/>
                  </a:moveTo>
                  <a:cubicBezTo>
                    <a:pt x="221" y="33"/>
                    <a:pt x="221" y="33"/>
                    <a:pt x="221" y="33"/>
                  </a:cubicBezTo>
                  <a:cubicBezTo>
                    <a:pt x="221" y="94"/>
                    <a:pt x="221" y="94"/>
                    <a:pt x="221" y="94"/>
                  </a:cubicBezTo>
                  <a:cubicBezTo>
                    <a:pt x="221" y="127"/>
                    <a:pt x="221" y="127"/>
                    <a:pt x="221" y="127"/>
                  </a:cubicBezTo>
                  <a:cubicBezTo>
                    <a:pt x="92" y="127"/>
                    <a:pt x="92" y="127"/>
                    <a:pt x="92" y="127"/>
                  </a:cubicBezTo>
                  <a:cubicBezTo>
                    <a:pt x="74" y="115"/>
                    <a:pt x="78" y="104"/>
                    <a:pt x="92" y="94"/>
                  </a:cubicBezTo>
                  <a:cubicBezTo>
                    <a:pt x="79" y="76"/>
                    <a:pt x="74" y="58"/>
                    <a:pt x="89" y="37"/>
                  </a:cubicBezTo>
                  <a:cubicBezTo>
                    <a:pt x="175" y="39"/>
                    <a:pt x="175" y="39"/>
                    <a:pt x="175" y="39"/>
                  </a:cubicBezTo>
                  <a:cubicBezTo>
                    <a:pt x="175" y="31"/>
                    <a:pt x="175" y="31"/>
                    <a:pt x="175" y="31"/>
                  </a:cubicBezTo>
                  <a:cubicBezTo>
                    <a:pt x="87" y="29"/>
                    <a:pt x="87" y="29"/>
                    <a:pt x="87" y="29"/>
                  </a:cubicBezTo>
                  <a:cubicBezTo>
                    <a:pt x="75" y="19"/>
                    <a:pt x="79" y="9"/>
                    <a:pt x="92" y="0"/>
                  </a:cubicBezTo>
                  <a:cubicBezTo>
                    <a:pt x="135" y="0"/>
                    <a:pt x="178" y="0"/>
                    <a:pt x="221" y="0"/>
                  </a:cubicBezTo>
                  <a:cubicBezTo>
                    <a:pt x="221" y="33"/>
                    <a:pt x="221" y="33"/>
                    <a:pt x="221" y="33"/>
                  </a:cubicBezTo>
                  <a:close/>
                  <a:moveTo>
                    <a:pt x="42" y="28"/>
                  </a:moveTo>
                  <a:cubicBezTo>
                    <a:pt x="42" y="28"/>
                    <a:pt x="42" y="28"/>
                    <a:pt x="42" y="28"/>
                  </a:cubicBezTo>
                  <a:cubicBezTo>
                    <a:pt x="0" y="54"/>
                    <a:pt x="0" y="54"/>
                    <a:pt x="0" y="54"/>
                  </a:cubicBezTo>
                  <a:cubicBezTo>
                    <a:pt x="0" y="80"/>
                    <a:pt x="0" y="80"/>
                    <a:pt x="0" y="80"/>
                  </a:cubicBezTo>
                  <a:cubicBezTo>
                    <a:pt x="42" y="106"/>
                    <a:pt x="42" y="106"/>
                    <a:pt x="42" y="106"/>
                  </a:cubicBezTo>
                  <a:lnTo>
                    <a:pt x="42" y="2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椭圆 92"/>
            <p:cNvSpPr/>
            <p:nvPr/>
          </p:nvSpPr>
          <p:spPr>
            <a:xfrm>
              <a:off x="10495901" y="2870201"/>
              <a:ext cx="110188" cy="1101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TextBox 7"/>
          <p:cNvSpPr>
            <a:spLocks noChangeArrowheads="1"/>
          </p:cNvSpPr>
          <p:nvPr/>
        </p:nvSpPr>
        <p:spPr bwMode="auto">
          <a:xfrm>
            <a:off x="4515322" y="5941574"/>
            <a:ext cx="3750864" cy="24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ct val="0"/>
              </a:spcBef>
              <a:spcAft>
                <a:spcPct val="0"/>
              </a:spcAft>
              <a:defRPr/>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汇报人：</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515ppt     </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部门：行政人事部</a:t>
            </a:r>
          </a:p>
        </p:txBody>
      </p:sp>
      <p:sp>
        <p:nvSpPr>
          <p:cNvPr id="95" name="圆角矩形 94"/>
          <p:cNvSpPr/>
          <p:nvPr/>
        </p:nvSpPr>
        <p:spPr>
          <a:xfrm>
            <a:off x="4210717" y="5859744"/>
            <a:ext cx="4356326" cy="409880"/>
          </a:xfrm>
          <a:prstGeom prst="roundRect">
            <a:avLst>
              <a:gd name="adj" fmla="val 50000"/>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50015">
            <a:hlinkClick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a:off x="-871588" y="4982255"/>
            <a:ext cx="609600" cy="609600"/>
          </a:xfrm>
          <a:prstGeom prst="rect">
            <a:avLst/>
          </a:prstGeom>
        </p:spPr>
      </p:pic>
    </p:spTree>
    <p:extLst>
      <p:ext uri="{BB962C8B-B14F-4D97-AF65-F5344CB8AC3E}">
        <p14:creationId xmlns:p14="http://schemas.microsoft.com/office/powerpoint/2010/main" val="410174471"/>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mediacall" presetSubtype="0" fill="hold" nodeType="clickEffect">
                                  <p:childTnLst>
                                    <p:cmd type="call" cmd="playFrom(0.0)">
                                      <p:cBhvr>
                                        <p:cTn id="6" dur="42072" fill="hold"/>
                                        <p:tgtEl>
                                          <p:spTgt spid="96"/>
                                        </p:tgtEl>
                                      </p:cBhvr>
                                    </p:cmd>
                                  </p:childTnLst>
                                </p:cTn>
                              </p:par>
                              <p:par>
                                <p:cTn id="8" presetID="2" presetClass="entr" presetSubtype="8" fill="hold" nodeType="withEffect">
                                  <p:childTnLst>
                                    <p:set>
                                      <p:cBhvr>
                                        <p:cTn id="9" dur="1" fill="hold">
                                          <p:stCondLst>
                                            <p:cond delay="0"/>
                                          </p:stCondLst>
                                        </p:cTn>
                                        <p:tgtEl>
                                          <p:spTgt spid="74"/>
                                        </p:tgtEl>
                                        <p:attrNameLst>
                                          <p:attrName>style.visibility</p:attrName>
                                        </p:attrNameLst>
                                      </p:cBhvr>
                                      <p:to>
                                        <p:strVal val="visible"/>
                                      </p:to>
                                    </p:set>
                                    <p:anim calcmode="lin" valueType="num">
                                      <p:cBhvr additive="base">
                                        <p:cTn id="10" dur="500" fill="hold"/>
                                        <p:tgtEl>
                                          <p:spTgt spid="74"/>
                                        </p:tgtEl>
                                        <p:attrNameLst>
                                          <p:attrName>ppt_x</p:attrName>
                                        </p:attrNameLst>
                                      </p:cBhvr>
                                      <p:tavLst>
                                        <p:tav tm="0">
                                          <p:val>
                                            <p:strVal val="0-#ppt_w/2"/>
                                          </p:val>
                                        </p:tav>
                                        <p:tav tm="100000">
                                          <p:val>
                                            <p:strVal val="#ppt_x"/>
                                          </p:val>
                                        </p:tav>
                                      </p:tavLst>
                                    </p:anim>
                                    <p:anim calcmode="lin" valueType="num">
                                      <p:cBhvr additive="base">
                                        <p:cTn id="11" dur="500" fill="hold"/>
                                        <p:tgtEl>
                                          <p:spTgt spid="74"/>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childTnLst>
                                    <p:set>
                                      <p:cBhvr>
                                        <p:cTn id="13" dur="1" fill="hold">
                                          <p:stCondLst>
                                            <p:cond delay="0"/>
                                          </p:stCondLst>
                                        </p:cTn>
                                        <p:tgtEl>
                                          <p:spTgt spid="73"/>
                                        </p:tgtEl>
                                        <p:attrNameLst>
                                          <p:attrName>style.visibility</p:attrName>
                                        </p:attrNameLst>
                                      </p:cBhvr>
                                      <p:to>
                                        <p:strVal val="visible"/>
                                      </p:to>
                                    </p:set>
                                    <p:anim calcmode="lin" valueType="num">
                                      <p:cBhvr additive="base">
                                        <p:cTn id="14" dur="500" fill="hold"/>
                                        <p:tgtEl>
                                          <p:spTgt spid="73"/>
                                        </p:tgtEl>
                                        <p:attrNameLst>
                                          <p:attrName>ppt_x</p:attrName>
                                        </p:attrNameLst>
                                      </p:cBhvr>
                                      <p:tavLst>
                                        <p:tav tm="0">
                                          <p:val>
                                            <p:strVal val="0-#ppt_w/2"/>
                                          </p:val>
                                        </p:tav>
                                        <p:tav tm="100000">
                                          <p:val>
                                            <p:strVal val="#ppt_x"/>
                                          </p:val>
                                        </p:tav>
                                      </p:tavLst>
                                    </p:anim>
                                    <p:anim calcmode="lin" valueType="num">
                                      <p:cBhvr additive="base">
                                        <p:cTn id="15" dur="500" fill="hold"/>
                                        <p:tgtEl>
                                          <p:spTgt spid="73"/>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childTnLst>
                                    <p:set>
                                      <p:cBhvr>
                                        <p:cTn id="17" dur="1" fill="hold">
                                          <p:stCondLst>
                                            <p:cond delay="0"/>
                                          </p:stCondLst>
                                        </p:cTn>
                                        <p:tgtEl>
                                          <p:spTgt spid="77"/>
                                        </p:tgtEl>
                                        <p:attrNameLst>
                                          <p:attrName>style.visibility</p:attrName>
                                        </p:attrNameLst>
                                      </p:cBhvr>
                                      <p:to>
                                        <p:strVal val="visible"/>
                                      </p:to>
                                    </p:set>
                                    <p:anim calcmode="lin" valueType="num">
                                      <p:cBhvr additive="base">
                                        <p:cTn id="18" dur="500" fill="hold"/>
                                        <p:tgtEl>
                                          <p:spTgt spid="77"/>
                                        </p:tgtEl>
                                        <p:attrNameLst>
                                          <p:attrName>ppt_x</p:attrName>
                                        </p:attrNameLst>
                                      </p:cBhvr>
                                      <p:tavLst>
                                        <p:tav tm="0">
                                          <p:val>
                                            <p:strVal val="0-#ppt_w/2"/>
                                          </p:val>
                                        </p:tav>
                                        <p:tav tm="100000">
                                          <p:val>
                                            <p:strVal val="#ppt_x"/>
                                          </p:val>
                                        </p:tav>
                                      </p:tavLst>
                                    </p:anim>
                                    <p:anim calcmode="lin" valueType="num">
                                      <p:cBhvr additive="base">
                                        <p:cTn id="19" dur="500" fill="hold"/>
                                        <p:tgtEl>
                                          <p:spTgt spid="77"/>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0-#ppt_w/2"/>
                                          </p:val>
                                        </p:tav>
                                        <p:tav tm="100000">
                                          <p:val>
                                            <p:strVal val="#ppt_x"/>
                                          </p:val>
                                        </p:tav>
                                      </p:tavLst>
                                    </p:anim>
                                    <p:anim calcmode="lin" valueType="num">
                                      <p:cBhvr additive="base">
                                        <p:cTn id="23" dur="500" fill="hold"/>
                                        <p:tgtEl>
                                          <p:spTgt spid="80"/>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childTnLst>
                                    <p:set>
                                      <p:cBhvr>
                                        <p:cTn id="25" dur="1" fill="hold">
                                          <p:stCondLst>
                                            <p:cond delay="0"/>
                                          </p:stCondLst>
                                        </p:cTn>
                                        <p:tgtEl>
                                          <p:spTgt spid="78"/>
                                        </p:tgtEl>
                                        <p:attrNameLst>
                                          <p:attrName>style.visibility</p:attrName>
                                        </p:attrNameLst>
                                      </p:cBhvr>
                                      <p:to>
                                        <p:strVal val="visible"/>
                                      </p:to>
                                    </p:set>
                                    <p:anim calcmode="lin" valueType="num">
                                      <p:cBhvr additive="base">
                                        <p:cTn id="26" dur="500" fill="hold"/>
                                        <p:tgtEl>
                                          <p:spTgt spid="78"/>
                                        </p:tgtEl>
                                        <p:attrNameLst>
                                          <p:attrName>ppt_x</p:attrName>
                                        </p:attrNameLst>
                                      </p:cBhvr>
                                      <p:tavLst>
                                        <p:tav tm="0">
                                          <p:val>
                                            <p:strVal val="0-#ppt_w/2"/>
                                          </p:val>
                                        </p:tav>
                                        <p:tav tm="100000">
                                          <p:val>
                                            <p:strVal val="#ppt_x"/>
                                          </p:val>
                                        </p:tav>
                                      </p:tavLst>
                                    </p:anim>
                                    <p:anim calcmode="lin" valueType="num">
                                      <p:cBhvr additive="base">
                                        <p:cTn id="27" dur="500" fill="hold"/>
                                        <p:tgtEl>
                                          <p:spTgt spid="78"/>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childTnLst>
                                    <p:set>
                                      <p:cBhvr>
                                        <p:cTn id="29" dur="1" fill="hold">
                                          <p:stCondLst>
                                            <p:cond delay="0"/>
                                          </p:stCondLst>
                                        </p:cTn>
                                        <p:tgtEl>
                                          <p:spTgt spid="79"/>
                                        </p:tgtEl>
                                        <p:attrNameLst>
                                          <p:attrName>style.visibility</p:attrName>
                                        </p:attrNameLst>
                                      </p:cBhvr>
                                      <p:to>
                                        <p:strVal val="visible"/>
                                      </p:to>
                                    </p:set>
                                    <p:anim calcmode="lin" valueType="num">
                                      <p:cBhvr additive="base">
                                        <p:cTn id="30" dur="500" fill="hold"/>
                                        <p:tgtEl>
                                          <p:spTgt spid="79"/>
                                        </p:tgtEl>
                                        <p:attrNameLst>
                                          <p:attrName>ppt_x</p:attrName>
                                        </p:attrNameLst>
                                      </p:cBhvr>
                                      <p:tavLst>
                                        <p:tav tm="0">
                                          <p:val>
                                            <p:strVal val="0-#ppt_w/2"/>
                                          </p:val>
                                        </p:tav>
                                        <p:tav tm="100000">
                                          <p:val>
                                            <p:strVal val="#ppt_x"/>
                                          </p:val>
                                        </p:tav>
                                      </p:tavLst>
                                    </p:anim>
                                    <p:anim calcmode="lin" valueType="num">
                                      <p:cBhvr additive="base">
                                        <p:cTn id="31"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indefinite"/>
                            </p:stCondLst>
                          </p:cTn>
                        </p:par>
                        <p:par>
                          <p:cTn id="34" fill="hold" nodeType="afterGroup">
                            <p:stCondLst>
                              <p:cond delay="0"/>
                            </p:stCondLst>
                            <p:childTnLst>
                              <p:par>
                                <p:cTn id="35" presetID="16" presetClass="entr" presetSubtype="37" fill="hold" grpId="1" nodeType="clickEffect">
                                  <p:childTnLst>
                                    <p:set>
                                      <p:cBhvr>
                                        <p:cTn id="36" dur="1" fill="hold">
                                          <p:stCondLst>
                                            <p:cond delay="0"/>
                                          </p:stCondLst>
                                        </p:cTn>
                                        <p:tgtEl>
                                          <p:spTgt spid="82"/>
                                        </p:tgtEl>
                                        <p:attrNameLst>
                                          <p:attrName>style.visibility</p:attrName>
                                        </p:attrNameLst>
                                      </p:cBhvr>
                                      <p:to>
                                        <p:strVal val="visible"/>
                                      </p:to>
                                    </p:set>
                                    <p:animEffect transition="in" filter="barn(outVertical)">
                                      <p:cBhvr>
                                        <p:cTn id="37" dur="500"/>
                                        <p:tgtEl>
                                          <p:spTgt spid="82"/>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22" presetClass="entr" presetSubtype="8" fill="hold" grpId="2" nodeType="clickEffect">
                                  <p:childTnLst>
                                    <p:set>
                                      <p:cBhvr>
                                        <p:cTn id="42" dur="1" fill="hold">
                                          <p:stCondLst>
                                            <p:cond delay="0"/>
                                          </p:stCondLst>
                                        </p:cTn>
                                        <p:tgtEl>
                                          <p:spTgt spid="89"/>
                                        </p:tgtEl>
                                        <p:attrNameLst>
                                          <p:attrName>style.visibility</p:attrName>
                                        </p:attrNameLst>
                                      </p:cBhvr>
                                      <p:to>
                                        <p:strVal val="visible"/>
                                      </p:to>
                                    </p:set>
                                    <p:animEffect transition="in" filter="wipe(left)">
                                      <p:cBhvr>
                                        <p:cTn id="43" dur="3500"/>
                                        <p:tgtEl>
                                          <p:spTgt spid="89"/>
                                        </p:tgtEl>
                                      </p:cBhvr>
                                    </p:animEffect>
                                  </p:childTnLst>
                                </p:cTn>
                              </p:par>
                            </p:childTnLst>
                          </p:cTn>
                        </p:par>
                        <p:par>
                          <p:cTn id="44" fill="hold" nodeType="withGroup">
                            <p:stCondLst>
                              <p:cond delay="3500"/>
                            </p:stCondLst>
                            <p:childTnLst>
                              <p:par>
                                <p:cTn id="45" presetID="1" presetClass="entr" presetSubtype="0" fill="hold" nodeType="afterEffect">
                                  <p:childTnLst>
                                    <p:set>
                                      <p:cBhvr>
                                        <p:cTn id="46" dur="1" fill="hold">
                                          <p:stCondLst>
                                            <p:cond delay="0"/>
                                          </p:stCondLst>
                                        </p:cTn>
                                        <p:tgtEl>
                                          <p:spTgt spid="91"/>
                                        </p:tgtEl>
                                        <p:attrNameLst>
                                          <p:attrName>style.visibility</p:attrName>
                                        </p:attrNameLst>
                                      </p:cBhvr>
                                      <p:to>
                                        <p:strVal val="visible"/>
                                      </p:to>
                                    </p:set>
                                  </p:childTnLst>
                                </p:cTn>
                              </p:par>
                              <p:par>
                                <p:cTn id="47" presetID="60" presetClass="path" presetSubtype="0" accel="50000" decel="50000" fill="hold" nodeType="withEffect">
                                  <p:childTnLst>
                                    <p:animMotion origin="layout" path="M 4.16667E-06 -0.00046 C -0.01289 0.01435 -0.02487 0.02037 -0.03256 0.01736 C -0.04388 0.0132 -0.05612 -0.02569 -0.06862 -0.02569 C -0.08125 -0.02593 -0.09532 0.0162 -0.10756 0.0162 C -0.12006 0.01644 -0.12774 -0.0213 -0.14349 -0.025 C -0.15886 -0.02639 -0.16563 -0.00602 -0.17865 -0.00046" pathEditMode="relative" rAng="0" ptsTypes="AAAAAA">
                                      <p:cBhvr>
                                        <p:cTn id="48" dur="2000" spd="-100000" fill="hold"/>
                                        <p:tgtEl>
                                          <p:spTgt spid="91"/>
                                        </p:tgtEl>
                                        <p:attrNameLst>
                                          <p:attrName>ppt_x</p:attrName>
                                          <p:attrName>ppt_y</p:attrName>
                                        </p:attrNameLst>
                                      </p:cBhvr>
                                      <p:rCtr x="-8932" y="-324"/>
                                    </p:animMotion>
                                  </p:childTnLst>
                                </p:cTn>
                              </p:par>
                              <p:par>
                                <p:cTn id="49" presetID="22" presetClass="entr" presetSubtype="8" fill="hold" grpId="3" nodeType="withEffect">
                                  <p:childTnLst>
                                    <p:set>
                                      <p:cBhvr>
                                        <p:cTn id="50" dur="1" fill="hold">
                                          <p:stCondLst>
                                            <p:cond delay="0"/>
                                          </p:stCondLst>
                                        </p:cTn>
                                        <p:tgtEl>
                                          <p:spTgt spid="90"/>
                                        </p:tgtEl>
                                        <p:attrNameLst>
                                          <p:attrName>style.visibility</p:attrName>
                                        </p:attrNameLst>
                                      </p:cBhvr>
                                      <p:to>
                                        <p:strVal val="visible"/>
                                      </p:to>
                                    </p:set>
                                    <p:animEffect transition="in" filter="wipe(left)">
                                      <p:cBhvr>
                                        <p:cTn id="51" dur="2250"/>
                                        <p:tgtEl>
                                          <p:spTgt spid="90"/>
                                        </p:tgtEl>
                                      </p:cBhvr>
                                    </p:animEffect>
                                  </p:childTnLst>
                                </p:cTn>
                              </p:par>
                            </p:childTnLst>
                          </p:cTn>
                        </p:par>
                        <p:par>
                          <p:cTn id="52" fill="hold" nodeType="withGroup">
                            <p:stCondLst>
                              <p:cond delay="5750"/>
                            </p:stCondLst>
                            <p:childTnLst>
                              <p:par>
                                <p:cTn id="53" presetID="10" presetClass="entr" presetSubtype="0" fill="hold" grpId="6" nodeType="afterEffect">
                                  <p:childTnLst>
                                    <p:set>
                                      <p:cBhvr>
                                        <p:cTn id="54" dur="1" fill="hold">
                                          <p:stCondLst>
                                            <p:cond delay="0"/>
                                          </p:stCondLst>
                                        </p:cTn>
                                        <p:tgtEl>
                                          <p:spTgt spid="95"/>
                                        </p:tgtEl>
                                        <p:attrNameLst>
                                          <p:attrName>style.visibility</p:attrName>
                                        </p:attrNameLst>
                                      </p:cBhvr>
                                      <p:to>
                                        <p:strVal val="visible"/>
                                      </p:to>
                                    </p:set>
                                    <p:animEffect transition="in" filter="fade">
                                      <p:cBhvr>
                                        <p:cTn id="55" dur="1200"/>
                                        <p:tgtEl>
                                          <p:spTgt spid="95"/>
                                        </p:tgtEl>
                                      </p:cBhvr>
                                    </p:animEffect>
                                  </p:childTnLst>
                                </p:cTn>
                              </p:par>
                              <p:par>
                                <p:cTn id="56" presetID="10" presetClass="entr" presetSubtype="0" fill="hold" grpId="4" nodeType="withEffect">
                                  <p:iterate type="lt">
                                    <p:tmPct val="0"/>
                                  </p:iterate>
                                  <p:childTnLst>
                                    <p:set>
                                      <p:cBhvr>
                                        <p:cTn id="57" dur="1" fill="hold">
                                          <p:stCondLst>
                                            <p:cond delay="0"/>
                                          </p:stCondLst>
                                        </p:cTn>
                                        <p:tgtEl>
                                          <p:spTgt spid="94"/>
                                        </p:tgtEl>
                                        <p:attrNameLst>
                                          <p:attrName>style.visibility</p:attrName>
                                        </p:attrNameLst>
                                      </p:cBhvr>
                                      <p:to>
                                        <p:strVal val="visible"/>
                                      </p:to>
                                    </p:set>
                                    <p:animEffect transition="in" filter="fade">
                                      <p:cBhvr>
                                        <p:cTn id="58" dur="1200"/>
                                        <p:tgtEl>
                                          <p:spTgt spid="94"/>
                                        </p:tgtEl>
                                      </p:cBhvr>
                                    </p:animEffect>
                                  </p:childTnLst>
                                </p:cTn>
                              </p:par>
                            </p:childTnLst>
                          </p:cTn>
                        </p:par>
                        <p:par>
                          <p:cTn id="59" fill="hold" nodeType="withGroup">
                            <p:stCondLst>
                              <p:cond delay="6950"/>
                            </p:stCondLst>
                            <p:childTnLst>
                              <p:par>
                                <p:cTn id="60" presetID="26" presetClass="emph" presetSubtype="0" fill="hold" grpId="5" nodeType="afterEffect">
                                  <p:iterate type="lt">
                                    <p:tmPct val="10000"/>
                                  </p:iterate>
                                  <p:childTnLst>
                                    <p:animEffect transition="out" filter="fade">
                                      <p:cBhvr>
                                        <p:cTn id="61" dur="500" tmFilter="0, 0; .2, .5; .8, .5; 1, 0"/>
                                        <p:tgtEl>
                                          <p:spTgt spid="94"/>
                                        </p:tgtEl>
                                      </p:cBhvr>
                                    </p:animEffect>
                                    <p:animScale>
                                      <p:cBhvr>
                                        <p:cTn id="62" dur="250" autoRev="1" fill="hold"/>
                                        <p:tgtEl>
                                          <p:spTgt spid="94"/>
                                        </p:tgtEl>
                                      </p:cBhvr>
                                      <p:by x="105000" y="105000"/>
                                    </p:animScale>
                                  </p:childTnLst>
                                </p:cTn>
                              </p:par>
                            </p:childTnLst>
                          </p:cTn>
                        </p:par>
                      </p:childTnLst>
                    </p:cTn>
                  </p:par>
                  <p:par>
                    <p:cTn id="63" fill="hold" nodeType="clickPar">
                      <p:stCondLst>
                        <p:cond delay="indefinite"/>
                      </p:stCondLst>
                      <p:childTnLst>
                        <p:par>
                          <p:cTn id="64" fill="hold" nodeType="withGroup">
                            <p:stCondLst>
                              <p:cond delay="indefinite"/>
                            </p:stCondLst>
                          </p:cTn>
                        </p:par>
                        <p:par>
                          <p:cTn id="65" fill="hold" nodeType="afterGroup">
                            <p:stCondLst>
                              <p:cond delay="0"/>
                            </p:stCondLst>
                            <p:childTnLst>
                              <p:par>
                                <p:cTn id="66" presetID="22" presetClass="entr" presetSubtype="8" fill="hold" nodeType="clickEffect">
                                  <p:childTnLst>
                                    <p:set>
                                      <p:cBhvr>
                                        <p:cTn id="67" dur="1" fill="hold">
                                          <p:stCondLst>
                                            <p:cond delay="0"/>
                                          </p:stCondLst>
                                        </p:cTn>
                                        <p:tgtEl>
                                          <p:spTgt spid="55"/>
                                        </p:tgtEl>
                                        <p:attrNameLst>
                                          <p:attrName>style.visibility</p:attrName>
                                        </p:attrNameLst>
                                      </p:cBhvr>
                                      <p:to>
                                        <p:strVal val="visible"/>
                                      </p:to>
                                    </p:set>
                                    <p:animEffect transition="in" filter="wipe(left)">
                                      <p:cBhvr>
                                        <p:cTn id="68" dur="500"/>
                                        <p:tgtEl>
                                          <p:spTgt spid="55"/>
                                        </p:tgtEl>
                                      </p:cBhvr>
                                    </p:animEffect>
                                  </p:childTnLst>
                                </p:cTn>
                              </p:par>
                              <p:par>
                                <p:cTn id="69" presetID="22" presetClass="entr" presetSubtype="8" fill="hold" nodeType="withEffect">
                                  <p:childTnLst>
                                    <p:set>
                                      <p:cBhvr>
                                        <p:cTn id="70" dur="1" fill="hold">
                                          <p:stCondLst>
                                            <p:cond delay="0"/>
                                          </p:stCondLst>
                                        </p:cTn>
                                        <p:tgtEl>
                                          <p:spTgt spid="58"/>
                                        </p:tgtEl>
                                        <p:attrNameLst>
                                          <p:attrName>style.visibility</p:attrName>
                                        </p:attrNameLst>
                                      </p:cBhvr>
                                      <p:to>
                                        <p:strVal val="visible"/>
                                      </p:to>
                                    </p:set>
                                    <p:animEffect transition="in" filter="wipe(left)">
                                      <p:cBhvr>
                                        <p:cTn id="71" dur="500"/>
                                        <p:tgtEl>
                                          <p:spTgt spid="58"/>
                                        </p:tgtEl>
                                      </p:cBhvr>
                                    </p:animEffect>
                                  </p:childTnLst>
                                </p:cTn>
                              </p:par>
                              <p:par>
                                <p:cTn id="72" presetID="22" presetClass="entr" presetSubtype="8" fill="hold" nodeType="withEffect">
                                  <p:childTnLst>
                                    <p:set>
                                      <p:cBhvr>
                                        <p:cTn id="73" dur="1" fill="hold">
                                          <p:stCondLst>
                                            <p:cond delay="0"/>
                                          </p:stCondLst>
                                        </p:cTn>
                                        <p:tgtEl>
                                          <p:spTgt spid="61"/>
                                        </p:tgtEl>
                                        <p:attrNameLst>
                                          <p:attrName>style.visibility</p:attrName>
                                        </p:attrNameLst>
                                      </p:cBhvr>
                                      <p:to>
                                        <p:strVal val="visible"/>
                                      </p:to>
                                    </p:set>
                                    <p:animEffect transition="in" filter="wipe(left)">
                                      <p:cBhvr>
                                        <p:cTn id="7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Prev" delay="0">
                      <p:tgtEl>
                        <p:sldTgt/>
                      </p:tgtEl>
                    </p:cond>
                    <p:cond evt="onStopAudio">
                      <p:tgtEl>
                        <p:sldTgt/>
                      </p:tgtEl>
                    </p:cond>
                  </p:endCondLst>
                </p:cTn>
                <p:tgtEl>
                  <p:spTgt spid="96"/>
                </p:tgtEl>
              </p:cMediaNode>
            </p:audio>
          </p:childTnLst>
        </p:cTn>
      </p:par>
    </p:tnLst>
    <p:bldLst>
      <p:bldP spid="73" grpId="0"/>
      <p:bldP spid="82" grpId="1"/>
      <p:bldP spid="89" grpId="2"/>
      <p:bldP spid="90" grpId="3"/>
      <p:bldP spid="94" grpId="4"/>
      <p:bldP spid="94" grpId="5"/>
      <p:bldP spid="95" grpId="6"/>
    </p:bldLst>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劳动关系</a:t>
            </a:r>
          </a:p>
        </p:txBody>
      </p:sp>
      <p:sp>
        <p:nvSpPr>
          <p:cNvPr id="19" name="TextBox 33"/>
          <p:cNvSpPr txBox="1"/>
          <p:nvPr/>
        </p:nvSpPr>
        <p:spPr>
          <a:xfrm>
            <a:off x="1597313" y="4873166"/>
            <a:ext cx="2453701" cy="769441"/>
          </a:xfrm>
          <a:prstGeom prst="rect">
            <a:avLst/>
          </a:prstGeom>
          <a:noFill/>
        </p:spPr>
        <p:txBody>
          <a:bodyPr wrap="square" lIns="0" tIns="0" rIns="0" bIns="0" rtlCol="0">
            <a:spAutoFit/>
          </a:bodyPr>
          <a:lstStyle/>
          <a:p>
            <a:pPr algn="just">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TextBox 33"/>
          <p:cNvSpPr txBox="1"/>
          <p:nvPr/>
        </p:nvSpPr>
        <p:spPr>
          <a:xfrm>
            <a:off x="4869150" y="4873166"/>
            <a:ext cx="2453701" cy="769441"/>
          </a:xfrm>
          <a:prstGeom prst="rect">
            <a:avLst/>
          </a:prstGeom>
          <a:noFill/>
        </p:spPr>
        <p:txBody>
          <a:bodyPr wrap="square" lIns="0" tIns="0" rIns="0" bIns="0" rtlCol="0">
            <a:spAutoFit/>
          </a:bodyPr>
          <a:lstStyle/>
          <a:p>
            <a:pPr algn="just">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TextBox 33"/>
          <p:cNvSpPr txBox="1"/>
          <p:nvPr/>
        </p:nvSpPr>
        <p:spPr>
          <a:xfrm>
            <a:off x="8140987" y="4873166"/>
            <a:ext cx="2453701" cy="769441"/>
          </a:xfrm>
          <a:prstGeom prst="rect">
            <a:avLst/>
          </a:prstGeom>
          <a:noFill/>
        </p:spPr>
        <p:txBody>
          <a:bodyPr wrap="square" lIns="0" tIns="0" rIns="0" bIns="0" rtlCol="0">
            <a:spAutoFit/>
          </a:bodyPr>
          <a:lstStyle/>
          <a:p>
            <a:pPr algn="just">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椭圆 21"/>
          <p:cNvSpPr/>
          <p:nvPr/>
        </p:nvSpPr>
        <p:spPr>
          <a:xfrm>
            <a:off x="2095502" y="2324100"/>
            <a:ext cx="1457325" cy="1457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67340" y="2324100"/>
            <a:ext cx="1457325" cy="1457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639177" y="2324100"/>
            <a:ext cx="1457325" cy="1457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34"/>
          <p:cNvSpPr txBox="1"/>
          <p:nvPr/>
        </p:nvSpPr>
        <p:spPr>
          <a:xfrm>
            <a:off x="2208610" y="4327535"/>
            <a:ext cx="1231106" cy="369332"/>
          </a:xfrm>
          <a:prstGeom prst="rect">
            <a:avLst/>
          </a:prstGeom>
          <a:noFill/>
        </p:spPr>
        <p:txBody>
          <a:bodyPr wrap="none" lIns="0" tIns="0" rIns="0" bIns="0" rtlCol="0">
            <a:spAutoFit/>
          </a:bodyPr>
          <a:lstStyle/>
          <a:p>
            <a:pPr algn="r"/>
            <a:r>
              <a:rPr lang="zh-CN" altLang="en-US" sz="2400" b="1">
                <a:solidFill>
                  <a:schemeClr val="accent5"/>
                </a:solidFill>
                <a:latin typeface="微软雅黑" panose="020b0503020204020204" pitchFamily="34" charset="-122"/>
                <a:ea typeface="微软雅黑" panose="020b0503020204020204" pitchFamily="34" charset="-122"/>
              </a:rPr>
              <a:t>劳动合同</a:t>
            </a:r>
          </a:p>
        </p:txBody>
      </p:sp>
      <p:sp>
        <p:nvSpPr>
          <p:cNvPr id="27" name="TextBox 34"/>
          <p:cNvSpPr txBox="1"/>
          <p:nvPr/>
        </p:nvSpPr>
        <p:spPr>
          <a:xfrm>
            <a:off x="5480447" y="4327535"/>
            <a:ext cx="1231107" cy="369332"/>
          </a:xfrm>
          <a:prstGeom prst="rect">
            <a:avLst/>
          </a:prstGeom>
          <a:noFill/>
        </p:spPr>
        <p:txBody>
          <a:bodyPr wrap="none" lIns="0" tIns="0" rIns="0" bIns="0" rtlCol="0">
            <a:spAutoFit/>
          </a:bodyPr>
          <a:lstStyle/>
          <a:p>
            <a:pPr algn="r"/>
            <a:r>
              <a:rPr lang="zh-CN" altLang="en-US" sz="2400" b="1">
                <a:solidFill>
                  <a:schemeClr val="accent5"/>
                </a:solidFill>
                <a:latin typeface="微软雅黑" panose="020b0503020204020204" pitchFamily="34" charset="-122"/>
                <a:ea typeface="微软雅黑" panose="020b0503020204020204" pitchFamily="34" charset="-122"/>
              </a:rPr>
              <a:t>法定假期</a:t>
            </a:r>
          </a:p>
        </p:txBody>
      </p:sp>
      <p:sp>
        <p:nvSpPr>
          <p:cNvPr id="28" name="TextBox 34"/>
          <p:cNvSpPr txBox="1"/>
          <p:nvPr/>
        </p:nvSpPr>
        <p:spPr>
          <a:xfrm>
            <a:off x="8752285" y="4327535"/>
            <a:ext cx="1231107" cy="369332"/>
          </a:xfrm>
          <a:prstGeom prst="rect">
            <a:avLst/>
          </a:prstGeom>
          <a:noFill/>
        </p:spPr>
        <p:txBody>
          <a:bodyPr wrap="none" lIns="0" tIns="0" rIns="0" bIns="0" rtlCol="0">
            <a:spAutoFit/>
          </a:bodyPr>
          <a:lstStyle/>
          <a:p>
            <a:pPr algn="r"/>
            <a:r>
              <a:rPr lang="zh-CN" altLang="en-US" sz="2400" b="1">
                <a:solidFill>
                  <a:schemeClr val="accent5"/>
                </a:solidFill>
                <a:latin typeface="微软雅黑" panose="020b0503020204020204" pitchFamily="34" charset="-122"/>
                <a:ea typeface="微软雅黑" panose="020b0503020204020204" pitchFamily="34" charset="-122"/>
              </a:rPr>
              <a:t>社保缴费</a:t>
            </a:r>
          </a:p>
        </p:txBody>
      </p:sp>
      <p:sp>
        <p:nvSpPr>
          <p:cNvPr id="30" name="Shape 2791"/>
          <p:cNvSpPr/>
          <p:nvPr/>
        </p:nvSpPr>
        <p:spPr>
          <a:xfrm>
            <a:off x="9134476" y="2861829"/>
            <a:ext cx="466726" cy="381866"/>
          </a:xfrm>
          <a:custGeom>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536"/>
          <p:cNvSpPr/>
          <p:nvPr/>
        </p:nvSpPr>
        <p:spPr>
          <a:xfrm>
            <a:off x="2623187" y="2851785"/>
            <a:ext cx="401954" cy="401954"/>
          </a:xfrm>
          <a:custGeom>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Shape 2631"/>
          <p:cNvSpPr/>
          <p:nvPr/>
        </p:nvSpPr>
        <p:spPr>
          <a:xfrm>
            <a:off x="5867402" y="2865726"/>
            <a:ext cx="457200" cy="374072"/>
          </a:xfrm>
          <a:custGeom>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2899035526"/>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500" fill="hold"/>
                                        <p:tgtEl>
                                          <p:spTgt spid="26"/>
                                        </p:tgtEl>
                                        <p:attrNameLst>
                                          <p:attrName>ppt_x</p:attrName>
                                        </p:attrNameLst>
                                      </p:cBhvr>
                                      <p:tavLst>
                                        <p:tav tm="0">
                                          <p:val>
                                            <p:strVal val="1+#ppt_w/2"/>
                                          </p:val>
                                        </p:tav>
                                        <p:tav tm="100000">
                                          <p:val>
                                            <p:strVal val="#ppt_x"/>
                                          </p:val>
                                        </p:tav>
                                      </p:tavLst>
                                    </p:anim>
                                    <p:anim calcmode="lin" valueType="num">
                                      <p:cBhvr additive="base">
                                        <p:cTn id="8" dur="1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grpId="1" nodeType="withEffec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500" fill="hold"/>
                                        <p:tgtEl>
                                          <p:spTgt spid="27"/>
                                        </p:tgtEl>
                                        <p:attrNameLst>
                                          <p:attrName>ppt_x</p:attrName>
                                        </p:attrNameLst>
                                      </p:cBhvr>
                                      <p:tavLst>
                                        <p:tav tm="0">
                                          <p:val>
                                            <p:strVal val="1+#ppt_w/2"/>
                                          </p:val>
                                        </p:tav>
                                        <p:tav tm="100000">
                                          <p:val>
                                            <p:strVal val="#ppt_x"/>
                                          </p:val>
                                        </p:tav>
                                      </p:tavLst>
                                    </p:anim>
                                    <p:anim calcmode="lin" valueType="num">
                                      <p:cBhvr additive="base">
                                        <p:cTn id="12" dur="1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fill="hold" grpId="2" nodeType="withEffec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500" fill="hold"/>
                                        <p:tgtEl>
                                          <p:spTgt spid="28"/>
                                        </p:tgtEl>
                                        <p:attrNameLst>
                                          <p:attrName>ppt_x</p:attrName>
                                        </p:attrNameLst>
                                      </p:cBhvr>
                                      <p:tavLst>
                                        <p:tav tm="0">
                                          <p:val>
                                            <p:strVal val="1+#ppt_w/2"/>
                                          </p:val>
                                        </p:tav>
                                        <p:tav tm="100000">
                                          <p:val>
                                            <p:strVal val="#ppt_x"/>
                                          </p:val>
                                        </p:tav>
                                      </p:tavLst>
                                    </p:anim>
                                    <p:anim calcmode="lin" valueType="num">
                                      <p:cBhvr additive="base">
                                        <p:cTn id="16"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1"/>
      <p:bldP spid="28" grpId="2"/>
    </p:bldLst>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0" name="矩形 9"/>
          <p:cNvSpPr/>
          <p:nvPr/>
        </p:nvSpPr>
        <p:spPr>
          <a:xfrm>
            <a:off x="0" y="0"/>
            <a:ext cx="12192000" cy="37242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3"/>
          <p:cNvSpPr txBox="1"/>
          <p:nvPr/>
        </p:nvSpPr>
        <p:spPr>
          <a:xfrm>
            <a:off x="3171825" y="1276350"/>
            <a:ext cx="5848350" cy="97393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6000" b="1"/>
              <a:t>行政工作</a:t>
            </a:r>
          </a:p>
        </p:txBody>
      </p:sp>
      <p:sp>
        <p:nvSpPr>
          <p:cNvPr id="12" name="矩形 11"/>
          <p:cNvSpPr/>
          <p:nvPr/>
        </p:nvSpPr>
        <p:spPr>
          <a:xfrm>
            <a:off x="1514475" y="3009900"/>
            <a:ext cx="2172566" cy="2533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844636" y="3009900"/>
            <a:ext cx="2172566" cy="2533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174798" y="3009900"/>
            <a:ext cx="2172566" cy="2533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504959" y="3009900"/>
            <a:ext cx="2172566" cy="2533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3"/>
          <p:cNvSpPr txBox="1"/>
          <p:nvPr/>
        </p:nvSpPr>
        <p:spPr>
          <a:xfrm>
            <a:off x="1600633" y="3817257"/>
            <a:ext cx="2000250" cy="918936"/>
          </a:xfrm>
          <a:prstGeom prst="rect">
            <a:avLst/>
          </a:prstGeom>
        </p:spPr>
        <p:txBody>
          <a:bodyPr vert="horz" lIns="91440" tIns="45720" rIns="91440" bIns="45720" rtlCol="0" anchor="ctr">
            <a:sp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2600"/>
              <a:t>制度的执行与推动</a:t>
            </a:r>
          </a:p>
        </p:txBody>
      </p:sp>
      <p:sp>
        <p:nvSpPr>
          <p:cNvPr id="17" name="标题 3"/>
          <p:cNvSpPr txBox="1"/>
          <p:nvPr/>
        </p:nvSpPr>
        <p:spPr>
          <a:xfrm>
            <a:off x="3930794" y="3817257"/>
            <a:ext cx="2000250" cy="918936"/>
          </a:xfrm>
          <a:prstGeom prst="rect">
            <a:avLst/>
          </a:prstGeom>
        </p:spPr>
        <p:txBody>
          <a:bodyPr vert="horz" lIns="91440" tIns="45720" rIns="91440" bIns="45720" rtlCol="0" anchor="ctr">
            <a:sp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2600"/>
              <a:t>日常办公事务管理</a:t>
            </a:r>
          </a:p>
        </p:txBody>
      </p:sp>
      <p:sp>
        <p:nvSpPr>
          <p:cNvPr id="18" name="标题 3"/>
          <p:cNvSpPr txBox="1"/>
          <p:nvPr/>
        </p:nvSpPr>
        <p:spPr>
          <a:xfrm>
            <a:off x="6260956" y="3817257"/>
            <a:ext cx="2000250" cy="918936"/>
          </a:xfrm>
          <a:prstGeom prst="rect">
            <a:avLst/>
          </a:prstGeom>
        </p:spPr>
        <p:txBody>
          <a:bodyPr vert="horz" lIns="91440" tIns="45720" rIns="91440" bIns="45720" rtlCol="0" anchor="ctr">
            <a:sp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2600"/>
              <a:t>企业文化的建设</a:t>
            </a:r>
          </a:p>
        </p:txBody>
      </p:sp>
      <p:sp>
        <p:nvSpPr>
          <p:cNvPr id="19" name="标题 3"/>
          <p:cNvSpPr txBox="1"/>
          <p:nvPr/>
        </p:nvSpPr>
        <p:spPr>
          <a:xfrm>
            <a:off x="8591117" y="4030504"/>
            <a:ext cx="2000250" cy="492443"/>
          </a:xfrm>
          <a:prstGeom prst="rect">
            <a:avLst/>
          </a:prstGeom>
        </p:spPr>
        <p:txBody>
          <a:bodyPr vert="horz" lIns="91440" tIns="45720" rIns="91440" bIns="45720" rtlCol="0" anchor="ctr">
            <a:sp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2600"/>
              <a:t>其它工作</a:t>
            </a:r>
          </a:p>
        </p:txBody>
      </p:sp>
      <p:grpSp>
        <p:nvGrpSpPr>
          <p:cNvPr id="20" name="组合 19"/>
          <p:cNvGrpSpPr/>
          <p:nvPr/>
        </p:nvGrpSpPr>
        <p:grpSpPr>
          <a:xfrm>
            <a:off x="2405496" y="6205535"/>
            <a:ext cx="390524" cy="195262"/>
            <a:chOff x="2271713" y="6303166"/>
            <a:chExt cx="495300" cy="247650"/>
          </a:xfrm>
        </p:grpSpPr>
        <p:grpSp>
          <p:nvGrpSpPr>
            <p:cNvPr id="21" name="组合 20"/>
            <p:cNvGrpSpPr/>
            <p:nvPr/>
          </p:nvGrpSpPr>
          <p:grpSpPr>
            <a:xfrm>
              <a:off x="2271713" y="6303166"/>
              <a:ext cx="495300" cy="247650"/>
              <a:chOff x="2171700" y="5943600"/>
              <a:chExt cx="495300" cy="247650"/>
            </a:xfrm>
          </p:grpSpPr>
          <p:cxnSp>
            <p:nvCxnSpPr>
              <p:cNvPr id="25" name="直接连接符 24"/>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2359819" y="6303166"/>
              <a:ext cx="319088" cy="159544"/>
              <a:chOff x="2171700" y="5943600"/>
              <a:chExt cx="495300" cy="247650"/>
            </a:xfrm>
          </p:grpSpPr>
          <p:cxnSp>
            <p:nvCxnSpPr>
              <p:cNvPr id="23" name="直接连接符 22"/>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27" name="组合 26"/>
          <p:cNvGrpSpPr/>
          <p:nvPr/>
        </p:nvGrpSpPr>
        <p:grpSpPr>
          <a:xfrm>
            <a:off x="4735657" y="6205535"/>
            <a:ext cx="390524" cy="195262"/>
            <a:chOff x="2271713" y="6303166"/>
            <a:chExt cx="495300" cy="247650"/>
          </a:xfrm>
        </p:grpSpPr>
        <p:grpSp>
          <p:nvGrpSpPr>
            <p:cNvPr id="28" name="组合 27"/>
            <p:cNvGrpSpPr/>
            <p:nvPr/>
          </p:nvGrpSpPr>
          <p:grpSpPr>
            <a:xfrm>
              <a:off x="2271713" y="6303166"/>
              <a:ext cx="495300" cy="247650"/>
              <a:chOff x="2171700" y="5943600"/>
              <a:chExt cx="495300" cy="247650"/>
            </a:xfrm>
          </p:grpSpPr>
          <p:cxnSp>
            <p:nvCxnSpPr>
              <p:cNvPr id="32" name="直接连接符 31"/>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359819" y="6303166"/>
              <a:ext cx="319088" cy="159544"/>
              <a:chOff x="2171700" y="5943600"/>
              <a:chExt cx="495300" cy="247650"/>
            </a:xfrm>
          </p:grpSpPr>
          <p:cxnSp>
            <p:nvCxnSpPr>
              <p:cNvPr id="30" name="直接连接符 29"/>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4" name="组合 33"/>
          <p:cNvGrpSpPr/>
          <p:nvPr/>
        </p:nvGrpSpPr>
        <p:grpSpPr>
          <a:xfrm>
            <a:off x="7065819" y="6205535"/>
            <a:ext cx="390524" cy="195262"/>
            <a:chOff x="2271713" y="6303166"/>
            <a:chExt cx="495300" cy="247650"/>
          </a:xfrm>
        </p:grpSpPr>
        <p:grpSp>
          <p:nvGrpSpPr>
            <p:cNvPr id="35" name="组合 34"/>
            <p:cNvGrpSpPr/>
            <p:nvPr/>
          </p:nvGrpSpPr>
          <p:grpSpPr>
            <a:xfrm>
              <a:off x="2271713" y="6303166"/>
              <a:ext cx="495300" cy="247650"/>
              <a:chOff x="2171700" y="5943600"/>
              <a:chExt cx="495300" cy="247650"/>
            </a:xfrm>
          </p:grpSpPr>
          <p:cxnSp>
            <p:nvCxnSpPr>
              <p:cNvPr id="39" name="直接连接符 38"/>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2359819" y="6303166"/>
              <a:ext cx="319088" cy="159544"/>
              <a:chOff x="2171700" y="5943600"/>
              <a:chExt cx="495300" cy="247650"/>
            </a:xfrm>
          </p:grpSpPr>
          <p:cxnSp>
            <p:nvCxnSpPr>
              <p:cNvPr id="37" name="直接连接符 36"/>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9395980" y="6205535"/>
            <a:ext cx="390524" cy="195262"/>
            <a:chOff x="2271713" y="6303166"/>
            <a:chExt cx="495300" cy="247650"/>
          </a:xfrm>
        </p:grpSpPr>
        <p:grpSp>
          <p:nvGrpSpPr>
            <p:cNvPr id="42" name="组合 41"/>
            <p:cNvGrpSpPr/>
            <p:nvPr/>
          </p:nvGrpSpPr>
          <p:grpSpPr>
            <a:xfrm>
              <a:off x="2271713" y="6303166"/>
              <a:ext cx="495300" cy="247650"/>
              <a:chOff x="2171700" y="5943600"/>
              <a:chExt cx="495300" cy="247650"/>
            </a:xfrm>
          </p:grpSpPr>
          <p:cxnSp>
            <p:nvCxnSpPr>
              <p:cNvPr id="46" name="直接连接符 45"/>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2359819" y="6303166"/>
              <a:ext cx="319088" cy="159544"/>
              <a:chOff x="2171700" y="5943600"/>
              <a:chExt cx="495300" cy="247650"/>
            </a:xfrm>
          </p:grpSpPr>
          <p:cxnSp>
            <p:nvCxnSpPr>
              <p:cNvPr id="44" name="直接连接符 43"/>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57246366"/>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withEffect">
                                  <p:childTnLst>
                                    <p:set>
                                      <p:cBhvr>
                                        <p:cTn id="6" dur="1" fill="hold">
                                          <p:stCondLst>
                                            <p:cond delay="0"/>
                                          </p:stCondLst>
                                        </p:cTn>
                                        <p:tgtEl>
                                          <p:spTgt spid="20"/>
                                        </p:tgtEl>
                                        <p:attrNameLst>
                                          <p:attrName>style.visibility</p:attrName>
                                        </p:attrNameLst>
                                      </p:cBhvr>
                                      <p:to>
                                        <p:strVal val="visible"/>
                                      </p:to>
                                    </p:set>
                                  </p:childTnLst>
                                </p:cTn>
                              </p:par>
                              <p:par>
                                <p:cTn id="7" presetID="10" presetClass="entr" presetSubtype="0" fill="hold" nodeType="withEffect">
                                  <p:childTnLst>
                                    <p:set>
                                      <p:cBhvr>
                                        <p:cTn id="8" dur="1" fill="hold">
                                          <p:stCondLst>
                                            <p:cond delay="0"/>
                                          </p:stCondLst>
                                        </p:cTn>
                                        <p:tgtEl>
                                          <p:spTgt spid="20"/>
                                        </p:tgtEl>
                                        <p:attrNameLst>
                                          <p:attrName>style.visibility</p:attrName>
                                        </p:attrNameLst>
                                      </p:cBhvr>
                                      <p:to>
                                        <p:strVal val="visible"/>
                                      </p:to>
                                    </p:set>
                                    <p:animEffect transition="in" filter="fade">
                                      <p:cBhvr>
                                        <p:cTn id="9" dur="1000"/>
                                        <p:tgtEl>
                                          <p:spTgt spid="20"/>
                                        </p:tgtEl>
                                      </p:cBhvr>
                                    </p:animEffect>
                                  </p:childTnLst>
                                </p:cTn>
                              </p:par>
                              <p:par>
                                <p:cTn id="10" presetID="42" presetClass="path" presetSubtype="0" accel="50000" decel="50000" fill="hold" nodeType="withEffect">
                                  <p:childTnLst>
                                    <p:animMotion origin="layout" path="M -1.25E-06 -1.48148E-06 L -1.25E-06 -0.13009" pathEditMode="relative" rAng="0" ptsTypes="AA">
                                      <p:cBhvr>
                                        <p:cTn id="11" dur="1000" spd="-100000" fill="hold"/>
                                        <p:tgtEl>
                                          <p:spTgt spid="20"/>
                                        </p:tgtEl>
                                        <p:attrNameLst>
                                          <p:attrName>ppt_x</p:attrName>
                                          <p:attrName>ppt_y</p:attrName>
                                        </p:attrNameLst>
                                      </p:cBhvr>
                                      <p:rCtr x="0" y="-6505"/>
                                    </p:animMotion>
                                  </p:childTnLst>
                                </p:cTn>
                              </p:par>
                              <p:par>
                                <p:cTn id="12" presetID="1" presetClass="entr" presetSubtype="0" fill="hold" nodeType="withEffect">
                                  <p:childTnLst>
                                    <p:set>
                                      <p:cBhvr>
                                        <p:cTn id="13" dur="1" fill="hold">
                                          <p:stCondLst>
                                            <p:cond delay="0"/>
                                          </p:stCondLst>
                                        </p:cTn>
                                        <p:tgtEl>
                                          <p:spTgt spid="27"/>
                                        </p:tgtEl>
                                        <p:attrNameLst>
                                          <p:attrName>style.visibility</p:attrName>
                                        </p:attrNameLst>
                                      </p:cBhvr>
                                      <p:to>
                                        <p:strVal val="visible"/>
                                      </p:to>
                                    </p:set>
                                  </p:childTnLst>
                                </p:cTn>
                              </p:par>
                              <p:par>
                                <p:cTn id="14" presetID="10" presetClass="entr" presetSubtype="0" fill="hold" nodeType="withEffec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par>
                                <p:cTn id="17" presetID="42" presetClass="path" presetSubtype="0" accel="50000" decel="50000" fill="hold" nodeType="withEffect">
                                  <p:childTnLst>
                                    <p:animMotion origin="layout" path="M -1.25E-06 -1.48148E-06 L -1.25E-06 -0.13009" pathEditMode="relative" rAng="0" ptsTypes="AA">
                                      <p:cBhvr>
                                        <p:cTn id="18" dur="1000" spd="-100000" fill="hold"/>
                                        <p:tgtEl>
                                          <p:spTgt spid="27"/>
                                        </p:tgtEl>
                                        <p:attrNameLst>
                                          <p:attrName>ppt_x</p:attrName>
                                          <p:attrName>ppt_y</p:attrName>
                                        </p:attrNameLst>
                                      </p:cBhvr>
                                      <p:rCtr x="0" y="-6505"/>
                                    </p:animMotion>
                                  </p:childTnLst>
                                </p:cTn>
                              </p:par>
                              <p:par>
                                <p:cTn id="19" presetID="1" presetClass="entr" presetSubtype="0" fill="hold" nodeType="withEffect">
                                  <p:childTnLst>
                                    <p:set>
                                      <p:cBhvr>
                                        <p:cTn id="20" dur="1" fill="hold">
                                          <p:stCondLst>
                                            <p:cond delay="0"/>
                                          </p:stCondLst>
                                        </p:cTn>
                                        <p:tgtEl>
                                          <p:spTgt spid="34"/>
                                        </p:tgtEl>
                                        <p:attrNameLst>
                                          <p:attrName>style.visibility</p:attrName>
                                        </p:attrNameLst>
                                      </p:cBhvr>
                                      <p:to>
                                        <p:strVal val="visible"/>
                                      </p:to>
                                    </p:set>
                                  </p:childTnLst>
                                </p:cTn>
                              </p:par>
                              <p:par>
                                <p:cTn id="21" presetID="10" presetClass="entr" presetSubtype="0" fill="hold" nodeType="withEffect">
                                  <p:childTnLst>
                                    <p:set>
                                      <p:cBhvr>
                                        <p:cTn id="22" dur="1" fill="hold">
                                          <p:stCondLst>
                                            <p:cond delay="0"/>
                                          </p:stCondLst>
                                        </p:cTn>
                                        <p:tgtEl>
                                          <p:spTgt spid="34"/>
                                        </p:tgtEl>
                                        <p:attrNameLst>
                                          <p:attrName>style.visibility</p:attrName>
                                        </p:attrNameLst>
                                      </p:cBhvr>
                                      <p:to>
                                        <p:strVal val="visible"/>
                                      </p:to>
                                    </p:set>
                                    <p:animEffect transition="in" filter="fade">
                                      <p:cBhvr>
                                        <p:cTn id="23" dur="1000"/>
                                        <p:tgtEl>
                                          <p:spTgt spid="34"/>
                                        </p:tgtEl>
                                      </p:cBhvr>
                                    </p:animEffect>
                                  </p:childTnLst>
                                </p:cTn>
                              </p:par>
                              <p:par>
                                <p:cTn id="24" presetID="42" presetClass="path" presetSubtype="0" accel="50000" decel="50000" fill="hold" nodeType="withEffect">
                                  <p:childTnLst>
                                    <p:animMotion origin="layout" path="M -1.25E-06 -1.48148E-06 L -1.25E-06 -0.13009" pathEditMode="relative" rAng="0" ptsTypes="AA">
                                      <p:cBhvr>
                                        <p:cTn id="25" dur="1000" spd="-100000" fill="hold"/>
                                        <p:tgtEl>
                                          <p:spTgt spid="34"/>
                                        </p:tgtEl>
                                        <p:attrNameLst>
                                          <p:attrName>ppt_x</p:attrName>
                                          <p:attrName>ppt_y</p:attrName>
                                        </p:attrNameLst>
                                      </p:cBhvr>
                                      <p:rCtr x="0" y="-6505"/>
                                    </p:animMotion>
                                  </p:childTnLst>
                                </p:cTn>
                              </p:par>
                              <p:par>
                                <p:cTn id="26" presetID="1" presetClass="entr" presetSubtype="0" fill="hold" nodeType="withEffect">
                                  <p:childTnLst>
                                    <p:set>
                                      <p:cBhvr>
                                        <p:cTn id="27" dur="1" fill="hold">
                                          <p:stCondLst>
                                            <p:cond delay="0"/>
                                          </p:stCondLst>
                                        </p:cTn>
                                        <p:tgtEl>
                                          <p:spTgt spid="41"/>
                                        </p:tgtEl>
                                        <p:attrNameLst>
                                          <p:attrName>style.visibility</p:attrName>
                                        </p:attrNameLst>
                                      </p:cBhvr>
                                      <p:to>
                                        <p:strVal val="visible"/>
                                      </p:to>
                                    </p:set>
                                  </p:childTnLst>
                                </p:cTn>
                              </p:par>
                              <p:par>
                                <p:cTn id="28" presetID="10" presetClass="entr" presetSubtype="0" fill="hold" nodeType="withEffect">
                                  <p:childTnLst>
                                    <p:set>
                                      <p:cBhvr>
                                        <p:cTn id="29" dur="1" fill="hold">
                                          <p:stCondLst>
                                            <p:cond delay="0"/>
                                          </p:stCondLst>
                                        </p:cTn>
                                        <p:tgtEl>
                                          <p:spTgt spid="41"/>
                                        </p:tgtEl>
                                        <p:attrNameLst>
                                          <p:attrName>style.visibility</p:attrName>
                                        </p:attrNameLst>
                                      </p:cBhvr>
                                      <p:to>
                                        <p:strVal val="visible"/>
                                      </p:to>
                                    </p:set>
                                    <p:animEffect transition="in" filter="fade">
                                      <p:cBhvr>
                                        <p:cTn id="30" dur="1000"/>
                                        <p:tgtEl>
                                          <p:spTgt spid="41"/>
                                        </p:tgtEl>
                                      </p:cBhvr>
                                    </p:animEffect>
                                  </p:childTnLst>
                                </p:cTn>
                              </p:par>
                              <p:par>
                                <p:cTn id="31" presetID="42" presetClass="path" presetSubtype="0" accel="50000" decel="50000" fill="hold" nodeType="withEffect">
                                  <p:childTnLst>
                                    <p:animMotion origin="layout" path="M -1.25E-06 -1.48148E-06 L -1.25E-06 -0.13009" pathEditMode="relative" rAng="0" ptsTypes="AA">
                                      <p:cBhvr>
                                        <p:cTn id="32" dur="1000" spd="-100000" fill="hold"/>
                                        <p:tgtEl>
                                          <p:spTgt spid="41"/>
                                        </p:tgtEl>
                                        <p:attrNameLst>
                                          <p:attrName>ppt_x</p:attrName>
                                          <p:attrName>ppt_y</p:attrName>
                                        </p:attrNameLst>
                                      </p:cBhvr>
                                      <p:rCtr x="0" y="-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制度的执行与推动</a:t>
            </a:r>
          </a:p>
        </p:txBody>
      </p:sp>
      <p:sp>
        <p:nvSpPr>
          <p:cNvPr id="4" name="TextBox 42"/>
          <p:cNvSpPr txBox="1"/>
          <p:nvPr/>
        </p:nvSpPr>
        <p:spPr>
          <a:xfrm>
            <a:off x="6751319" y="2243226"/>
            <a:ext cx="4565967" cy="738664"/>
          </a:xfrm>
          <a:prstGeom prst="rect">
            <a:avLst/>
          </a:prstGeom>
          <a:noFill/>
        </p:spPr>
        <p:txBody>
          <a:bodyPr wrap="square" lIns="0" tIns="0" rIns="0" bIns="0" rtlCol="0">
            <a:spAutoFit/>
          </a:bodyPr>
          <a:lstStyle>
            <a:defPPr>
              <a:defRPr lang="zh-CN"/>
            </a:defPPr>
            <a:lvl1pPr>
              <a:lnSpc>
                <a:spcPts val="2600"/>
              </a:lnSpc>
              <a:defRPr sz="2000">
                <a:solidFill>
                  <a:schemeClr val="bg2">
                    <a:lumMod val="50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600">
                <a:solidFill>
                  <a:schemeClr val="tx1">
                    <a:lumMod val="50000"/>
                    <a:lumOff val="50000"/>
                  </a:schemeClr>
                </a:solidFill>
              </a:rPr>
              <a:t>在公司原有制度的基础上，结合公司目前实际情况，对制度进行了修改完善，建立了公司内部</a:t>
            </a:r>
            <a:r>
              <a:rPr lang="en-US" altLang="zh-CN" sz="1600">
                <a:solidFill>
                  <a:schemeClr val="tx1">
                    <a:lumMod val="50000"/>
                    <a:lumOff val="50000"/>
                  </a:schemeClr>
                </a:solidFill>
              </a:rPr>
              <a:t>《</a:t>
            </a:r>
            <a:r>
              <a:rPr lang="zh-CN" altLang="en-US" sz="1600">
                <a:solidFill>
                  <a:schemeClr val="tx1">
                    <a:lumMod val="50000"/>
                    <a:lumOff val="50000"/>
                  </a:schemeClr>
                </a:solidFill>
              </a:rPr>
              <a:t>制度汇编</a:t>
            </a:r>
            <a:r>
              <a:rPr lang="en-US" altLang="zh-CN" sz="1600">
                <a:solidFill>
                  <a:schemeClr val="tx1">
                    <a:lumMod val="50000"/>
                    <a:lumOff val="50000"/>
                  </a:schemeClr>
                </a:solidFill>
              </a:rPr>
              <a:t>》</a:t>
            </a:r>
            <a:r>
              <a:rPr lang="zh-CN" altLang="en-US" sz="1600">
                <a:solidFill>
                  <a:schemeClr val="tx1">
                    <a:lumMod val="50000"/>
                    <a:lumOff val="50000"/>
                  </a:schemeClr>
                </a:solidFill>
              </a:rPr>
              <a:t>更好的促进制度的执行</a:t>
            </a:r>
            <a:endParaRPr lang="en-US" altLang="zh-CN" sz="1600">
              <a:solidFill>
                <a:schemeClr val="tx1">
                  <a:lumMod val="50000"/>
                  <a:lumOff val="50000"/>
                </a:schemeClr>
              </a:solidFill>
            </a:endParaRPr>
          </a:p>
        </p:txBody>
      </p:sp>
      <p:sp>
        <p:nvSpPr>
          <p:cNvPr id="5" name="TextBox 30"/>
          <p:cNvSpPr txBox="1"/>
          <p:nvPr/>
        </p:nvSpPr>
        <p:spPr>
          <a:xfrm>
            <a:off x="3878580" y="2310830"/>
            <a:ext cx="2324099" cy="430887"/>
          </a:xfrm>
          <a:prstGeom prst="rect">
            <a:avLst/>
          </a:prstGeom>
          <a:noFill/>
        </p:spPr>
        <p:txBody>
          <a:bodyPr wrap="square" lIns="0" tIns="0" rIns="0" bIns="0" rtlCol="0">
            <a:spAutoFit/>
          </a:bodyPr>
          <a:lstStyle/>
          <a:p>
            <a:r>
              <a:rPr lang="zh-CN" altLang="en-US" sz="2800" b="1">
                <a:solidFill>
                  <a:schemeClr val="accent5">
                    <a:lumMod val="75000"/>
                  </a:schemeClr>
                </a:solidFill>
                <a:latin typeface="Agency FB" pitchFamily="34" charset="0"/>
                <a:ea typeface="微软雅黑" panose="020b0503020204020204" pitchFamily="34" charset="-122"/>
              </a:rPr>
              <a:t>制度修改完善</a:t>
            </a:r>
          </a:p>
        </p:txBody>
      </p:sp>
      <p:cxnSp>
        <p:nvCxnSpPr>
          <p:cNvPr id="6" name="直接连接符 5"/>
          <p:cNvCxnSpPr/>
          <p:nvPr/>
        </p:nvCxnSpPr>
        <p:spPr>
          <a:xfrm flipH="1">
            <a:off x="6352178" y="2215756"/>
            <a:ext cx="0" cy="718616"/>
          </a:xfrm>
          <a:prstGeom prst="line">
            <a:avLst/>
          </a:prstGeom>
          <a:ln w="158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TextBox 42"/>
          <p:cNvSpPr txBox="1"/>
          <p:nvPr/>
        </p:nvSpPr>
        <p:spPr>
          <a:xfrm>
            <a:off x="6751319" y="3382383"/>
            <a:ext cx="4565967" cy="738664"/>
          </a:xfrm>
          <a:prstGeom prst="rect">
            <a:avLst/>
          </a:prstGeom>
          <a:noFill/>
        </p:spPr>
        <p:txBody>
          <a:bodyPr wrap="square" lIns="0" tIns="0" rIns="0" bIns="0" rtlCol="0">
            <a:spAutoFit/>
          </a:bodyPr>
          <a:lstStyle>
            <a:defPPr>
              <a:defRPr lang="zh-CN"/>
            </a:defPPr>
            <a:lvl1pPr>
              <a:lnSpc>
                <a:spcPts val="2600"/>
              </a:lnSpc>
              <a:defRPr sz="2000">
                <a:solidFill>
                  <a:schemeClr val="bg2">
                    <a:lumMod val="50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600">
                <a:solidFill>
                  <a:schemeClr val="tx1">
                    <a:lumMod val="50000"/>
                    <a:lumOff val="50000"/>
                  </a:schemeClr>
                </a:solidFill>
              </a:rPr>
              <a:t>根据公司实际情况及组织结构现状编写了详细的</a:t>
            </a:r>
            <a:r>
              <a:rPr lang="en-US" altLang="zh-CN" sz="1600">
                <a:solidFill>
                  <a:schemeClr val="tx1">
                    <a:lumMod val="50000"/>
                    <a:lumOff val="50000"/>
                  </a:schemeClr>
                </a:solidFill>
              </a:rPr>
              <a:t>《</a:t>
            </a:r>
            <a:r>
              <a:rPr lang="zh-CN" altLang="en-US" sz="1600">
                <a:solidFill>
                  <a:schemeClr val="tx1">
                    <a:lumMod val="50000"/>
                    <a:lumOff val="50000"/>
                  </a:schemeClr>
                </a:solidFill>
              </a:rPr>
              <a:t>岗位说明书</a:t>
            </a:r>
            <a:r>
              <a:rPr lang="en-US" altLang="zh-CN" sz="1600">
                <a:solidFill>
                  <a:schemeClr val="tx1">
                    <a:lumMod val="50000"/>
                    <a:lumOff val="50000"/>
                  </a:schemeClr>
                </a:solidFill>
              </a:rPr>
              <a:t>》</a:t>
            </a:r>
            <a:r>
              <a:rPr lang="zh-CN" altLang="en-US" sz="1600">
                <a:solidFill>
                  <a:schemeClr val="tx1">
                    <a:lumMod val="50000"/>
                    <a:lumOff val="50000"/>
                  </a:schemeClr>
                </a:solidFill>
              </a:rPr>
              <a:t>，为今后的人员招聘、培训、岗位调整提供有力依据</a:t>
            </a:r>
            <a:endParaRPr lang="en-US" altLang="zh-CN" sz="1600">
              <a:solidFill>
                <a:schemeClr val="tx1">
                  <a:lumMod val="50000"/>
                  <a:lumOff val="50000"/>
                </a:schemeClr>
              </a:solidFill>
            </a:endParaRPr>
          </a:p>
        </p:txBody>
      </p:sp>
      <p:sp>
        <p:nvSpPr>
          <p:cNvPr id="8" name="TextBox 30"/>
          <p:cNvSpPr txBox="1"/>
          <p:nvPr/>
        </p:nvSpPr>
        <p:spPr>
          <a:xfrm>
            <a:off x="3878580" y="3469546"/>
            <a:ext cx="2324100" cy="430887"/>
          </a:xfrm>
          <a:prstGeom prst="rect">
            <a:avLst/>
          </a:prstGeom>
          <a:noFill/>
        </p:spPr>
        <p:txBody>
          <a:bodyPr wrap="square" lIns="0" tIns="0" rIns="0" bIns="0" rtlCol="0">
            <a:spAutoFit/>
          </a:bodyPr>
          <a:lstStyle/>
          <a:p>
            <a:r>
              <a:rPr lang="zh-CN" altLang="en-US" sz="2800" b="1">
                <a:solidFill>
                  <a:schemeClr val="accent5">
                    <a:lumMod val="75000"/>
                  </a:schemeClr>
                </a:solidFill>
                <a:latin typeface="Agency FB" pitchFamily="34" charset="0"/>
                <a:ea typeface="微软雅黑" panose="020b0503020204020204" pitchFamily="34" charset="-122"/>
              </a:rPr>
              <a:t>编写岗位说明</a:t>
            </a:r>
          </a:p>
        </p:txBody>
      </p:sp>
      <p:sp>
        <p:nvSpPr>
          <p:cNvPr id="9" name="TextBox 42"/>
          <p:cNvSpPr txBox="1"/>
          <p:nvPr/>
        </p:nvSpPr>
        <p:spPr>
          <a:xfrm>
            <a:off x="6751319" y="4510279"/>
            <a:ext cx="4565967" cy="984885"/>
          </a:xfrm>
          <a:prstGeom prst="rect">
            <a:avLst/>
          </a:prstGeom>
          <a:noFill/>
        </p:spPr>
        <p:txBody>
          <a:bodyPr wrap="square" lIns="0" tIns="0" rIns="0" bIns="0" rtlCol="0">
            <a:spAutoFit/>
          </a:bodyPr>
          <a:lstStyle>
            <a:defPPr>
              <a:defRPr lang="zh-CN"/>
            </a:defPPr>
            <a:lvl1pPr>
              <a:lnSpc>
                <a:spcPts val="2600"/>
              </a:lnSpc>
              <a:defRPr sz="2000">
                <a:solidFill>
                  <a:schemeClr val="bg2">
                    <a:lumMod val="50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600">
                <a:solidFill>
                  <a:schemeClr val="tx1">
                    <a:lumMod val="50000"/>
                    <a:lumOff val="50000"/>
                  </a:schemeClr>
                </a:solidFill>
              </a:rPr>
              <a:t>让员工明确工作目标，了解工作结果，是员工在公司制度的前提下，实现自我激励、自我管理与自我发展，把自己成长纳入企业既定的目标轨道中，实现共同发展</a:t>
            </a:r>
            <a:endParaRPr lang="en-US" altLang="zh-CN" sz="1600">
              <a:solidFill>
                <a:schemeClr val="tx1">
                  <a:lumMod val="50000"/>
                  <a:lumOff val="50000"/>
                </a:schemeClr>
              </a:solidFill>
            </a:endParaRPr>
          </a:p>
        </p:txBody>
      </p:sp>
      <p:sp>
        <p:nvSpPr>
          <p:cNvPr id="10" name="TextBox 30"/>
          <p:cNvSpPr txBox="1"/>
          <p:nvPr/>
        </p:nvSpPr>
        <p:spPr>
          <a:xfrm>
            <a:off x="3878580" y="4628261"/>
            <a:ext cx="2324100" cy="430887"/>
          </a:xfrm>
          <a:prstGeom prst="rect">
            <a:avLst/>
          </a:prstGeom>
          <a:noFill/>
        </p:spPr>
        <p:txBody>
          <a:bodyPr wrap="square" lIns="0" tIns="0" rIns="0" bIns="0" rtlCol="0">
            <a:spAutoFit/>
          </a:bodyPr>
          <a:lstStyle/>
          <a:p>
            <a:r>
              <a:rPr lang="zh-CN" altLang="en-US" sz="2800" b="1">
                <a:solidFill>
                  <a:schemeClr val="accent5">
                    <a:lumMod val="75000"/>
                  </a:schemeClr>
                </a:solidFill>
                <a:latin typeface="Agency FB" pitchFamily="34" charset="0"/>
                <a:ea typeface="微软雅黑" panose="020b0503020204020204" pitchFamily="34" charset="-122"/>
              </a:rPr>
              <a:t>实现共同发展</a:t>
            </a:r>
          </a:p>
        </p:txBody>
      </p:sp>
      <p:sp>
        <p:nvSpPr>
          <p:cNvPr id="11" name="Freeform 7"/>
          <p:cNvSpPr/>
          <p:nvPr/>
        </p:nvSpPr>
        <p:spPr bwMode="auto">
          <a:xfrm>
            <a:off x="997488" y="4128563"/>
            <a:ext cx="2189733" cy="2729437"/>
          </a:xfrm>
          <a:custGeom>
            <a:gdLst>
              <a:gd name="T0" fmla="*/ 2625 w 3436"/>
              <a:gd name="T1" fmla="*/ 4285 h 4285"/>
              <a:gd name="T2" fmla="*/ 0 w 3436"/>
              <a:gd name="T3" fmla="*/ 998 h 4285"/>
              <a:gd name="T4" fmla="*/ 0 w 3436"/>
              <a:gd name="T5" fmla="*/ 10 h 4285"/>
              <a:gd name="T6" fmla="*/ 13 w 3436"/>
              <a:gd name="T7" fmla="*/ 0 h 4285"/>
              <a:gd name="T8" fmla="*/ 3436 w 3436"/>
              <a:gd name="T9" fmla="*/ 4285 h 4285"/>
              <a:gd name="T10" fmla="*/ 2625 w 3436"/>
              <a:gd name="T11" fmla="*/ 4285 h 4285"/>
            </a:gdLst>
            <a:cxnLst>
              <a:cxn ang="0">
                <a:pos x="T0" y="T1"/>
              </a:cxn>
              <a:cxn ang="0">
                <a:pos x="T2" y="T3"/>
              </a:cxn>
              <a:cxn ang="0">
                <a:pos x="T4" y="T5"/>
              </a:cxn>
              <a:cxn ang="0">
                <a:pos x="T6" y="T7"/>
              </a:cxn>
              <a:cxn ang="0">
                <a:pos x="T8" y="T9"/>
              </a:cxn>
              <a:cxn ang="0">
                <a:pos x="T10" y="T11"/>
              </a:cxn>
            </a:cxnLst>
            <a:rect l="0" t="0" r="r" b="b"/>
            <a:pathLst>
              <a:path w="3436" h="4285">
                <a:moveTo>
                  <a:pt x="2625" y="4285"/>
                </a:moveTo>
                <a:lnTo>
                  <a:pt x="0" y="998"/>
                </a:lnTo>
                <a:lnTo>
                  <a:pt x="0" y="10"/>
                </a:lnTo>
                <a:lnTo>
                  <a:pt x="13" y="0"/>
                </a:lnTo>
                <a:lnTo>
                  <a:pt x="3436" y="4285"/>
                </a:lnTo>
                <a:lnTo>
                  <a:pt x="2625" y="4285"/>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p:nvPr/>
        </p:nvSpPr>
        <p:spPr bwMode="auto">
          <a:xfrm>
            <a:off x="1340424" y="6107474"/>
            <a:ext cx="607166" cy="750526"/>
          </a:xfrm>
          <a:custGeom>
            <a:gdLst>
              <a:gd name="T0" fmla="*/ 139 w 950"/>
              <a:gd name="T1" fmla="*/ 1177 h 1177"/>
              <a:gd name="T2" fmla="*/ 0 w 950"/>
              <a:gd name="T3" fmla="*/ 1003 h 1177"/>
              <a:gd name="T4" fmla="*/ 0 w 950"/>
              <a:gd name="T5" fmla="*/ 8 h 1177"/>
              <a:gd name="T6" fmla="*/ 10 w 950"/>
              <a:gd name="T7" fmla="*/ 0 h 1177"/>
              <a:gd name="T8" fmla="*/ 950 w 950"/>
              <a:gd name="T9" fmla="*/ 1177 h 1177"/>
              <a:gd name="T10" fmla="*/ 139 w 950"/>
              <a:gd name="T11" fmla="*/ 1177 h 1177"/>
            </a:gdLst>
            <a:cxnLst>
              <a:cxn ang="0">
                <a:pos x="T0" y="T1"/>
              </a:cxn>
              <a:cxn ang="0">
                <a:pos x="T2" y="T3"/>
              </a:cxn>
              <a:cxn ang="0">
                <a:pos x="T4" y="T5"/>
              </a:cxn>
              <a:cxn ang="0">
                <a:pos x="T6" y="T7"/>
              </a:cxn>
              <a:cxn ang="0">
                <a:pos x="T8" y="T9"/>
              </a:cxn>
              <a:cxn ang="0">
                <a:pos x="T10" y="T11"/>
              </a:cxn>
            </a:cxnLst>
            <a:rect l="0" t="0" r="r" b="b"/>
            <a:pathLst>
              <a:path w="950" h="1177">
                <a:moveTo>
                  <a:pt x="139" y="1177"/>
                </a:moveTo>
                <a:lnTo>
                  <a:pt x="0" y="1003"/>
                </a:lnTo>
                <a:lnTo>
                  <a:pt x="0" y="8"/>
                </a:lnTo>
                <a:lnTo>
                  <a:pt x="10" y="0"/>
                </a:lnTo>
                <a:lnTo>
                  <a:pt x="950" y="1177"/>
                </a:lnTo>
                <a:lnTo>
                  <a:pt x="139" y="1177"/>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p:nvPr/>
        </p:nvSpPr>
        <p:spPr bwMode="auto">
          <a:xfrm>
            <a:off x="1166145" y="5115207"/>
            <a:ext cx="1399855" cy="1742792"/>
          </a:xfrm>
          <a:custGeom>
            <a:gdLst>
              <a:gd name="T0" fmla="*/ 1387 w 2197"/>
              <a:gd name="T1" fmla="*/ 2734 h 2734"/>
              <a:gd name="T2" fmla="*/ 0 w 2197"/>
              <a:gd name="T3" fmla="*/ 999 h 2734"/>
              <a:gd name="T4" fmla="*/ 0 w 2197"/>
              <a:gd name="T5" fmla="*/ 11 h 2734"/>
              <a:gd name="T6" fmla="*/ 14 w 2197"/>
              <a:gd name="T7" fmla="*/ 0 h 2734"/>
              <a:gd name="T8" fmla="*/ 2197 w 2197"/>
              <a:gd name="T9" fmla="*/ 2734 h 2734"/>
              <a:gd name="T10" fmla="*/ 1387 w 2197"/>
              <a:gd name="T11" fmla="*/ 2734 h 2734"/>
            </a:gdLst>
            <a:cxnLst>
              <a:cxn ang="0">
                <a:pos x="T0" y="T1"/>
              </a:cxn>
              <a:cxn ang="0">
                <a:pos x="T2" y="T3"/>
              </a:cxn>
              <a:cxn ang="0">
                <a:pos x="T4" y="T5"/>
              </a:cxn>
              <a:cxn ang="0">
                <a:pos x="T6" y="T7"/>
              </a:cxn>
              <a:cxn ang="0">
                <a:pos x="T8" y="T9"/>
              </a:cxn>
              <a:cxn ang="0">
                <a:pos x="T10" y="T11"/>
              </a:cxn>
            </a:cxnLst>
            <a:rect l="0" t="0" r="r" b="b"/>
            <a:pathLst>
              <a:path w="2197" h="2734">
                <a:moveTo>
                  <a:pt x="1387" y="2734"/>
                </a:moveTo>
                <a:lnTo>
                  <a:pt x="0" y="999"/>
                </a:lnTo>
                <a:lnTo>
                  <a:pt x="0" y="11"/>
                </a:lnTo>
                <a:lnTo>
                  <a:pt x="14" y="0"/>
                </a:lnTo>
                <a:lnTo>
                  <a:pt x="2197" y="2734"/>
                </a:lnTo>
                <a:lnTo>
                  <a:pt x="1387" y="2734"/>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p:nvPr/>
        </p:nvSpPr>
        <p:spPr bwMode="auto">
          <a:xfrm>
            <a:off x="997488" y="2399825"/>
            <a:ext cx="2482072" cy="2364013"/>
          </a:xfrm>
          <a:custGeom>
            <a:gdLst>
              <a:gd name="T0" fmla="*/ 0 w 3893"/>
              <a:gd name="T1" fmla="*/ 2722 h 3710"/>
              <a:gd name="T2" fmla="*/ 2847 w 3893"/>
              <a:gd name="T3" fmla="*/ 385 h 3710"/>
              <a:gd name="T4" fmla="*/ 2737 w 3893"/>
              <a:gd name="T5" fmla="*/ 206 h 3710"/>
              <a:gd name="T6" fmla="*/ 2797 w 3893"/>
              <a:gd name="T7" fmla="*/ 99 h 3710"/>
              <a:gd name="T8" fmla="*/ 3774 w 3893"/>
              <a:gd name="T9" fmla="*/ 6 h 3710"/>
              <a:gd name="T10" fmla="*/ 3873 w 3893"/>
              <a:gd name="T11" fmla="*/ 102 h 3710"/>
              <a:gd name="T12" fmla="*/ 3509 w 3893"/>
              <a:gd name="T13" fmla="*/ 1232 h 3710"/>
              <a:gd name="T14" fmla="*/ 3387 w 3893"/>
              <a:gd name="T15" fmla="*/ 1266 h 3710"/>
              <a:gd name="T16" fmla="*/ 3250 w 3893"/>
              <a:gd name="T17" fmla="*/ 1043 h 3710"/>
              <a:gd name="T18" fmla="*/ 0 w 3893"/>
              <a:gd name="T19" fmla="*/ 3710 h 3710"/>
              <a:gd name="T20" fmla="*/ 0 w 3893"/>
              <a:gd name="T21" fmla="*/ 2722 h 37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2" h="3710">
                <a:moveTo>
                  <a:pt x="0" y="2722"/>
                </a:moveTo>
                <a:lnTo>
                  <a:pt x="2847" y="385"/>
                </a:lnTo>
                <a:lnTo>
                  <a:pt x="2737" y="206"/>
                </a:lnTo>
                <a:cubicBezTo>
                  <a:pt x="2706" y="155"/>
                  <a:pt x="2740" y="105"/>
                  <a:pt x="2797" y="99"/>
                </a:cubicBezTo>
                <a:lnTo>
                  <a:pt x="3774" y="6"/>
                </a:lnTo>
                <a:cubicBezTo>
                  <a:pt x="3839" y="0"/>
                  <a:pt x="3893" y="37"/>
                  <a:pt x="3873" y="102"/>
                </a:cubicBezTo>
                <a:lnTo>
                  <a:pt x="3509" y="1232"/>
                </a:lnTo>
                <a:cubicBezTo>
                  <a:pt x="3488" y="1296"/>
                  <a:pt x="3424" y="1312"/>
                  <a:pt x="3387" y="1266"/>
                </a:cubicBezTo>
                <a:lnTo>
                  <a:pt x="3250" y="1043"/>
                </a:lnTo>
                <a:lnTo>
                  <a:pt x="0" y="3710"/>
                </a:lnTo>
                <a:lnTo>
                  <a:pt x="0" y="2722"/>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p:nvPr/>
        </p:nvSpPr>
        <p:spPr bwMode="auto">
          <a:xfrm>
            <a:off x="1166145" y="3535450"/>
            <a:ext cx="2313415" cy="2217844"/>
          </a:xfrm>
          <a:custGeom>
            <a:gdLst>
              <a:gd name="T0" fmla="*/ 0 w 3629"/>
              <a:gd name="T1" fmla="*/ 2493 h 3481"/>
              <a:gd name="T2" fmla="*/ 2581 w 3629"/>
              <a:gd name="T3" fmla="*/ 382 h 3481"/>
              <a:gd name="T4" fmla="*/ 2473 w 3629"/>
              <a:gd name="T5" fmla="*/ 206 h 3481"/>
              <a:gd name="T6" fmla="*/ 2533 w 3629"/>
              <a:gd name="T7" fmla="*/ 100 h 3481"/>
              <a:gd name="T8" fmla="*/ 3510 w 3629"/>
              <a:gd name="T9" fmla="*/ 7 h 3481"/>
              <a:gd name="T10" fmla="*/ 3609 w 3629"/>
              <a:gd name="T11" fmla="*/ 102 h 3481"/>
              <a:gd name="T12" fmla="*/ 3245 w 3629"/>
              <a:gd name="T13" fmla="*/ 1232 h 3481"/>
              <a:gd name="T14" fmla="*/ 3123 w 3629"/>
              <a:gd name="T15" fmla="*/ 1266 h 3481"/>
              <a:gd name="T16" fmla="*/ 2984 w 3629"/>
              <a:gd name="T17" fmla="*/ 1040 h 3481"/>
              <a:gd name="T18" fmla="*/ 0 w 3629"/>
              <a:gd name="T19" fmla="*/ 3481 h 3481"/>
              <a:gd name="T20" fmla="*/ 0 w 3629"/>
              <a:gd name="T21" fmla="*/ 2493 h 34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9" h="3480">
                <a:moveTo>
                  <a:pt x="0" y="2493"/>
                </a:moveTo>
                <a:lnTo>
                  <a:pt x="2581" y="382"/>
                </a:lnTo>
                <a:lnTo>
                  <a:pt x="2473" y="206"/>
                </a:lnTo>
                <a:cubicBezTo>
                  <a:pt x="2442" y="156"/>
                  <a:pt x="2476" y="105"/>
                  <a:pt x="2533" y="100"/>
                </a:cubicBezTo>
                <a:lnTo>
                  <a:pt x="3510" y="7"/>
                </a:lnTo>
                <a:cubicBezTo>
                  <a:pt x="3575" y="0"/>
                  <a:pt x="3629" y="37"/>
                  <a:pt x="3609" y="102"/>
                </a:cubicBezTo>
                <a:lnTo>
                  <a:pt x="3245" y="1232"/>
                </a:lnTo>
                <a:cubicBezTo>
                  <a:pt x="3224" y="1296"/>
                  <a:pt x="3160" y="1312"/>
                  <a:pt x="3123" y="1266"/>
                </a:cubicBezTo>
                <a:lnTo>
                  <a:pt x="2984" y="1040"/>
                </a:lnTo>
                <a:lnTo>
                  <a:pt x="0" y="3481"/>
                </a:lnTo>
                <a:lnTo>
                  <a:pt x="0" y="249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p:nvPr/>
        </p:nvSpPr>
        <p:spPr bwMode="auto">
          <a:xfrm>
            <a:off x="1340424" y="4671076"/>
            <a:ext cx="2139136" cy="2071674"/>
          </a:xfrm>
          <a:custGeom>
            <a:gdLst>
              <a:gd name="T0" fmla="*/ 0 w 3356"/>
              <a:gd name="T1" fmla="*/ 2265 h 3252"/>
              <a:gd name="T2" fmla="*/ 2306 w 3356"/>
              <a:gd name="T3" fmla="*/ 378 h 3252"/>
              <a:gd name="T4" fmla="*/ 2200 w 3356"/>
              <a:gd name="T5" fmla="*/ 206 h 3252"/>
              <a:gd name="T6" fmla="*/ 2260 w 3356"/>
              <a:gd name="T7" fmla="*/ 99 h 3252"/>
              <a:gd name="T8" fmla="*/ 3237 w 3356"/>
              <a:gd name="T9" fmla="*/ 6 h 3252"/>
              <a:gd name="T10" fmla="*/ 3336 w 3356"/>
              <a:gd name="T11" fmla="*/ 101 h 3252"/>
              <a:gd name="T12" fmla="*/ 2972 w 3356"/>
              <a:gd name="T13" fmla="*/ 1231 h 3252"/>
              <a:gd name="T14" fmla="*/ 2850 w 3356"/>
              <a:gd name="T15" fmla="*/ 1266 h 3252"/>
              <a:gd name="T16" fmla="*/ 2709 w 3356"/>
              <a:gd name="T17" fmla="*/ 1036 h 3252"/>
              <a:gd name="T18" fmla="*/ 0 w 3356"/>
              <a:gd name="T19" fmla="*/ 3252 h 3252"/>
              <a:gd name="T20" fmla="*/ 0 w 3356"/>
              <a:gd name="T21" fmla="*/ 2265 h 32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56" h="3252">
                <a:moveTo>
                  <a:pt x="0" y="2265"/>
                </a:moveTo>
                <a:lnTo>
                  <a:pt x="2306" y="378"/>
                </a:lnTo>
                <a:lnTo>
                  <a:pt x="2200" y="206"/>
                </a:lnTo>
                <a:cubicBezTo>
                  <a:pt x="2169" y="155"/>
                  <a:pt x="2203" y="105"/>
                  <a:pt x="2260" y="99"/>
                </a:cubicBezTo>
                <a:lnTo>
                  <a:pt x="3237" y="6"/>
                </a:lnTo>
                <a:cubicBezTo>
                  <a:pt x="3302" y="0"/>
                  <a:pt x="3356" y="37"/>
                  <a:pt x="3336" y="101"/>
                </a:cubicBezTo>
                <a:lnTo>
                  <a:pt x="2972" y="1231"/>
                </a:lnTo>
                <a:cubicBezTo>
                  <a:pt x="2951" y="1296"/>
                  <a:pt x="2887" y="1312"/>
                  <a:pt x="2850" y="1266"/>
                </a:cubicBezTo>
                <a:lnTo>
                  <a:pt x="2709" y="1036"/>
                </a:lnTo>
                <a:lnTo>
                  <a:pt x="0" y="3252"/>
                </a:lnTo>
                <a:lnTo>
                  <a:pt x="0" y="2265"/>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7" name="直接连接符 16"/>
          <p:cNvCxnSpPr/>
          <p:nvPr/>
        </p:nvCxnSpPr>
        <p:spPr>
          <a:xfrm flipH="1">
            <a:off x="6352178" y="3351166"/>
            <a:ext cx="0" cy="718616"/>
          </a:xfrm>
          <a:prstGeom prst="line">
            <a:avLst/>
          </a:prstGeom>
          <a:ln w="158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352178" y="4533187"/>
            <a:ext cx="0" cy="718616"/>
          </a:xfrm>
          <a:prstGeom prst="line">
            <a:avLst/>
          </a:prstGeom>
          <a:ln w="158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113476"/>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4" fill="hold" grpId="0" nodeType="afterEffect">
                                  <p:childTnLst>
                                    <p:set>
                                      <p:cBhvr>
                                        <p:cTn id="7" dur="1" fill="hold">
                                          <p:stCondLst>
                                            <p:cond delay="0"/>
                                          </p:stCondLst>
                                        </p:cTn>
                                        <p:tgtEl>
                                          <p:spTgt spid="11"/>
                                        </p:tgtEl>
                                        <p:attrNameLst>
                                          <p:attrName>style.visibility</p:attrName>
                                        </p:attrNameLst>
                                      </p:cBhvr>
                                      <p:to>
                                        <p:strVal val="visible"/>
                                      </p:to>
                                    </p:set>
                                    <p:animEffect transition="in" filter="wipe(down)">
                                      <p:cBhvr>
                                        <p:cTn id="8" dur="500"/>
                                        <p:tgtEl>
                                          <p:spTgt spid="11"/>
                                        </p:tgtEl>
                                      </p:cBhvr>
                                    </p:animEffect>
                                  </p:childTnLst>
                                </p:cTn>
                              </p:par>
                              <p:par>
                                <p:cTn id="9" presetID="22" presetClass="entr" presetSubtype="8" fill="hold" grpId="3" nodeType="withEffec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nodeType="withGroup">
                            <p:stCondLst>
                              <p:cond delay="900"/>
                            </p:stCondLst>
                            <p:childTnLst>
                              <p:par>
                                <p:cTn id="13" presetID="22" presetClass="entr" presetSubtype="4" fill="hold" grpId="2" nodeType="afterEffec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8" fill="hold" grpId="4" nodeType="withEffec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nodeType="withGroup">
                            <p:stCondLst>
                              <p:cond delay="1800"/>
                            </p:stCondLst>
                            <p:childTnLst>
                              <p:par>
                                <p:cTn id="20" presetID="22" presetClass="entr" presetSubtype="4" fill="hold" grpId="1" nodeType="afterEffec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8" fill="hold" grpId="5" nodeType="withEffec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1"/>
      <p:bldP spid="13" grpId="2"/>
      <p:bldP spid="14" grpId="3"/>
      <p:bldP spid="15" grpId="4"/>
      <p:bldP spid="16" grpId="5"/>
    </p:bldLst>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日常办公事务管理</a:t>
            </a:r>
          </a:p>
        </p:txBody>
      </p:sp>
      <p:sp>
        <p:nvSpPr>
          <p:cNvPr id="13" name="十字箭头 12"/>
          <p:cNvSpPr/>
          <p:nvPr/>
        </p:nvSpPr>
        <p:spPr>
          <a:xfrm>
            <a:off x="3702423" y="1774699"/>
            <a:ext cx="4572000" cy="4572000"/>
          </a:xfrm>
          <a:prstGeom prst="quadArrow">
            <a:avLst>
              <a:gd name="adj1" fmla="val 2000"/>
              <a:gd name="adj2" fmla="val 4000"/>
              <a:gd name="adj3" fmla="val 5000"/>
            </a:avLst>
          </a:prstGeom>
          <a:solidFill>
            <a:schemeClr val="bg1">
              <a:lumMod val="75000"/>
            </a:scheme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txBody>
          <a:bodyPr/>
          <a:lstStyle/>
          <a:p>
            <a:endParaRPr/>
          </a:p>
        </p:txBody>
      </p:sp>
      <p:sp>
        <p:nvSpPr>
          <p:cNvPr id="14" name="任意多边形 13"/>
          <p:cNvSpPr/>
          <p:nvPr/>
        </p:nvSpPr>
        <p:spPr>
          <a:xfrm>
            <a:off x="3999603" y="2071879"/>
            <a:ext cx="1828800" cy="1828800"/>
          </a:xfrm>
          <a:custGeom>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0" y="0"/>
                </a:moveTo>
                <a:lnTo>
                  <a:pt x="1828800" y="0"/>
                </a:lnTo>
                <a:lnTo>
                  <a:pt x="1828800" y="1828800"/>
                </a:lnTo>
                <a:lnTo>
                  <a:pt x="0" y="1828800"/>
                </a:lnTo>
                <a:lnTo>
                  <a:pt x="0" y="0"/>
                </a:lnTo>
                <a:close/>
              </a:path>
            </a:pathLst>
          </a:custGeom>
          <a:solidFill>
            <a:schemeClr val="accent5">
              <a:lumMod val="60000"/>
              <a:lumOff val="4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br>
              <a:rPr lang="en-US" sz="1200" kern="1200">
                <a:solidFill>
                  <a:srgbClr val="FFFFFF"/>
                </a:solidFill>
              </a:rPr>
            </a:br>
            <a:br>
              <a:rPr lang="en-US" sz="1200" kern="1200">
                <a:solidFill>
                  <a:srgbClr val="FFFFFF"/>
                </a:solidFill>
              </a:rPr>
            </a:br>
            <a:br>
              <a:rPr lang="en-US" sz="1200" kern="1200">
                <a:solidFill>
                  <a:srgbClr val="FFFFFF"/>
                </a:solidFill>
              </a:rPr>
            </a:br>
          </a:p>
          <a:p>
            <a:pPr lvl="0" algn="ctr" defTabSz="533400">
              <a:lnSpc>
                <a:spcPct val="90000"/>
              </a:lnSpc>
              <a:spcBef>
                <a:spcPct val="0"/>
              </a:spcBef>
              <a:spcAft>
                <a:spcPct val="35000"/>
              </a:spcAft>
            </a:pPr>
            <a:br>
              <a:rPr lang="en-US" sz="1200" kern="1200">
                <a:solidFill>
                  <a:srgbClr val="FFFFFF"/>
                </a:solidFill>
              </a:rPr>
            </a:br>
            <a:r>
              <a:rPr lang="zh-CN" altLang="en-US" sz="1200" kern="1200">
                <a:solidFill>
                  <a:srgbClr val="FFFFFF"/>
                </a:solidFill>
                <a:latin typeface="微软雅黑" panose="020b0503020204020204" pitchFamily="34" charset="-122"/>
                <a:ea typeface="微软雅黑" panose="020b0503020204020204" pitchFamily="34" charset="-122"/>
              </a:rPr>
              <a:t>日常事务</a:t>
            </a:r>
            <a:endParaRPr lang="en-US" sz="1200" kern="1200">
              <a:solidFill>
                <a:srgbClr val="FFFFFF"/>
              </a:solidFill>
              <a:latin typeface="微软雅黑" panose="020b0503020204020204" pitchFamily="34" charset="-122"/>
              <a:ea typeface="微软雅黑" panose="020b0503020204020204" pitchFamily="34" charset="-122"/>
            </a:endParaRPr>
          </a:p>
        </p:txBody>
      </p:sp>
      <p:sp>
        <p:nvSpPr>
          <p:cNvPr id="15" name="任意多边形 14"/>
          <p:cNvSpPr/>
          <p:nvPr/>
        </p:nvSpPr>
        <p:spPr>
          <a:xfrm>
            <a:off x="6148442" y="2071879"/>
            <a:ext cx="1828800" cy="1828800"/>
          </a:xfrm>
          <a:custGeom>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0" y="0"/>
                </a:moveTo>
                <a:lnTo>
                  <a:pt x="1828800" y="0"/>
                </a:lnTo>
                <a:lnTo>
                  <a:pt x="1828800" y="1828800"/>
                </a:lnTo>
                <a:lnTo>
                  <a:pt x="0" y="1828800"/>
                </a:lnTo>
                <a:lnTo>
                  <a:pt x="0" y="0"/>
                </a:ln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br>
              <a:rPr lang="en-US" sz="1200" kern="1200">
                <a:solidFill>
                  <a:srgbClr val="FFFFFF"/>
                </a:solidFill>
              </a:rPr>
            </a:br>
            <a:br>
              <a:rPr lang="en-US" sz="1200" kern="1200">
                <a:solidFill>
                  <a:srgbClr val="FFFFFF"/>
                </a:solidFill>
              </a:rPr>
            </a:br>
            <a:br>
              <a:rPr lang="en-US" sz="1200" kern="1200">
                <a:solidFill>
                  <a:srgbClr val="FFFFFF"/>
                </a:solidFill>
              </a:rPr>
            </a:br>
          </a:p>
          <a:p>
            <a:pPr lvl="0" algn="ctr" defTabSz="533400">
              <a:lnSpc>
                <a:spcPct val="90000"/>
              </a:lnSpc>
              <a:spcBef>
                <a:spcPct val="0"/>
              </a:spcBef>
              <a:spcAft>
                <a:spcPct val="35000"/>
              </a:spcAft>
            </a:pPr>
            <a:br>
              <a:rPr lang="en-US" sz="1200" kern="1200">
                <a:solidFill>
                  <a:srgbClr val="FFFFFF"/>
                </a:solidFill>
              </a:rPr>
            </a:br>
            <a:r>
              <a:rPr lang="zh-CN" altLang="en-US" sz="1200" kern="1200">
                <a:solidFill>
                  <a:srgbClr val="FFFFFF"/>
                </a:solidFill>
                <a:latin typeface="微软雅黑" panose="020b0503020204020204" pitchFamily="34" charset="-122"/>
                <a:ea typeface="微软雅黑" panose="020b0503020204020204" pitchFamily="34" charset="-122"/>
              </a:rPr>
              <a:t>资料管理</a:t>
            </a:r>
            <a:endParaRPr lang="en-US" sz="1200" kern="1200">
              <a:solidFill>
                <a:srgbClr val="FFFFFF"/>
              </a:solidFill>
              <a:latin typeface="微软雅黑" panose="020b0503020204020204" pitchFamily="34" charset="-122"/>
              <a:ea typeface="微软雅黑" panose="020b0503020204020204" pitchFamily="34" charset="-122"/>
            </a:endParaRPr>
          </a:p>
        </p:txBody>
      </p:sp>
      <p:sp>
        <p:nvSpPr>
          <p:cNvPr id="16" name="任意多边形 15"/>
          <p:cNvSpPr/>
          <p:nvPr/>
        </p:nvSpPr>
        <p:spPr>
          <a:xfrm>
            <a:off x="3999603" y="4220719"/>
            <a:ext cx="1828800" cy="1828800"/>
          </a:xfrm>
          <a:custGeom>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0" y="0"/>
                </a:moveTo>
                <a:lnTo>
                  <a:pt x="1828800" y="0"/>
                </a:lnTo>
                <a:lnTo>
                  <a:pt x="1828800" y="1828800"/>
                </a:lnTo>
                <a:lnTo>
                  <a:pt x="0" y="1828800"/>
                </a:lnTo>
                <a:lnTo>
                  <a:pt x="0" y="0"/>
                </a:ln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br>
              <a:rPr lang="en-US" sz="1200" kern="1200">
                <a:solidFill>
                  <a:srgbClr val="FFFFFF"/>
                </a:solidFill>
              </a:rPr>
            </a:br>
            <a:br>
              <a:rPr lang="en-US" sz="1200" kern="1200">
                <a:solidFill>
                  <a:srgbClr val="FFFFFF"/>
                </a:solidFill>
              </a:rPr>
            </a:br>
            <a:br>
              <a:rPr lang="en-US" sz="1200" kern="1200">
                <a:solidFill>
                  <a:srgbClr val="FFFFFF"/>
                </a:solidFill>
              </a:rPr>
            </a:br>
          </a:p>
          <a:p>
            <a:pPr lvl="0" algn="ctr" defTabSz="533400">
              <a:lnSpc>
                <a:spcPct val="90000"/>
              </a:lnSpc>
              <a:spcBef>
                <a:spcPct val="0"/>
              </a:spcBef>
              <a:spcAft>
                <a:spcPct val="35000"/>
              </a:spcAft>
            </a:pPr>
            <a:br>
              <a:rPr lang="en-US" sz="1200" kern="1200">
                <a:solidFill>
                  <a:srgbClr val="FFFFFF"/>
                </a:solidFill>
              </a:rPr>
            </a:br>
            <a:r>
              <a:rPr lang="zh-CN" altLang="en-US" sz="1200" kern="1200">
                <a:solidFill>
                  <a:srgbClr val="FFFFFF"/>
                </a:solidFill>
                <a:latin typeface="微软雅黑" panose="020b0503020204020204" pitchFamily="34" charset="-122"/>
                <a:ea typeface="微软雅黑" panose="020b0503020204020204" pitchFamily="34" charset="-122"/>
              </a:rPr>
              <a:t>用品管理</a:t>
            </a:r>
            <a:endParaRPr lang="en-US" sz="1200" kern="1200">
              <a:solidFill>
                <a:srgbClr val="FFFFFF"/>
              </a:solidFill>
              <a:latin typeface="微软雅黑" panose="020b0503020204020204" pitchFamily="34" charset="-122"/>
              <a:ea typeface="微软雅黑" panose="020b0503020204020204" pitchFamily="34" charset="-122"/>
            </a:endParaRPr>
          </a:p>
        </p:txBody>
      </p:sp>
      <p:sp>
        <p:nvSpPr>
          <p:cNvPr id="17" name="任意多边形 16"/>
          <p:cNvSpPr/>
          <p:nvPr/>
        </p:nvSpPr>
        <p:spPr>
          <a:xfrm>
            <a:off x="6148442" y="4220719"/>
            <a:ext cx="1828800" cy="1828800"/>
          </a:xfrm>
          <a:custGeom>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0" y="0"/>
                </a:moveTo>
                <a:lnTo>
                  <a:pt x="1828800" y="0"/>
                </a:lnTo>
                <a:lnTo>
                  <a:pt x="1828800" y="1828800"/>
                </a:lnTo>
                <a:lnTo>
                  <a:pt x="0" y="1828800"/>
                </a:lnTo>
                <a:lnTo>
                  <a:pt x="0" y="0"/>
                </a:lnTo>
                <a:close/>
              </a:path>
            </a:pathLst>
          </a:custGeom>
          <a:solidFill>
            <a:schemeClr val="accent5">
              <a:lumMod val="60000"/>
              <a:lumOff val="4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br>
              <a:rPr lang="en-US" sz="1200" kern="1200">
                <a:solidFill>
                  <a:srgbClr val="FFFFFF"/>
                </a:solidFill>
              </a:rPr>
            </a:br>
            <a:br>
              <a:rPr lang="en-US" sz="1200" kern="1200">
                <a:solidFill>
                  <a:srgbClr val="FFFFFF"/>
                </a:solidFill>
              </a:rPr>
            </a:br>
          </a:p>
          <a:p>
            <a:pPr lvl="0" algn="ctr" defTabSz="533400">
              <a:lnSpc>
                <a:spcPct val="90000"/>
              </a:lnSpc>
              <a:spcBef>
                <a:spcPct val="0"/>
              </a:spcBef>
              <a:spcAft>
                <a:spcPct val="35000"/>
              </a:spcAft>
            </a:pPr>
            <a:endParaRPr lang="en-US" sz="1200" kern="1200">
              <a:solidFill>
                <a:srgbClr val="FFFFFF"/>
              </a:solidFill>
            </a:endParaRPr>
          </a:p>
          <a:p>
            <a:pPr lvl="0" algn="ctr" defTabSz="533400">
              <a:lnSpc>
                <a:spcPct val="90000"/>
              </a:lnSpc>
              <a:spcBef>
                <a:spcPct val="0"/>
              </a:spcBef>
              <a:spcAft>
                <a:spcPct val="35000"/>
              </a:spcAft>
            </a:pPr>
            <a:br>
              <a:rPr lang="en-US" sz="1200" kern="1200">
                <a:solidFill>
                  <a:srgbClr val="FFFFFF"/>
                </a:solidFill>
              </a:rPr>
            </a:br>
            <a:r>
              <a:rPr lang="zh-CN" altLang="en-US" sz="1200" kern="1200">
                <a:solidFill>
                  <a:srgbClr val="FFFFFF"/>
                </a:solidFill>
                <a:latin typeface="微软雅黑" panose="020b0503020204020204" pitchFamily="34" charset="-122"/>
                <a:ea typeface="微软雅黑" panose="020b0503020204020204" pitchFamily="34" charset="-122"/>
              </a:rPr>
              <a:t>会议管理</a:t>
            </a:r>
            <a:endParaRPr lang="en-US" sz="1200" kern="1200">
              <a:solidFill>
                <a:srgbClr val="FFFFFF"/>
              </a:solidFill>
              <a:latin typeface="微软雅黑" panose="020b0503020204020204" pitchFamily="34" charset="-122"/>
              <a:ea typeface="微软雅黑" panose="020b0503020204020204" pitchFamily="34" charset="-122"/>
            </a:endParaRPr>
          </a:p>
        </p:txBody>
      </p:sp>
      <p:sp>
        <p:nvSpPr>
          <p:cNvPr id="5" name="TextBox 6"/>
          <p:cNvSpPr txBox="1"/>
          <p:nvPr/>
        </p:nvSpPr>
        <p:spPr>
          <a:xfrm>
            <a:off x="8122024" y="2497105"/>
            <a:ext cx="1829347" cy="420564"/>
          </a:xfrm>
          <a:prstGeom prst="rect">
            <a:avLst/>
          </a:prstGeom>
          <a:noFill/>
        </p:spPr>
        <p:txBody>
          <a:bodyPr wrap="none" rtlCol="0">
            <a:spAutoFit/>
          </a:bodyPr>
          <a:lstStyle/>
          <a:p>
            <a:r>
              <a:rPr lang="zh-CN" altLang="en-US" sz="2133" b="1">
                <a:solidFill>
                  <a:schemeClr val="accent5"/>
                </a:solidFill>
                <a:latin typeface="微软雅黑" panose="020b0503020204020204" pitchFamily="34" charset="-122"/>
                <a:ea typeface="微软雅黑" panose="020b0503020204020204" pitchFamily="34" charset="-122"/>
                <a:cs typeface="Open Sans" panose="020b0606030504020204" pitchFamily="34" charset="0"/>
              </a:rPr>
              <a:t>文书资料管理</a:t>
            </a:r>
            <a:endParaRPr lang="en-US" sz="2133" b="1">
              <a:solidFill>
                <a:schemeClr val="accent5"/>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6" name="TextBox 7"/>
          <p:cNvSpPr txBox="1"/>
          <p:nvPr/>
        </p:nvSpPr>
        <p:spPr>
          <a:xfrm>
            <a:off x="8122023" y="2893649"/>
            <a:ext cx="2946400" cy="590033"/>
          </a:xfrm>
          <a:prstGeom prst="rect">
            <a:avLst/>
          </a:prstGeom>
          <a:noFill/>
        </p:spPr>
        <p:txBody>
          <a:bodyPr wrap="square"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包括印信管理、公文管理、档案管理、书刊管理</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TextBox 8"/>
          <p:cNvSpPr txBox="1"/>
          <p:nvPr/>
        </p:nvSpPr>
        <p:spPr>
          <a:xfrm>
            <a:off x="8122023" y="4709872"/>
            <a:ext cx="1281120" cy="420564"/>
          </a:xfrm>
          <a:prstGeom prst="rect">
            <a:avLst/>
          </a:prstGeom>
          <a:noFill/>
        </p:spPr>
        <p:txBody>
          <a:bodyPr wrap="none" rtlCol="0">
            <a:spAutoFit/>
          </a:bodyPr>
          <a:lstStyle/>
          <a:p>
            <a:r>
              <a:rPr lang="zh-CN" altLang="en-US" sz="2133" b="1">
                <a:solidFill>
                  <a:schemeClr val="accent5"/>
                </a:solidFill>
                <a:latin typeface="微软雅黑" panose="020b0503020204020204" pitchFamily="34" charset="-122"/>
                <a:ea typeface="微软雅黑" panose="020b0503020204020204" pitchFamily="34" charset="-122"/>
                <a:cs typeface="Open Sans" panose="020b0606030504020204" pitchFamily="34" charset="0"/>
              </a:rPr>
              <a:t>会议管理</a:t>
            </a:r>
            <a:endParaRPr lang="en-US" sz="2133" b="1">
              <a:solidFill>
                <a:schemeClr val="accent5"/>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 name="TextBox 9"/>
          <p:cNvSpPr txBox="1"/>
          <p:nvPr/>
        </p:nvSpPr>
        <p:spPr>
          <a:xfrm>
            <a:off x="8122023" y="5104986"/>
            <a:ext cx="2844800" cy="861774"/>
          </a:xfrm>
          <a:prstGeom prst="rect">
            <a:avLst/>
          </a:prstGeom>
          <a:noFill/>
        </p:spPr>
        <p:txBody>
          <a:bodyPr wrap="square"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包括会前准备、会中服务、会后工作；其他事务视具体情况而定</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TextBox 10"/>
          <p:cNvSpPr txBox="1"/>
          <p:nvPr/>
        </p:nvSpPr>
        <p:spPr>
          <a:xfrm>
            <a:off x="1649764" y="2497105"/>
            <a:ext cx="2103460" cy="420564"/>
          </a:xfrm>
          <a:prstGeom prst="rect">
            <a:avLst/>
          </a:prstGeom>
          <a:noFill/>
        </p:spPr>
        <p:txBody>
          <a:bodyPr wrap="none" rtlCol="0">
            <a:spAutoFit/>
          </a:bodyPr>
          <a:lstStyle/>
          <a:p>
            <a:pPr algn="r"/>
            <a:r>
              <a:rPr lang="zh-CN" altLang="en-US" sz="2133" b="1">
                <a:solidFill>
                  <a:schemeClr val="accent5"/>
                </a:solidFill>
                <a:latin typeface="微软雅黑" panose="020b0503020204020204" pitchFamily="34" charset="-122"/>
                <a:ea typeface="微软雅黑" panose="020b0503020204020204" pitchFamily="34" charset="-122"/>
                <a:cs typeface="Open Sans" panose="020b0606030504020204" pitchFamily="34" charset="0"/>
              </a:rPr>
              <a:t>计划安排与实施</a:t>
            </a:r>
            <a:endParaRPr lang="en-US" sz="2133" b="1">
              <a:solidFill>
                <a:schemeClr val="accent5"/>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 name="TextBox 11"/>
          <p:cNvSpPr txBox="1"/>
          <p:nvPr/>
        </p:nvSpPr>
        <p:spPr>
          <a:xfrm>
            <a:off x="908423" y="2893649"/>
            <a:ext cx="2844800" cy="861774"/>
          </a:xfrm>
          <a:prstGeom prst="rect">
            <a:avLst/>
          </a:prstGeom>
          <a:noFill/>
        </p:spPr>
        <p:txBody>
          <a:bodyPr wrap="square" rtlCol="0">
            <a:spAutoFit/>
          </a:bodyPr>
          <a:lstStyle/>
          <a:p>
            <a:pPr algn="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日常事务的计划安排、组织实施、信息沟通、协调控制、检查总结和奖励惩罚等</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TextBox 12"/>
          <p:cNvSpPr txBox="1"/>
          <p:nvPr/>
        </p:nvSpPr>
        <p:spPr>
          <a:xfrm>
            <a:off x="1923876" y="4709872"/>
            <a:ext cx="1829347" cy="420564"/>
          </a:xfrm>
          <a:prstGeom prst="rect">
            <a:avLst/>
          </a:prstGeom>
          <a:noFill/>
        </p:spPr>
        <p:txBody>
          <a:bodyPr wrap="none" rtlCol="0">
            <a:spAutoFit/>
          </a:bodyPr>
          <a:lstStyle/>
          <a:p>
            <a:pPr algn="r"/>
            <a:r>
              <a:rPr lang="zh-CN" altLang="en-US" sz="2133" b="1">
                <a:solidFill>
                  <a:schemeClr val="accent5"/>
                </a:solidFill>
                <a:latin typeface="微软雅黑" panose="020b0503020204020204" pitchFamily="34" charset="-122"/>
                <a:ea typeface="微软雅黑" panose="020b0503020204020204" pitchFamily="34" charset="-122"/>
                <a:cs typeface="Open Sans" panose="020b0606030504020204" pitchFamily="34" charset="0"/>
              </a:rPr>
              <a:t>办公用品管理</a:t>
            </a:r>
            <a:endParaRPr lang="en-US" sz="2133" b="1">
              <a:solidFill>
                <a:schemeClr val="accent5"/>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2" name="TextBox 13"/>
          <p:cNvSpPr txBox="1"/>
          <p:nvPr/>
        </p:nvSpPr>
        <p:spPr>
          <a:xfrm>
            <a:off x="908423" y="5104986"/>
            <a:ext cx="2844800" cy="861774"/>
          </a:xfrm>
          <a:prstGeom prst="rect">
            <a:avLst/>
          </a:prstGeom>
          <a:noFill/>
        </p:spPr>
        <p:txBody>
          <a:bodyPr wrap="square" rtlCol="0">
            <a:spAutoFit/>
          </a:bodyPr>
          <a:lstStyle/>
          <a:p>
            <a:pPr algn="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包括办公物品的发放、使用、保管、采购以及相应制度的制定与执行</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8" name="Shape 2682"/>
          <p:cNvSpPr/>
          <p:nvPr/>
        </p:nvSpPr>
        <p:spPr>
          <a:xfrm>
            <a:off x="4607019" y="4709871"/>
            <a:ext cx="592467" cy="592467"/>
          </a:xfrm>
          <a:custGeom>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chemeClr val="accent5">
              <a:lumMod val="20000"/>
              <a:lumOff val="8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762"/>
          <p:cNvSpPr/>
          <p:nvPr/>
        </p:nvSpPr>
        <p:spPr>
          <a:xfrm>
            <a:off x="4556678" y="2487545"/>
            <a:ext cx="701122" cy="701120"/>
          </a:xfrm>
          <a:custGeom>
            <a:cxnLst>
              <a:cxn ang="0">
                <a:pos x="wd2" y="hd2"/>
              </a:cxn>
              <a:cxn ang="5400000">
                <a:pos x="wd2" y="hd2"/>
              </a:cxn>
              <a:cxn ang="10800000">
                <a:pos x="wd2" y="hd2"/>
              </a:cxn>
              <a:cxn ang="16200000">
                <a:pos x="wd2" y="hd2"/>
              </a:cxn>
            </a:cxnLst>
            <a:rect l="0" t="0" r="r" b="b"/>
            <a:pathLst>
              <a:path w="21600" h="21600" extrusionOk="0">
                <a:moveTo>
                  <a:pt x="18164" y="982"/>
                </a:moveTo>
                <a:cubicBezTo>
                  <a:pt x="19520" y="982"/>
                  <a:pt x="20618" y="2081"/>
                  <a:pt x="20618" y="3436"/>
                </a:cubicBezTo>
                <a:cubicBezTo>
                  <a:pt x="20618" y="4792"/>
                  <a:pt x="19520" y="5891"/>
                  <a:pt x="18164" y="5891"/>
                </a:cubicBezTo>
                <a:cubicBezTo>
                  <a:pt x="16808" y="5891"/>
                  <a:pt x="15709" y="4792"/>
                  <a:pt x="15709" y="3436"/>
                </a:cubicBezTo>
                <a:cubicBezTo>
                  <a:pt x="15709" y="2081"/>
                  <a:pt x="16808" y="982"/>
                  <a:pt x="18164" y="982"/>
                </a:cubicBezTo>
                <a:moveTo>
                  <a:pt x="18164" y="6873"/>
                </a:moveTo>
                <a:cubicBezTo>
                  <a:pt x="20062" y="6873"/>
                  <a:pt x="21600" y="5334"/>
                  <a:pt x="21600" y="3436"/>
                </a:cubicBezTo>
                <a:cubicBezTo>
                  <a:pt x="21600" y="1538"/>
                  <a:pt x="20062" y="0"/>
                  <a:pt x="18164" y="0"/>
                </a:cubicBezTo>
                <a:cubicBezTo>
                  <a:pt x="16266" y="0"/>
                  <a:pt x="14727" y="1538"/>
                  <a:pt x="14727" y="3436"/>
                </a:cubicBezTo>
                <a:cubicBezTo>
                  <a:pt x="14727" y="5334"/>
                  <a:pt x="16266" y="6873"/>
                  <a:pt x="18164" y="6873"/>
                </a:cubicBezTo>
                <a:moveTo>
                  <a:pt x="18164" y="3927"/>
                </a:moveTo>
                <a:lnTo>
                  <a:pt x="18655" y="3927"/>
                </a:lnTo>
                <a:cubicBezTo>
                  <a:pt x="18925" y="3927"/>
                  <a:pt x="19145" y="3708"/>
                  <a:pt x="19145" y="3436"/>
                </a:cubicBezTo>
                <a:cubicBezTo>
                  <a:pt x="19145" y="3165"/>
                  <a:pt x="18925" y="2945"/>
                  <a:pt x="18655" y="2945"/>
                </a:cubicBezTo>
                <a:lnTo>
                  <a:pt x="18655" y="2455"/>
                </a:lnTo>
                <a:cubicBezTo>
                  <a:pt x="18655" y="2183"/>
                  <a:pt x="18434" y="1964"/>
                  <a:pt x="18164" y="1964"/>
                </a:cubicBezTo>
                <a:cubicBezTo>
                  <a:pt x="17893" y="1964"/>
                  <a:pt x="17673" y="2183"/>
                  <a:pt x="17673" y="2455"/>
                </a:cubicBezTo>
                <a:lnTo>
                  <a:pt x="17673" y="3436"/>
                </a:lnTo>
                <a:cubicBezTo>
                  <a:pt x="17673" y="3708"/>
                  <a:pt x="17893" y="3927"/>
                  <a:pt x="18164" y="3927"/>
                </a:cubicBezTo>
                <a:moveTo>
                  <a:pt x="9818" y="11782"/>
                </a:moveTo>
                <a:lnTo>
                  <a:pt x="4909" y="11782"/>
                </a:lnTo>
                <a:lnTo>
                  <a:pt x="4909" y="8836"/>
                </a:lnTo>
                <a:lnTo>
                  <a:pt x="9818" y="8836"/>
                </a:lnTo>
                <a:cubicBezTo>
                  <a:pt x="9818" y="8836"/>
                  <a:pt x="9818" y="11782"/>
                  <a:pt x="9818" y="11782"/>
                </a:cubicBezTo>
                <a:close/>
                <a:moveTo>
                  <a:pt x="21109" y="12764"/>
                </a:moveTo>
                <a:lnTo>
                  <a:pt x="11291" y="12764"/>
                </a:lnTo>
                <a:cubicBezTo>
                  <a:pt x="11562" y="12764"/>
                  <a:pt x="11782" y="12544"/>
                  <a:pt x="11782" y="12273"/>
                </a:cubicBezTo>
                <a:cubicBezTo>
                  <a:pt x="11782" y="12001"/>
                  <a:pt x="11562" y="11782"/>
                  <a:pt x="11291" y="11782"/>
                </a:cubicBezTo>
                <a:lnTo>
                  <a:pt x="10800" y="11782"/>
                </a:lnTo>
                <a:lnTo>
                  <a:pt x="10800" y="8836"/>
                </a:lnTo>
                <a:cubicBezTo>
                  <a:pt x="10800" y="8295"/>
                  <a:pt x="10360" y="7855"/>
                  <a:pt x="9818" y="7855"/>
                </a:cubicBezTo>
                <a:lnTo>
                  <a:pt x="4909" y="7855"/>
                </a:lnTo>
                <a:cubicBezTo>
                  <a:pt x="4367" y="7855"/>
                  <a:pt x="3927" y="8295"/>
                  <a:pt x="3927" y="8836"/>
                </a:cubicBezTo>
                <a:lnTo>
                  <a:pt x="3927" y="11782"/>
                </a:lnTo>
                <a:lnTo>
                  <a:pt x="3436" y="11782"/>
                </a:lnTo>
                <a:cubicBezTo>
                  <a:pt x="3166" y="11782"/>
                  <a:pt x="2945" y="12001"/>
                  <a:pt x="2945" y="12273"/>
                </a:cubicBezTo>
                <a:cubicBezTo>
                  <a:pt x="2945" y="12544"/>
                  <a:pt x="3166" y="12764"/>
                  <a:pt x="3436" y="12764"/>
                </a:cubicBezTo>
                <a:lnTo>
                  <a:pt x="491" y="12764"/>
                </a:lnTo>
                <a:cubicBezTo>
                  <a:pt x="220" y="12764"/>
                  <a:pt x="0" y="12983"/>
                  <a:pt x="0" y="13255"/>
                </a:cubicBezTo>
                <a:cubicBezTo>
                  <a:pt x="0" y="13526"/>
                  <a:pt x="220" y="13745"/>
                  <a:pt x="491" y="13745"/>
                </a:cubicBezTo>
                <a:lnTo>
                  <a:pt x="2945" y="13745"/>
                </a:lnTo>
                <a:lnTo>
                  <a:pt x="2945" y="21109"/>
                </a:lnTo>
                <a:cubicBezTo>
                  <a:pt x="2945" y="21380"/>
                  <a:pt x="3166" y="21600"/>
                  <a:pt x="3436" y="21600"/>
                </a:cubicBezTo>
                <a:cubicBezTo>
                  <a:pt x="3707" y="21600"/>
                  <a:pt x="3927" y="21380"/>
                  <a:pt x="3927" y="21109"/>
                </a:cubicBezTo>
                <a:lnTo>
                  <a:pt x="3927" y="13745"/>
                </a:lnTo>
                <a:lnTo>
                  <a:pt x="17673" y="13745"/>
                </a:lnTo>
                <a:lnTo>
                  <a:pt x="17673" y="21109"/>
                </a:lnTo>
                <a:cubicBezTo>
                  <a:pt x="17673" y="21380"/>
                  <a:pt x="17893" y="21600"/>
                  <a:pt x="18164" y="21600"/>
                </a:cubicBezTo>
                <a:cubicBezTo>
                  <a:pt x="18434" y="21600"/>
                  <a:pt x="18655" y="21380"/>
                  <a:pt x="18655" y="21109"/>
                </a:cubicBezTo>
                <a:lnTo>
                  <a:pt x="18655" y="13745"/>
                </a:lnTo>
                <a:lnTo>
                  <a:pt x="21109" y="13745"/>
                </a:lnTo>
                <a:cubicBezTo>
                  <a:pt x="21380" y="13745"/>
                  <a:pt x="21600" y="13526"/>
                  <a:pt x="21600" y="13255"/>
                </a:cubicBezTo>
                <a:cubicBezTo>
                  <a:pt x="21600" y="12983"/>
                  <a:pt x="21380" y="12764"/>
                  <a:pt x="21109" y="12764"/>
                </a:cubicBezTo>
              </a:path>
            </a:pathLst>
          </a:custGeom>
          <a:solidFill>
            <a:schemeClr val="accent5">
              <a:lumMod val="20000"/>
              <a:lumOff val="8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772"/>
          <p:cNvSpPr/>
          <p:nvPr/>
        </p:nvSpPr>
        <p:spPr>
          <a:xfrm>
            <a:off x="6763166" y="4709872"/>
            <a:ext cx="592467" cy="592467"/>
          </a:xfrm>
          <a:custGeom>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accent5">
              <a:lumMod val="20000"/>
              <a:lumOff val="8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784"/>
          <p:cNvSpPr/>
          <p:nvPr/>
        </p:nvSpPr>
        <p:spPr>
          <a:xfrm>
            <a:off x="6767152" y="2580167"/>
            <a:ext cx="592467" cy="592467"/>
          </a:xfrm>
          <a:custGeom>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accent5">
              <a:lumMod val="20000"/>
              <a:lumOff val="8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384440256"/>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nodeType="withEffec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childTnLst>
                                </p:cTn>
                              </p:par>
                            </p:childTnLst>
                          </p:cTn>
                        </p:par>
                        <p:par>
                          <p:cTn id="10" fill="hold" nodeType="withGroup">
                            <p:stCondLst>
                              <p:cond delay="1000"/>
                            </p:stCondLst>
                            <p:childTnLst>
                              <p:par>
                                <p:cTn id="11" presetID="35" presetClass="emph" presetSubtype="0" repeatCount="3000" fill="hold" nodeType="afterEffect">
                                  <p:childTnLst>
                                    <p:anim calcmode="discrete" valueType="str">
                                      <p:cBhvr>
                                        <p:cTn id="12" dur="12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企业文化建设</a:t>
            </a:r>
          </a:p>
        </p:txBody>
      </p:sp>
      <p:sp>
        <p:nvSpPr>
          <p:cNvPr id="4" name="矩形 3"/>
          <p:cNvSpPr/>
          <p:nvPr/>
        </p:nvSpPr>
        <p:spPr>
          <a:xfrm>
            <a:off x="744006" y="1585901"/>
            <a:ext cx="3186644" cy="1954679"/>
          </a:xfrm>
          <a:prstGeom prst="rect">
            <a:avLst/>
          </a:prstGeom>
          <a:blipFill dpi="0" rotWithShape="1">
            <a:blip r:embed="rId3">
              <a:extLst>
                <a:ext uri="{28A0092B-C50C-407E-A947-70E740481C1C}">
                  <a14:useLocalDpi xmlns:a14="http://schemas.microsoft.com/office/drawing/2010/main" val="0"/>
                </a:ext>
              </a:extLst>
            </a:blip>
            <a:stretch>
              <a:fillRect t="-5545" b="-55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44006" y="3674677"/>
            <a:ext cx="5323419" cy="1945341"/>
          </a:xfrm>
          <a:prstGeom prst="rect">
            <a:avLst/>
          </a:prstGeom>
          <a:blipFill dpi="0" rotWithShape="1">
            <a:blip r:embed="rId4">
              <a:extLst>
                <a:ext uri="{28A0092B-C50C-407E-A947-70E740481C1C}">
                  <a14:useLocalDpi xmlns:a14="http://schemas.microsoft.com/office/drawing/2010/main" val="0"/>
                </a:ext>
              </a:extLst>
            </a:blip>
            <a:stretch>
              <a:fillRect t="-2873" b="-28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065056" y="1585901"/>
            <a:ext cx="2002369" cy="1954679"/>
          </a:xfrm>
          <a:prstGeom prst="rect">
            <a:avLst/>
          </a:prstGeom>
          <a:blipFill dpi="0" rotWithShape="1">
            <a:blip r:embed="rId5">
              <a:extLst>
                <a:ext uri="{28A0092B-C50C-407E-A947-70E740481C1C}">
                  <a14:useLocalDpi xmlns:a14="http://schemas.microsoft.com/office/drawing/2010/main" val="0"/>
                </a:ext>
              </a:extLst>
            </a:blip>
            <a:stretch>
              <a:fillRect l="-23214" r="-232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01831" y="1585901"/>
            <a:ext cx="3184216" cy="1954679"/>
          </a:xfrm>
          <a:prstGeom prst="rect">
            <a:avLst/>
          </a:prstGeom>
          <a:blipFill dpi="0" rotWithShape="1">
            <a:blip r:embed="rId6">
              <a:extLst>
                <a:ext uri="{28A0092B-C50C-407E-A947-70E740481C1C}">
                  <a14:useLocalDpi xmlns:a14="http://schemas.microsoft.com/office/drawing/2010/main" val="0"/>
                </a:ext>
              </a:extLst>
            </a:blip>
            <a:stretch>
              <a:fillRect t="-4216" b="-42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201831" y="3665339"/>
            <a:ext cx="3184216" cy="1954679"/>
          </a:xfrm>
          <a:prstGeom prst="rect">
            <a:avLst/>
          </a:prstGeom>
          <a:blipFill dpi="0" rotWithShape="1">
            <a:blip r:embed="rId7">
              <a:extLst>
                <a:ext uri="{28A0092B-C50C-407E-A947-70E740481C1C}">
                  <a14:useLocalDpi xmlns:a14="http://schemas.microsoft.com/office/drawing/2010/main" val="0"/>
                </a:ext>
              </a:extLst>
            </a:blip>
            <a:stretch>
              <a:fillRect l="-2420" r="-24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520453" y="1585901"/>
            <a:ext cx="1938122" cy="4034117"/>
          </a:xfrm>
          <a:prstGeom prst="rect">
            <a:avLst/>
          </a:prstGeom>
          <a:blipFill dpi="0" rotWithShape="1">
            <a:blip r:embed="rId8">
              <a:extLst>
                <a:ext uri="{28A0092B-C50C-407E-A947-70E740481C1C}">
                  <a14:useLocalDpi xmlns:a14="http://schemas.microsoft.com/office/drawing/2010/main" val="0"/>
                </a:ext>
              </a:extLst>
            </a:blip>
            <a:stretch>
              <a:fillRect l="-23874" r="-238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44006" y="5745701"/>
            <a:ext cx="10714569" cy="5503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30"/>
          <p:cNvSpPr txBox="1"/>
          <p:nvPr/>
        </p:nvSpPr>
        <p:spPr>
          <a:xfrm>
            <a:off x="4329639" y="5805409"/>
            <a:ext cx="3543303" cy="430887"/>
          </a:xfrm>
          <a:prstGeom prst="rect">
            <a:avLst/>
          </a:prstGeom>
          <a:noFill/>
        </p:spPr>
        <p:txBody>
          <a:bodyPr wrap="square" lIns="0" tIns="0" rIns="0" bIns="0" rtlCol="0">
            <a:spAutoFit/>
          </a:bodyPr>
          <a:lstStyle>
            <a:defPPr>
              <a:defRPr lang="zh-CN"/>
            </a:defPPr>
            <a:lvl1pPr algn="ctr">
              <a:defRPr sz="28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solidFill>
                  <a:schemeClr val="bg1"/>
                </a:solidFill>
              </a:rPr>
              <a:t>员工风采</a:t>
            </a:r>
          </a:p>
        </p:txBody>
      </p:sp>
    </p:spTree>
    <p:extLst>
      <p:ext uri="{BB962C8B-B14F-4D97-AF65-F5344CB8AC3E}">
        <p14:creationId xmlns:p14="http://schemas.microsoft.com/office/powerpoint/2010/main" val="146839644"/>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6" presetClass="entr" presetSubtype="21" fill="hold" grpId="0" nodeType="afterEffect">
                                  <p:childTnLst>
                                    <p:set>
                                      <p:cBhvr>
                                        <p:cTn id="7" dur="1" fill="hold">
                                          <p:stCondLst>
                                            <p:cond delay="0"/>
                                          </p:stCondLst>
                                        </p:cTn>
                                        <p:tgtEl>
                                          <p:spTgt spid="10"/>
                                        </p:tgtEl>
                                        <p:attrNameLst>
                                          <p:attrName>style.visibility</p:attrName>
                                        </p:attrNameLst>
                                      </p:cBhvr>
                                      <p:to>
                                        <p:strVal val="visible"/>
                                      </p:to>
                                    </p:set>
                                    <p:animEffect transition="in" filter="barn(inVertical)">
                                      <p:cBhvr>
                                        <p:cTn id="8" dur="500"/>
                                        <p:tgtEl>
                                          <p:spTgt spid="10"/>
                                        </p:tgtEl>
                                      </p:cBhvr>
                                    </p:animEffect>
                                  </p:childTnLst>
                                </p:cTn>
                              </p:par>
                            </p:childTnLst>
                          </p:cTn>
                        </p:par>
                        <p:par>
                          <p:cTn id="9" fill="hold" nodeType="withGroup">
                            <p:stCondLst>
                              <p:cond delay="500"/>
                            </p:stCondLst>
                            <p:childTnLst>
                              <p:par>
                                <p:cTn id="10" presetID="22" presetClass="entr" presetSubtype="8" fill="hold" grpId="1" nodeType="afterEffec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Lst>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企业文化建设</a:t>
            </a:r>
          </a:p>
        </p:txBody>
      </p:sp>
      <p:sp>
        <p:nvSpPr>
          <p:cNvPr id="4" name="矩形 3"/>
          <p:cNvSpPr/>
          <p:nvPr/>
        </p:nvSpPr>
        <p:spPr>
          <a:xfrm>
            <a:off x="753532" y="2562225"/>
            <a:ext cx="2999318" cy="3952875"/>
          </a:xfrm>
          <a:prstGeom prst="rect">
            <a:avLst/>
          </a:prstGeom>
          <a:blipFill dpi="0" rotWithShape="1">
            <a:blip r:embed="rId3">
              <a:extLst>
                <a:ext uri="{28A0092B-C50C-407E-A947-70E740481C1C}">
                  <a14:useLocalDpi xmlns:a14="http://schemas.microsoft.com/office/drawing/2010/main" val="0"/>
                </a:ext>
              </a:extLst>
            </a:blip>
            <a:stretch>
              <a:fillRect l="-48767" r="-487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40492" y="1200589"/>
            <a:ext cx="3158490" cy="3151229"/>
          </a:xfrm>
          <a:prstGeom prst="rect">
            <a:avLst/>
          </a:prstGeom>
          <a:blipFill dpi="0" rotWithShape="1">
            <a:blip r:embed="rId4">
              <a:extLst>
                <a:ext uri="{28A0092B-C50C-407E-A947-70E740481C1C}">
                  <a14:useLocalDpi xmlns:a14="http://schemas.microsoft.com/office/drawing/2010/main" val="0"/>
                </a:ext>
              </a:extLst>
            </a:blip>
            <a:stretch>
              <a:fillRect l="-38684" r="-67431" b="-162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86625" y="1846744"/>
            <a:ext cx="4410075" cy="2505075"/>
          </a:xfrm>
          <a:prstGeom prst="rect">
            <a:avLst/>
          </a:prstGeom>
          <a:blipFill dpi="0" rotWithShape="1">
            <a:blip r:embed="rId5">
              <a:extLst>
                <a:ext uri="{28A0092B-C50C-407E-A947-70E740481C1C}">
                  <a14:useLocalDpi xmlns:a14="http://schemas.microsoft.com/office/drawing/2010/main" val="0"/>
                </a:ext>
              </a:extLst>
            </a:blip>
            <a:stretch>
              <a:fillRect t="-16017" b="-160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0"/>
          <p:cNvSpPr txBox="1"/>
          <p:nvPr/>
        </p:nvSpPr>
        <p:spPr>
          <a:xfrm>
            <a:off x="753532" y="2148759"/>
            <a:ext cx="2802468" cy="307777"/>
          </a:xfrm>
          <a:prstGeom prst="rect">
            <a:avLst/>
          </a:prstGeom>
          <a:noFill/>
        </p:spPr>
        <p:txBody>
          <a:bodyPr wrap="square" lIns="0" tIns="0" rIns="0" bIns="0" rtlCol="0">
            <a:spAutoFit/>
          </a:bodyPr>
          <a:lstStyle>
            <a:defPPr>
              <a:defRPr lang="zh-CN"/>
            </a:defPPr>
            <a:lvl1pPr algn="ctr">
              <a:defRPr sz="28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r>
              <a:rPr lang="zh-CN" altLang="en-US" sz="2000">
                <a:solidFill>
                  <a:schemeClr val="accent5"/>
                </a:solidFill>
              </a:rPr>
              <a:t>添加照片小文字</a:t>
            </a:r>
          </a:p>
        </p:txBody>
      </p:sp>
      <p:sp>
        <p:nvSpPr>
          <p:cNvPr id="8" name="TextBox 29"/>
          <p:cNvSpPr txBox="1"/>
          <p:nvPr/>
        </p:nvSpPr>
        <p:spPr>
          <a:xfrm>
            <a:off x="5377542" y="5440176"/>
            <a:ext cx="5769430" cy="641201"/>
          </a:xfrm>
          <a:prstGeom prst="rect">
            <a:avLst/>
          </a:prstGeom>
          <a:noFill/>
        </p:spPr>
        <p:txBody>
          <a:bodyPr wrap="square" lIns="0" tIns="0" rIns="0" bIns="0" rtlCol="0">
            <a:spAutoFit/>
          </a:bodyPr>
          <a:lstStyle>
            <a:defPPr>
              <a:defRPr lang="zh-CN"/>
            </a:defPPr>
            <a:lvl1pPr algn="just">
              <a:lnSpc>
                <a:spcPts val="2500"/>
              </a:lnSpc>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600"/>
              <a:t>点击输入简要文字内容，文字内容需概括精炼，言简意赅的说明分项内容津门素材专业设计</a:t>
            </a:r>
            <a:r>
              <a:rPr lang="en-US" altLang="zh-CN" sz="1600"/>
              <a:t>……</a:t>
            </a:r>
          </a:p>
        </p:txBody>
      </p:sp>
      <p:sp>
        <p:nvSpPr>
          <p:cNvPr id="10" name="TextBox 30"/>
          <p:cNvSpPr txBox="1"/>
          <p:nvPr/>
        </p:nvSpPr>
        <p:spPr>
          <a:xfrm>
            <a:off x="4191982" y="4739689"/>
            <a:ext cx="2802468" cy="553998"/>
          </a:xfrm>
          <a:prstGeom prst="rect">
            <a:avLst/>
          </a:prstGeom>
          <a:noFill/>
        </p:spPr>
        <p:txBody>
          <a:bodyPr wrap="square" lIns="0" tIns="0" rIns="0" bIns="0" rtlCol="0">
            <a:spAutoFit/>
          </a:bodyPr>
          <a:lstStyle>
            <a:defPPr>
              <a:defRPr lang="zh-CN"/>
            </a:defPPr>
            <a:lvl1pPr algn="ctr">
              <a:defRPr sz="28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r>
              <a:rPr lang="zh-CN" altLang="en-US" sz="3600">
                <a:solidFill>
                  <a:schemeClr val="accent5"/>
                </a:solidFill>
              </a:rPr>
              <a:t>巴厘岛旅行</a:t>
            </a:r>
          </a:p>
        </p:txBody>
      </p:sp>
      <p:sp>
        <p:nvSpPr>
          <p:cNvPr id="11" name="TextBox 30"/>
          <p:cNvSpPr txBox="1"/>
          <p:nvPr/>
        </p:nvSpPr>
        <p:spPr>
          <a:xfrm>
            <a:off x="8894232" y="1441971"/>
            <a:ext cx="2802468" cy="307777"/>
          </a:xfrm>
          <a:prstGeom prst="rect">
            <a:avLst/>
          </a:prstGeom>
          <a:noFill/>
        </p:spPr>
        <p:txBody>
          <a:bodyPr wrap="square" lIns="0" tIns="0" rIns="0" bIns="0" rtlCol="0">
            <a:spAutoFit/>
          </a:bodyPr>
          <a:lstStyle>
            <a:defPPr>
              <a:defRPr lang="zh-CN"/>
            </a:defPPr>
            <a:lvl1pPr algn="ctr">
              <a:defRPr sz="28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r"/>
            <a:r>
              <a:rPr lang="zh-CN" altLang="en-US" sz="2000">
                <a:solidFill>
                  <a:schemeClr val="accent5"/>
                </a:solidFill>
              </a:rPr>
              <a:t>添加照片小文字</a:t>
            </a:r>
          </a:p>
        </p:txBody>
      </p:sp>
      <p:sp>
        <p:nvSpPr>
          <p:cNvPr id="12" name="矩形 11"/>
          <p:cNvSpPr/>
          <p:nvPr/>
        </p:nvSpPr>
        <p:spPr>
          <a:xfrm>
            <a:off x="3944332" y="4514850"/>
            <a:ext cx="7752368" cy="200025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3149547"/>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1" nodeType="afterEffect">
                                  <p:childTnLst>
                                    <p:set>
                                      <p:cBhvr>
                                        <p:cTn id="7" dur="1" fill="hold">
                                          <p:stCondLst>
                                            <p:cond delay="0"/>
                                          </p:stCondLst>
                                        </p:cTn>
                                        <p:tgtEl>
                                          <p:spTgt spid="10"/>
                                        </p:tgtEl>
                                        <p:attrNameLst>
                                          <p:attrName>style.visibility</p:attrName>
                                        </p:attrNameLst>
                                      </p:cBhvr>
                                      <p:to>
                                        <p:strVal val="visible"/>
                                      </p:to>
                                    </p:set>
                                    <p:animEffect transition="in" filter="wipe(left)">
                                      <p:cBhvr>
                                        <p:cTn id="8" dur="500"/>
                                        <p:tgtEl>
                                          <p:spTgt spid="10"/>
                                        </p:tgtEl>
                                      </p:cBhvr>
                                    </p:animEffect>
                                  </p:childTnLst>
                                </p:cTn>
                              </p:par>
                            </p:childTnLst>
                          </p:cTn>
                        </p:par>
                        <p:par>
                          <p:cTn id="9" fill="hold" nodeType="withGroup">
                            <p:stCondLst>
                              <p:cond delay="500"/>
                            </p:stCondLst>
                            <p:childTnLst>
                              <p:par>
                                <p:cTn id="10" presetID="14" presetClass="entr" presetSubtype="10" fill="hold" grpId="2" nodeType="afterEffec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1000"/>
                                        <p:tgtEl>
                                          <p:spTgt spid="12"/>
                                        </p:tgtEl>
                                      </p:cBhvr>
                                    </p:animEffect>
                                  </p:childTnLst>
                                </p:cTn>
                              </p:par>
                            </p:childTnLst>
                          </p:cTn>
                        </p:par>
                        <p:par>
                          <p:cTn id="13" fill="hold" nodeType="withGroup">
                            <p:stCondLst>
                              <p:cond delay="1500"/>
                            </p:stCondLst>
                            <p:childTnLst>
                              <p:par>
                                <p:cTn id="14" presetID="53" presetClass="entr" presetSubtype="0" fill="hold" grpId="0" nodeType="afterEffec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330" fill="hold"/>
                                        <p:tgtEl>
                                          <p:spTgt spid="8"/>
                                        </p:tgtEl>
                                        <p:attrNameLst>
                                          <p:attrName>ppt_w</p:attrName>
                                        </p:attrNameLst>
                                      </p:cBhvr>
                                      <p:tavLst>
                                        <p:tav tm="0">
                                          <p:val>
                                            <p:fltVal val="0"/>
                                          </p:val>
                                        </p:tav>
                                        <p:tav tm="100000">
                                          <p:val>
                                            <p:strVal val="#ppt_w"/>
                                          </p:val>
                                        </p:tav>
                                      </p:tavLst>
                                    </p:anim>
                                    <p:anim calcmode="lin" valueType="num">
                                      <p:cBhvr>
                                        <p:cTn id="17" dur="330" fill="hold"/>
                                        <p:tgtEl>
                                          <p:spTgt spid="8"/>
                                        </p:tgtEl>
                                        <p:attrNameLst>
                                          <p:attrName>ppt_h</p:attrName>
                                        </p:attrNameLst>
                                      </p:cBhvr>
                                      <p:tavLst>
                                        <p:tav tm="0">
                                          <p:val>
                                            <p:fltVal val="0"/>
                                          </p:val>
                                        </p:tav>
                                        <p:tav tm="100000">
                                          <p:val>
                                            <p:strVal val="#ppt_h"/>
                                          </p:val>
                                        </p:tav>
                                      </p:tavLst>
                                    </p:anim>
                                    <p:animEffect transition="in" filter="fade">
                                      <p:cBhvr>
                                        <p:cTn id="18" dur="33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1"/>
      <p:bldP spid="12" grpId="2"/>
    </p:bldLst>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企业文化建设</a:t>
            </a:r>
          </a:p>
        </p:txBody>
      </p:sp>
      <p:sp>
        <p:nvSpPr>
          <p:cNvPr id="5" name="矩形 4"/>
          <p:cNvSpPr/>
          <p:nvPr/>
        </p:nvSpPr>
        <p:spPr>
          <a:xfrm>
            <a:off x="2125111" y="4092127"/>
            <a:ext cx="2164714" cy="2083537"/>
          </a:xfrm>
          <a:prstGeom prst="rect">
            <a:avLst/>
          </a:prstGeom>
          <a:blipFill dpi="0" rotWithShape="1">
            <a:blip r:embed="rId3">
              <a:extLst>
                <a:ext uri="{28A0092B-C50C-407E-A947-70E740481C1C}">
                  <a14:useLocalDpi xmlns:a14="http://schemas.microsoft.com/office/drawing/2010/main" val="0"/>
                </a:ext>
              </a:extLst>
            </a:blip>
            <a:stretch>
              <a:fillRect l="-14166" r="-141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25111" y="1763405"/>
            <a:ext cx="3450013" cy="2083537"/>
          </a:xfrm>
          <a:prstGeom prst="rect">
            <a:avLst/>
          </a:prstGeom>
          <a:blipFill dpi="0" rotWithShape="1">
            <a:blip r:embed="rId4">
              <a:extLst>
                <a:ext uri="{28A0092B-C50C-407E-A947-70E740481C1C}">
                  <a14:useLocalDpi xmlns:a14="http://schemas.microsoft.com/office/drawing/2010/main" val="0"/>
                </a:ext>
              </a:extLst>
            </a:blip>
            <a:stretch>
              <a:fillRect t="-12094" b="-120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05281" y="1697958"/>
            <a:ext cx="4344890" cy="4297968"/>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9"/>
          <p:cNvSpPr txBox="1"/>
          <p:nvPr/>
        </p:nvSpPr>
        <p:spPr>
          <a:xfrm>
            <a:off x="7594980" y="3781495"/>
            <a:ext cx="3311145" cy="1436291"/>
          </a:xfrm>
          <a:prstGeom prst="rect">
            <a:avLst/>
          </a:prstGeom>
          <a:noFill/>
        </p:spPr>
        <p:txBody>
          <a:bodyPr wrap="square" lIns="0" tIns="0" rIns="0" bIns="0" rtlCol="0">
            <a:spAutoFit/>
          </a:bodyPr>
          <a:lstStyle/>
          <a:p>
            <a:pPr algn="just">
              <a:lnSpc>
                <a:spcPts val="2800"/>
              </a:lnSpc>
            </a:pPr>
            <a:r>
              <a:rPr lang="zh-CN" altLang="en-US" sz="2000">
                <a:solidFill>
                  <a:schemeClr val="tx1">
                    <a:lumMod val="65000"/>
                    <a:lumOff val="35000"/>
                  </a:schemeClr>
                </a:solidFill>
                <a:latin typeface="微软雅黑" panose="020b0503020204020204" pitchFamily="34" charset="-122"/>
                <a:ea typeface="微软雅黑" panose="020b0503020204020204" pitchFamily="34" charset="-122"/>
              </a:rPr>
              <a:t>点击输入简要文字内容，文字内容需概括精炼，言简意赅的说明分项内容</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津门素材专业设计</a:t>
            </a:r>
            <a:r>
              <a:rPr lang="en-US" altLang="zh-CN" sz="200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9" name="TextBox 19"/>
          <p:cNvSpPr txBox="1"/>
          <p:nvPr/>
        </p:nvSpPr>
        <p:spPr>
          <a:xfrm>
            <a:off x="7511753" y="2462728"/>
            <a:ext cx="3331946" cy="553998"/>
          </a:xfrm>
          <a:prstGeom prst="rect">
            <a:avLst/>
          </a:prstGeom>
          <a:noFill/>
        </p:spPr>
        <p:txBody>
          <a:bodyPr wrap="square" lIns="0" tIns="0" rIns="0" bIns="0" rtlCol="0">
            <a:spAutoFit/>
          </a:bodyPr>
          <a:lstStyle/>
          <a:p>
            <a:pPr algn="ctr"/>
            <a:r>
              <a:rPr lang="zh-CN" altLang="en-US" sz="3600">
                <a:solidFill>
                  <a:schemeClr val="accent5"/>
                </a:solidFill>
                <a:latin typeface="微软雅黑" panose="020b0503020204020204" pitchFamily="34" charset="-122"/>
                <a:ea typeface="微软雅黑" panose="020b0503020204020204" pitchFamily="34" charset="-122"/>
              </a:rPr>
              <a:t>亲子、敬老活动</a:t>
            </a:r>
          </a:p>
        </p:txBody>
      </p:sp>
    </p:spTree>
    <p:extLst>
      <p:ext uri="{BB962C8B-B14F-4D97-AF65-F5344CB8AC3E}">
        <p14:creationId xmlns:p14="http://schemas.microsoft.com/office/powerpoint/2010/main" val="614694471"/>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grpId="0" nodeType="afterEffect">
                                  <p:childTnLst>
                                    <p:set>
                                      <p:cBhvr>
                                        <p:cTn id="7" dur="1" fill="hold">
                                          <p:stCondLst>
                                            <p:cond delay="0"/>
                                          </p:stCondLst>
                                        </p:cTn>
                                        <p:tgtEl>
                                          <p:spTgt spid="7"/>
                                        </p:tgtEl>
                                        <p:attrNameLst>
                                          <p:attrName>style.visibility</p:attrName>
                                        </p:attrNameLst>
                                      </p:cBhvr>
                                      <p:to>
                                        <p:strVal val="visible"/>
                                      </p:to>
                                    </p:set>
                                    <p:anim calcmode="lin" valueType="num">
                                      <p:cBhvr>
                                        <p:cTn id="8" dur="1000" fill="hold"/>
                                        <p:tgtEl>
                                          <p:spTgt spid="7"/>
                                        </p:tgtEl>
                                        <p:attrNameLst>
                                          <p:attrName>ppt_w</p:attrName>
                                        </p:attrNameLst>
                                      </p:cBhvr>
                                      <p:tavLst>
                                        <p:tav tm="0">
                                          <p:val>
                                            <p:fltVal val="0"/>
                                          </p:val>
                                        </p:tav>
                                        <p:tav tm="100000">
                                          <p:val>
                                            <p:strVal val="#ppt_w"/>
                                          </p:val>
                                        </p:tav>
                                      </p:tavLst>
                                    </p:anim>
                                    <p:anim calcmode="lin" valueType="num">
                                      <p:cBhvr>
                                        <p:cTn id="9" dur="1000" fill="hold"/>
                                        <p:tgtEl>
                                          <p:spTgt spid="7"/>
                                        </p:tgtEl>
                                        <p:attrNameLst>
                                          <p:attrName>ppt_h</p:attrName>
                                        </p:attrNameLst>
                                      </p:cBhvr>
                                      <p:tavLst>
                                        <p:tav tm="0">
                                          <p:val>
                                            <p:fltVal val="0"/>
                                          </p:val>
                                        </p:tav>
                                        <p:tav tm="100000">
                                          <p:val>
                                            <p:strVal val="#ppt_h"/>
                                          </p:val>
                                        </p:tav>
                                      </p:tavLst>
                                    </p:anim>
                                    <p:animEffect transition="in" filter="fade">
                                      <p:cBhvr>
                                        <p:cTn id="10" dur="1000"/>
                                        <p:tgtEl>
                                          <p:spTgt spid="7"/>
                                        </p:tgtEl>
                                      </p:cBhvr>
                                    </p:animEffect>
                                  </p:childTnLst>
                                </p:cTn>
                              </p:par>
                            </p:childTnLst>
                          </p:cTn>
                        </p:par>
                        <p:par>
                          <p:cTn id="11" fill="hold" nodeType="withGroup">
                            <p:stCondLst>
                              <p:cond delay="1000"/>
                            </p:stCondLst>
                            <p:childTnLst>
                              <p:par>
                                <p:cTn id="12" presetID="22" presetClass="entr" presetSubtype="8" fill="hold" grpId="2" nodeType="afterEffec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grpId="1" nodeType="withEffec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1"/>
      <p:bldP spid="9" grpId="2"/>
    </p:bldLst>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企业文化建设</a:t>
            </a:r>
          </a:p>
        </p:txBody>
      </p:sp>
      <p:sp>
        <p:nvSpPr>
          <p:cNvPr id="4" name="矩形 3"/>
          <p:cNvSpPr/>
          <p:nvPr/>
        </p:nvSpPr>
        <p:spPr>
          <a:xfrm>
            <a:off x="857261" y="2200276"/>
            <a:ext cx="3379794" cy="2027690"/>
          </a:xfrm>
          <a:prstGeom prst="rect">
            <a:avLst/>
          </a:prstGeom>
          <a:blipFill dpi="0" rotWithShape="1">
            <a:blip r:embed="rId3">
              <a:extLst>
                <a:ext uri="{28A0092B-C50C-407E-A947-70E740481C1C}">
                  <a14:useLocalDpi xmlns:a14="http://schemas.microsoft.com/office/drawing/2010/main" val="0"/>
                </a:ext>
              </a:extLst>
            </a:blip>
            <a:stretch>
              <a:fillRect t="-12506" b="-125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62006" y="2200276"/>
            <a:ext cx="3379794" cy="2027690"/>
          </a:xfrm>
          <a:prstGeom prst="rect">
            <a:avLst/>
          </a:prstGeom>
          <a:blipFill dpi="0" rotWithShape="1">
            <a:blip r:embed="rId4">
              <a:extLst>
                <a:ext uri="{28A0092B-C50C-407E-A947-70E740481C1C}">
                  <a14:useLocalDpi xmlns:a14="http://schemas.microsoft.com/office/drawing/2010/main" val="0"/>
                </a:ext>
              </a:extLst>
            </a:blip>
            <a:stretch>
              <a:fillRect t="-5560" b="-55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57261" y="4431152"/>
            <a:ext cx="3379794" cy="2027690"/>
          </a:xfrm>
          <a:prstGeom prst="rect">
            <a:avLst/>
          </a:prstGeom>
          <a:blipFill dpi="0" rotWithShape="1">
            <a:blip r:embed="rId5">
              <a:extLst>
                <a:ext uri="{28A0092B-C50C-407E-A947-70E740481C1C}">
                  <a14:useLocalDpi xmlns:a14="http://schemas.microsoft.com/office/drawing/2010/main" val="0"/>
                </a:ext>
              </a:extLst>
            </a:blip>
            <a:stretch>
              <a:fillRect t="-5560" b="-55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62006" y="4431152"/>
            <a:ext cx="3379794" cy="2027690"/>
          </a:xfrm>
          <a:prstGeom prst="rect">
            <a:avLst/>
          </a:prstGeom>
          <a:blipFill dpi="0" rotWithShape="1">
            <a:blip r:embed="rId6">
              <a:extLst>
                <a:ext uri="{28A0092B-C50C-407E-A947-70E740481C1C}">
                  <a14:useLocalDpi xmlns:a14="http://schemas.microsoft.com/office/drawing/2010/main" val="0"/>
                </a:ext>
              </a:extLst>
            </a:blip>
            <a:stretch>
              <a:fillRect t="-5168" b="-51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066751" y="2200276"/>
            <a:ext cx="3379794" cy="4258566"/>
          </a:xfrm>
          <a:prstGeom prst="rect">
            <a:avLst/>
          </a:prstGeom>
          <a:blipFill dpi="0" rotWithShape="1">
            <a:blip r:embed="rId7">
              <a:extLst>
                <a:ext uri="{28A0092B-C50C-407E-A947-70E740481C1C}">
                  <a14:useLocalDpi xmlns:a14="http://schemas.microsoft.com/office/drawing/2010/main" val="0"/>
                </a:ext>
              </a:extLst>
            </a:blip>
            <a:stretch>
              <a:fillRect l="-13855" r="-829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30"/>
          <p:cNvSpPr txBox="1"/>
          <p:nvPr/>
        </p:nvSpPr>
        <p:spPr>
          <a:xfrm>
            <a:off x="4694766" y="1443092"/>
            <a:ext cx="2802468" cy="553998"/>
          </a:xfrm>
          <a:prstGeom prst="rect">
            <a:avLst/>
          </a:prstGeom>
          <a:noFill/>
        </p:spPr>
        <p:txBody>
          <a:bodyPr wrap="square" lIns="0" tIns="0" rIns="0" bIns="0" rtlCol="0">
            <a:spAutoFit/>
          </a:bodyPr>
          <a:lstStyle>
            <a:defPPr>
              <a:defRPr lang="zh-CN"/>
            </a:defPPr>
            <a:lvl1pPr algn="ctr">
              <a:defRPr sz="28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3600">
                <a:solidFill>
                  <a:schemeClr val="accent5"/>
                </a:solidFill>
              </a:rPr>
              <a:t>活动名称</a:t>
            </a:r>
          </a:p>
        </p:txBody>
      </p:sp>
    </p:spTree>
    <p:extLst>
      <p:ext uri="{BB962C8B-B14F-4D97-AF65-F5344CB8AC3E}">
        <p14:creationId xmlns:p14="http://schemas.microsoft.com/office/powerpoint/2010/main" val="608828910"/>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外部事务</a:t>
            </a:r>
          </a:p>
        </p:txBody>
      </p:sp>
      <p:sp>
        <p:nvSpPr>
          <p:cNvPr id="63" name="Oval 19"/>
          <p:cNvSpPr>
            <a:spLocks noChangeAspect="1"/>
          </p:cNvSpPr>
          <p:nvPr/>
        </p:nvSpPr>
        <p:spPr>
          <a:xfrm>
            <a:off x="3008451" y="2573910"/>
            <a:ext cx="707638" cy="707638"/>
          </a:xfrm>
          <a:prstGeom prst="ellipse">
            <a:avLst/>
          </a:prstGeom>
          <a:solidFill>
            <a:schemeClr val="accent5">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20"/>
          <p:cNvSpPr>
            <a:spLocks noChangeAspect="1"/>
          </p:cNvSpPr>
          <p:nvPr/>
        </p:nvSpPr>
        <p:spPr>
          <a:xfrm>
            <a:off x="3865734" y="3845327"/>
            <a:ext cx="707638" cy="707638"/>
          </a:xfrm>
          <a:prstGeom prst="ellipse">
            <a:avLst/>
          </a:prstGeom>
          <a:solidFill>
            <a:schemeClr val="accent5">
              <a:lumMod val="60000"/>
              <a:lumOff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28"/>
          <p:cNvSpPr>
            <a:spLocks noChangeAspect="1"/>
          </p:cNvSpPr>
          <p:nvPr/>
        </p:nvSpPr>
        <p:spPr>
          <a:xfrm>
            <a:off x="8469317" y="2573910"/>
            <a:ext cx="707638" cy="707638"/>
          </a:xfrm>
          <a:prstGeom prst="ellipse">
            <a:avLst/>
          </a:prstGeom>
          <a:solidFill>
            <a:schemeClr val="accent5">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29"/>
          <p:cNvSpPr>
            <a:spLocks noChangeAspect="1"/>
          </p:cNvSpPr>
          <p:nvPr/>
        </p:nvSpPr>
        <p:spPr>
          <a:xfrm>
            <a:off x="7846769" y="3862345"/>
            <a:ext cx="707638" cy="707638"/>
          </a:xfrm>
          <a:prstGeom prst="ellipse">
            <a:avLst/>
          </a:prstGeom>
          <a:solidFill>
            <a:schemeClr val="accent5">
              <a:lumMod val="60000"/>
              <a:lumOff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39"/>
          <p:cNvSpPr>
            <a:spLocks noChangeAspect="1"/>
          </p:cNvSpPr>
          <p:nvPr/>
        </p:nvSpPr>
        <p:spPr>
          <a:xfrm>
            <a:off x="4627273" y="5189750"/>
            <a:ext cx="707638" cy="707638"/>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43"/>
          <p:cNvSpPr>
            <a:spLocks noChangeAspect="1"/>
          </p:cNvSpPr>
          <p:nvPr/>
        </p:nvSpPr>
        <p:spPr>
          <a:xfrm>
            <a:off x="7132012" y="5189750"/>
            <a:ext cx="707638" cy="707638"/>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AutoShape 1"/>
          <p:cNvSpPr/>
          <p:nvPr/>
        </p:nvSpPr>
        <p:spPr bwMode="auto">
          <a:xfrm>
            <a:off x="5640898" y="5204215"/>
            <a:ext cx="929811" cy="845991"/>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562" y="0"/>
                </a:moveTo>
                <a:cubicBezTo>
                  <a:pt x="6749" y="0"/>
                  <a:pt x="2945" y="1574"/>
                  <a:pt x="0" y="4706"/>
                </a:cubicBezTo>
                <a:lnTo>
                  <a:pt x="10737" y="21600"/>
                </a:lnTo>
                <a:lnTo>
                  <a:pt x="21599" y="5241"/>
                </a:lnTo>
                <a:cubicBezTo>
                  <a:pt x="21501" y="5126"/>
                  <a:pt x="21413" y="5005"/>
                  <a:pt x="21311" y="4893"/>
                </a:cubicBezTo>
                <a:cubicBezTo>
                  <a:pt x="18342" y="1630"/>
                  <a:pt x="14453" y="0"/>
                  <a:pt x="10562" y="0"/>
                </a:cubicBezTo>
                <a:close/>
              </a:path>
            </a:pathLst>
          </a:custGeom>
          <a:solidFill>
            <a:schemeClr val="accent5">
              <a:lumMod val="50000"/>
            </a:schemeClr>
          </a:solidFill>
          <a:ln>
            <a:noFill/>
          </a:ln>
          <a:effectLst/>
          <a:extLst/>
        </p:spPr>
        <p:txBody>
          <a:bodyPr lIns="0" tIns="0" rIns="0" bIns="0" anchor="ctr"/>
          <a:lstStyle/>
          <a:p>
            <a:pPr algn="ctr">
              <a:lnSpc>
                <a:spcPct val="100000"/>
              </a:lnSpc>
              <a:defRPr/>
            </a:pPr>
            <a:endParaRPr lang="es-ES" sz="1800" b="0">
              <a:solidFill>
                <a:schemeClr val="bg1"/>
              </a:solidFill>
              <a:effectLst>
                <a:outerShdw blurRad="38100" dist="38100" dir="2700000" algn="tl">
                  <a:srgbClr val="000000"/>
                </a:outerShdw>
              </a:effectLst>
              <a:latin typeface="Gill Sans"/>
              <a:cs typeface="Gill Sans"/>
              <a:sym typeface="Gill Sans" charset="0"/>
            </a:endParaRPr>
          </a:p>
        </p:txBody>
      </p:sp>
      <p:sp>
        <p:nvSpPr>
          <p:cNvPr id="89" name="AutoShape 2"/>
          <p:cNvSpPr/>
          <p:nvPr/>
        </p:nvSpPr>
        <p:spPr bwMode="auto">
          <a:xfrm>
            <a:off x="5163322" y="4383565"/>
            <a:ext cx="1897633" cy="97074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597" y="0"/>
                </a:moveTo>
                <a:cubicBezTo>
                  <a:pt x="6834" y="0"/>
                  <a:pt x="3071" y="2480"/>
                  <a:pt x="0" y="7425"/>
                </a:cubicBezTo>
                <a:lnTo>
                  <a:pt x="4875" y="21084"/>
                </a:lnTo>
                <a:cubicBezTo>
                  <a:pt x="6471" y="18065"/>
                  <a:pt x="8532" y="16547"/>
                  <a:pt x="10597" y="16547"/>
                </a:cubicBezTo>
                <a:cubicBezTo>
                  <a:pt x="12705" y="16547"/>
                  <a:pt x="14812" y="18119"/>
                  <a:pt x="16420" y="21264"/>
                </a:cubicBezTo>
                <a:cubicBezTo>
                  <a:pt x="16475" y="21372"/>
                  <a:pt x="16523" y="21489"/>
                  <a:pt x="16576" y="21600"/>
                </a:cubicBezTo>
                <a:lnTo>
                  <a:pt x="21599" y="8144"/>
                </a:lnTo>
                <a:cubicBezTo>
                  <a:pt x="18456" y="2739"/>
                  <a:pt x="14532" y="0"/>
                  <a:pt x="10597" y="0"/>
                </a:cubicBezTo>
                <a:close/>
              </a:path>
            </a:pathLst>
          </a:custGeom>
          <a:solidFill>
            <a:schemeClr val="accent5">
              <a:lumMod val="75000"/>
            </a:schemeClr>
          </a:solidFill>
          <a:ln>
            <a:noFill/>
          </a:ln>
          <a:effectLst/>
          <a:extLst/>
        </p:spPr>
        <p:txBody>
          <a:bodyPr lIns="0" tIns="0" rIns="0" bIns="0" anchor="ctr"/>
          <a:lstStyle/>
          <a:p>
            <a:pPr algn="ctr">
              <a:lnSpc>
                <a:spcPct val="100000"/>
              </a:lnSpc>
              <a:defRPr/>
            </a:pPr>
            <a:endParaRPr lang="es-ES" sz="1800" b="0">
              <a:solidFill>
                <a:schemeClr val="bg1"/>
              </a:solidFill>
              <a:effectLst>
                <a:outerShdw blurRad="38100" dist="38100" dir="2700000" algn="tl">
                  <a:srgbClr val="000000"/>
                </a:outerShdw>
              </a:effectLst>
              <a:latin typeface="Gill Sans"/>
              <a:cs typeface="Gill Sans"/>
              <a:sym typeface="Gill Sans" charset="0"/>
            </a:endParaRPr>
          </a:p>
        </p:txBody>
      </p:sp>
      <p:sp>
        <p:nvSpPr>
          <p:cNvPr id="90" name="AutoShape 3"/>
          <p:cNvSpPr/>
          <p:nvPr/>
        </p:nvSpPr>
        <p:spPr bwMode="auto">
          <a:xfrm>
            <a:off x="4730580" y="3557067"/>
            <a:ext cx="2774813" cy="109355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606" y="0"/>
                </a:moveTo>
                <a:cubicBezTo>
                  <a:pt x="6856" y="0"/>
                  <a:pt x="3108" y="3095"/>
                  <a:pt x="0" y="9262"/>
                </a:cubicBezTo>
                <a:lnTo>
                  <a:pt x="3216" y="20949"/>
                </a:lnTo>
                <a:cubicBezTo>
                  <a:pt x="5358" y="16474"/>
                  <a:pt x="7982" y="14230"/>
                  <a:pt x="10606" y="14230"/>
                </a:cubicBezTo>
                <a:cubicBezTo>
                  <a:pt x="13349" y="14230"/>
                  <a:pt x="16084" y="16710"/>
                  <a:pt x="18276" y="21599"/>
                </a:cubicBezTo>
                <a:lnTo>
                  <a:pt x="21599" y="10043"/>
                </a:lnTo>
                <a:cubicBezTo>
                  <a:pt x="18418" y="3351"/>
                  <a:pt x="14513" y="0"/>
                  <a:pt x="10606" y="0"/>
                </a:cubicBezTo>
                <a:close/>
              </a:path>
            </a:pathLst>
          </a:custGeom>
          <a:solidFill>
            <a:schemeClr val="accent5"/>
          </a:solidFill>
          <a:ln>
            <a:noFill/>
          </a:ln>
          <a:effectLst/>
          <a:extLst/>
        </p:spPr>
        <p:txBody>
          <a:bodyPr lIns="0" tIns="0" rIns="0" bIns="0" anchor="ctr"/>
          <a:lstStyle/>
          <a:p>
            <a:pPr algn="ctr">
              <a:lnSpc>
                <a:spcPct val="100000"/>
              </a:lnSpc>
              <a:defRPr/>
            </a:pPr>
            <a:endParaRPr lang="es-ES" sz="1800" b="0">
              <a:solidFill>
                <a:schemeClr val="bg1"/>
              </a:solidFill>
              <a:effectLst>
                <a:outerShdw blurRad="38100" dist="38100" dir="2700000" algn="tl">
                  <a:srgbClr val="000000"/>
                </a:outerShdw>
              </a:effectLst>
              <a:latin typeface="Gill Sans"/>
              <a:cs typeface="Gill Sans"/>
              <a:sym typeface="Gill Sans" charset="0"/>
            </a:endParaRPr>
          </a:p>
        </p:txBody>
      </p:sp>
      <p:sp>
        <p:nvSpPr>
          <p:cNvPr id="91" name="AutoShape 4"/>
          <p:cNvSpPr/>
          <p:nvPr/>
        </p:nvSpPr>
        <p:spPr bwMode="auto">
          <a:xfrm>
            <a:off x="4285167" y="2741290"/>
            <a:ext cx="3676359" cy="1252417"/>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614" y="0"/>
                </a:moveTo>
                <a:cubicBezTo>
                  <a:pt x="6870" y="0"/>
                  <a:pt x="3127" y="3506"/>
                  <a:pt x="0" y="10496"/>
                </a:cubicBezTo>
                <a:lnTo>
                  <a:pt x="2478" y="20906"/>
                </a:lnTo>
                <a:cubicBezTo>
                  <a:pt x="4863" y="15433"/>
                  <a:pt x="7738" y="12686"/>
                  <a:pt x="10614" y="12686"/>
                </a:cubicBezTo>
                <a:cubicBezTo>
                  <a:pt x="13611" y="12686"/>
                  <a:pt x="16606" y="15660"/>
                  <a:pt x="19047" y="21599"/>
                </a:cubicBezTo>
                <a:lnTo>
                  <a:pt x="21600" y="11339"/>
                </a:lnTo>
                <a:cubicBezTo>
                  <a:pt x="18399" y="3783"/>
                  <a:pt x="14507" y="0"/>
                  <a:pt x="10614" y="0"/>
                </a:cubicBezTo>
                <a:close/>
              </a:path>
            </a:pathLst>
          </a:custGeom>
          <a:solidFill>
            <a:schemeClr val="accent5">
              <a:lumMod val="60000"/>
              <a:lumOff val="40000"/>
            </a:schemeClr>
          </a:solidFill>
          <a:ln>
            <a:noFill/>
          </a:ln>
          <a:effectLst/>
          <a:extLst/>
        </p:spPr>
        <p:txBody>
          <a:bodyPr lIns="0" tIns="0" rIns="0" bIns="0" anchor="ctr"/>
          <a:lstStyle/>
          <a:p>
            <a:pPr algn="ctr">
              <a:lnSpc>
                <a:spcPct val="100000"/>
              </a:lnSpc>
              <a:defRPr/>
            </a:pPr>
            <a:endParaRPr lang="es-ES" sz="1800" b="0">
              <a:solidFill>
                <a:schemeClr val="bg1"/>
              </a:solidFill>
              <a:effectLst>
                <a:outerShdw blurRad="38100" dist="38100" dir="2700000" algn="tl">
                  <a:srgbClr val="000000"/>
                </a:outerShdw>
              </a:effectLst>
              <a:latin typeface="Gill Sans"/>
              <a:cs typeface="Gill Sans"/>
              <a:sym typeface="Gill Sans" charset="0"/>
            </a:endParaRPr>
          </a:p>
        </p:txBody>
      </p:sp>
      <p:sp>
        <p:nvSpPr>
          <p:cNvPr id="92" name="AutoShape 9"/>
          <p:cNvSpPr/>
          <p:nvPr/>
        </p:nvSpPr>
        <p:spPr bwMode="auto">
          <a:xfrm>
            <a:off x="3791997" y="1865086"/>
            <a:ext cx="4674395" cy="146391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620" y="0"/>
                </a:moveTo>
                <a:cubicBezTo>
                  <a:pt x="6879" y="0"/>
                  <a:pt x="3140" y="3761"/>
                  <a:pt x="0" y="11264"/>
                </a:cubicBezTo>
                <a:lnTo>
                  <a:pt x="2099" y="20860"/>
                </a:lnTo>
                <a:cubicBezTo>
                  <a:pt x="4610" y="14757"/>
                  <a:pt x="7614" y="11697"/>
                  <a:pt x="10620" y="11697"/>
                </a:cubicBezTo>
                <a:cubicBezTo>
                  <a:pt x="13745" y="11697"/>
                  <a:pt x="16870" y="15001"/>
                  <a:pt x="19440" y="21599"/>
                </a:cubicBezTo>
                <a:lnTo>
                  <a:pt x="21600" y="12151"/>
                </a:lnTo>
                <a:cubicBezTo>
                  <a:pt x="18388" y="4059"/>
                  <a:pt x="14505" y="0"/>
                  <a:pt x="10620" y="0"/>
                </a:cubicBezTo>
                <a:close/>
              </a:path>
            </a:pathLst>
          </a:custGeom>
          <a:solidFill>
            <a:schemeClr val="accent5">
              <a:lumMod val="40000"/>
              <a:lumOff val="60000"/>
            </a:schemeClr>
          </a:solidFill>
          <a:ln>
            <a:noFill/>
          </a:ln>
          <a:effectLst/>
          <a:extLst/>
        </p:spPr>
        <p:txBody>
          <a:bodyPr lIns="0" tIns="0" rIns="0" bIns="0" anchor="ctr"/>
          <a:lstStyle/>
          <a:p>
            <a:pPr algn="ctr">
              <a:lnSpc>
                <a:spcPct val="100000"/>
              </a:lnSpc>
              <a:defRPr/>
            </a:pPr>
            <a:endParaRPr lang="es-ES" sz="1800" b="0">
              <a:solidFill>
                <a:schemeClr val="bg1"/>
              </a:solidFill>
              <a:effectLst>
                <a:outerShdw blurRad="38100" dist="38100" dir="2700000" algn="tl">
                  <a:srgbClr val="000000"/>
                </a:outerShdw>
              </a:effectLst>
              <a:latin typeface="Gill Sans"/>
              <a:cs typeface="Gill Sans"/>
              <a:sym typeface="Gill Sans" charset="0"/>
            </a:endParaRPr>
          </a:p>
        </p:txBody>
      </p:sp>
      <p:sp>
        <p:nvSpPr>
          <p:cNvPr id="99" name="TextBox 33"/>
          <p:cNvSpPr txBox="1"/>
          <p:nvPr/>
        </p:nvSpPr>
        <p:spPr>
          <a:xfrm>
            <a:off x="9281197" y="2841585"/>
            <a:ext cx="2198654" cy="430887"/>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0" name="TextBox 34"/>
          <p:cNvSpPr txBox="1"/>
          <p:nvPr/>
        </p:nvSpPr>
        <p:spPr>
          <a:xfrm>
            <a:off x="9281197" y="2454394"/>
            <a:ext cx="1128514" cy="338554"/>
          </a:xfrm>
          <a:prstGeom prst="rect">
            <a:avLst/>
          </a:prstGeom>
          <a:noFill/>
        </p:spPr>
        <p:txBody>
          <a:bodyPr wrap="none" lIns="0" tIns="0" rIns="0" bIns="0" rtlCol="0">
            <a:spAutoFit/>
          </a:bodyPr>
          <a:lstStyle/>
          <a:p>
            <a:pPr algn="r"/>
            <a:r>
              <a:rPr lang="zh-CN" altLang="en-US" sz="2200" b="1">
                <a:solidFill>
                  <a:schemeClr val="accent5"/>
                </a:solidFill>
                <a:latin typeface="微软雅黑" panose="020b0503020204020204" pitchFamily="34" charset="-122"/>
                <a:ea typeface="微软雅黑" panose="020b0503020204020204" pitchFamily="34" charset="-122"/>
              </a:rPr>
              <a:t>标题文本</a:t>
            </a:r>
          </a:p>
        </p:txBody>
      </p:sp>
      <p:sp>
        <p:nvSpPr>
          <p:cNvPr id="101" name="TextBox 33"/>
          <p:cNvSpPr txBox="1"/>
          <p:nvPr/>
        </p:nvSpPr>
        <p:spPr>
          <a:xfrm>
            <a:off x="8648808" y="4174729"/>
            <a:ext cx="2198654" cy="430887"/>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2" name="TextBox 34"/>
          <p:cNvSpPr txBox="1"/>
          <p:nvPr/>
        </p:nvSpPr>
        <p:spPr>
          <a:xfrm>
            <a:off x="8648808" y="3787538"/>
            <a:ext cx="1128514" cy="338554"/>
          </a:xfrm>
          <a:prstGeom prst="rect">
            <a:avLst/>
          </a:prstGeom>
          <a:noFill/>
        </p:spPr>
        <p:txBody>
          <a:bodyPr wrap="none" lIns="0" tIns="0" rIns="0" bIns="0" rtlCol="0">
            <a:spAutoFit/>
          </a:bodyPr>
          <a:lstStyle/>
          <a:p>
            <a:pPr algn="r"/>
            <a:r>
              <a:rPr lang="zh-CN" altLang="en-US" sz="2200" b="1">
                <a:solidFill>
                  <a:schemeClr val="accent5"/>
                </a:solidFill>
                <a:latin typeface="微软雅黑" panose="020b0503020204020204" pitchFamily="34" charset="-122"/>
                <a:ea typeface="微软雅黑" panose="020b0503020204020204" pitchFamily="34" charset="-122"/>
              </a:rPr>
              <a:t>标题文本</a:t>
            </a:r>
          </a:p>
        </p:txBody>
      </p:sp>
      <p:sp>
        <p:nvSpPr>
          <p:cNvPr id="103" name="TextBox 33"/>
          <p:cNvSpPr txBox="1"/>
          <p:nvPr/>
        </p:nvSpPr>
        <p:spPr>
          <a:xfrm>
            <a:off x="7910707" y="5507873"/>
            <a:ext cx="2198654" cy="430887"/>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4" name="TextBox 34"/>
          <p:cNvSpPr txBox="1"/>
          <p:nvPr/>
        </p:nvSpPr>
        <p:spPr>
          <a:xfrm>
            <a:off x="7910707" y="5120682"/>
            <a:ext cx="1128514" cy="338554"/>
          </a:xfrm>
          <a:prstGeom prst="rect">
            <a:avLst/>
          </a:prstGeom>
          <a:noFill/>
        </p:spPr>
        <p:txBody>
          <a:bodyPr wrap="none" lIns="0" tIns="0" rIns="0" bIns="0" rtlCol="0">
            <a:spAutoFit/>
          </a:bodyPr>
          <a:lstStyle/>
          <a:p>
            <a:pPr algn="r"/>
            <a:r>
              <a:rPr lang="zh-CN" altLang="en-US" sz="2200" b="1">
                <a:solidFill>
                  <a:schemeClr val="accent5"/>
                </a:solidFill>
                <a:latin typeface="微软雅黑" panose="020b0503020204020204" pitchFamily="34" charset="-122"/>
                <a:ea typeface="微软雅黑" panose="020b0503020204020204" pitchFamily="34" charset="-122"/>
              </a:rPr>
              <a:t>标题文本</a:t>
            </a:r>
          </a:p>
        </p:txBody>
      </p:sp>
      <p:sp>
        <p:nvSpPr>
          <p:cNvPr id="105" name="TextBox 33"/>
          <p:cNvSpPr txBox="1"/>
          <p:nvPr/>
        </p:nvSpPr>
        <p:spPr>
          <a:xfrm>
            <a:off x="649394" y="2841585"/>
            <a:ext cx="2198654" cy="430887"/>
          </a:xfrm>
          <a:prstGeom prst="rect">
            <a:avLst/>
          </a:prstGeom>
          <a:noFill/>
        </p:spPr>
        <p:txBody>
          <a:bodyPr wrap="square" lIns="0" tIns="0" rIns="0" bIns="0" rtlCol="0">
            <a:spAutoFit/>
          </a:bodyPr>
          <a:lstStyle/>
          <a:p>
            <a:pPr algn="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6" name="TextBox 34"/>
          <p:cNvSpPr txBox="1"/>
          <p:nvPr/>
        </p:nvSpPr>
        <p:spPr>
          <a:xfrm>
            <a:off x="1719534" y="2454394"/>
            <a:ext cx="1128514" cy="338554"/>
          </a:xfrm>
          <a:prstGeom prst="rect">
            <a:avLst/>
          </a:prstGeom>
          <a:noFill/>
        </p:spPr>
        <p:txBody>
          <a:bodyPr wrap="none" lIns="0" tIns="0" rIns="0" bIns="0" rtlCol="0">
            <a:spAutoFit/>
          </a:bodyPr>
          <a:lstStyle/>
          <a:p>
            <a:pPr algn="r"/>
            <a:r>
              <a:rPr lang="zh-CN" altLang="en-US" sz="2200" b="1">
                <a:solidFill>
                  <a:schemeClr val="accent5"/>
                </a:solidFill>
                <a:latin typeface="微软雅黑" panose="020b0503020204020204" pitchFamily="34" charset="-122"/>
                <a:ea typeface="微软雅黑" panose="020b0503020204020204" pitchFamily="34" charset="-122"/>
              </a:rPr>
              <a:t>标题文本</a:t>
            </a:r>
          </a:p>
        </p:txBody>
      </p:sp>
      <p:sp>
        <p:nvSpPr>
          <p:cNvPr id="107" name="TextBox 33"/>
          <p:cNvSpPr txBox="1"/>
          <p:nvPr/>
        </p:nvSpPr>
        <p:spPr>
          <a:xfrm>
            <a:off x="1527824" y="4174729"/>
            <a:ext cx="2198654" cy="430887"/>
          </a:xfrm>
          <a:prstGeom prst="rect">
            <a:avLst/>
          </a:prstGeom>
          <a:noFill/>
        </p:spPr>
        <p:txBody>
          <a:bodyPr wrap="square" lIns="0" tIns="0" rIns="0" bIns="0" rtlCol="0">
            <a:spAutoFit/>
          </a:bodyPr>
          <a:lstStyle/>
          <a:p>
            <a:pPr algn="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8" name="TextBox 34"/>
          <p:cNvSpPr txBox="1"/>
          <p:nvPr/>
        </p:nvSpPr>
        <p:spPr>
          <a:xfrm>
            <a:off x="2597964" y="3787538"/>
            <a:ext cx="1128514" cy="338554"/>
          </a:xfrm>
          <a:prstGeom prst="rect">
            <a:avLst/>
          </a:prstGeom>
          <a:noFill/>
        </p:spPr>
        <p:txBody>
          <a:bodyPr wrap="none" lIns="0" tIns="0" rIns="0" bIns="0" rtlCol="0">
            <a:spAutoFit/>
          </a:bodyPr>
          <a:lstStyle/>
          <a:p>
            <a:pPr algn="r"/>
            <a:r>
              <a:rPr lang="zh-CN" altLang="en-US" sz="2200" b="1">
                <a:solidFill>
                  <a:schemeClr val="accent5"/>
                </a:solidFill>
                <a:latin typeface="微软雅黑" panose="020b0503020204020204" pitchFamily="34" charset="-122"/>
                <a:ea typeface="微软雅黑" panose="020b0503020204020204" pitchFamily="34" charset="-122"/>
              </a:rPr>
              <a:t>标题文本</a:t>
            </a:r>
          </a:p>
        </p:txBody>
      </p:sp>
      <p:sp>
        <p:nvSpPr>
          <p:cNvPr id="109" name="TextBox 33"/>
          <p:cNvSpPr txBox="1"/>
          <p:nvPr/>
        </p:nvSpPr>
        <p:spPr>
          <a:xfrm>
            <a:off x="2317582" y="5507873"/>
            <a:ext cx="2198654" cy="430887"/>
          </a:xfrm>
          <a:prstGeom prst="rect">
            <a:avLst/>
          </a:prstGeom>
          <a:noFill/>
        </p:spPr>
        <p:txBody>
          <a:bodyPr wrap="square" lIns="0" tIns="0" rIns="0" bIns="0" rtlCol="0">
            <a:spAutoFit/>
          </a:bodyPr>
          <a:lstStyle/>
          <a:p>
            <a:pPr algn="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0" name="TextBox 34"/>
          <p:cNvSpPr txBox="1"/>
          <p:nvPr/>
        </p:nvSpPr>
        <p:spPr>
          <a:xfrm>
            <a:off x="3387722" y="5120682"/>
            <a:ext cx="1128514" cy="338554"/>
          </a:xfrm>
          <a:prstGeom prst="rect">
            <a:avLst/>
          </a:prstGeom>
          <a:noFill/>
        </p:spPr>
        <p:txBody>
          <a:bodyPr wrap="none" lIns="0" tIns="0" rIns="0" bIns="0" rtlCol="0">
            <a:spAutoFit/>
          </a:bodyPr>
          <a:lstStyle/>
          <a:p>
            <a:pPr algn="r"/>
            <a:r>
              <a:rPr lang="zh-CN" altLang="en-US" sz="2200" b="1">
                <a:solidFill>
                  <a:schemeClr val="accent5"/>
                </a:solidFill>
                <a:latin typeface="微软雅黑" panose="020b0503020204020204" pitchFamily="34" charset="-122"/>
                <a:ea typeface="微软雅黑" panose="020b0503020204020204" pitchFamily="34" charset="-122"/>
              </a:rPr>
              <a:t>标题文本</a:t>
            </a:r>
          </a:p>
        </p:txBody>
      </p:sp>
      <p:sp>
        <p:nvSpPr>
          <p:cNvPr id="26" name="Shape 2702"/>
          <p:cNvSpPr/>
          <p:nvPr/>
        </p:nvSpPr>
        <p:spPr>
          <a:xfrm>
            <a:off x="8662808" y="2789561"/>
            <a:ext cx="317722" cy="288838"/>
          </a:xfrm>
          <a:custGeom>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09"/>
                  <a:pt x="12251" y="18900"/>
                  <a:pt x="13500" y="18900"/>
                </a:cubicBezTo>
                <a:cubicBezTo>
                  <a:pt x="14973" y="18900"/>
                  <a:pt x="16200" y="17820"/>
                  <a:pt x="16200" y="15660"/>
                </a:cubicBezTo>
                <a:cubicBezTo>
                  <a:pt x="16200" y="13500"/>
                  <a:pt x="14973" y="12420"/>
                  <a:pt x="13500" y="12420"/>
                </a:cubicBezTo>
                <a:cubicBezTo>
                  <a:pt x="12241" y="12420"/>
                  <a:pt x="10447" y="13973"/>
                  <a:pt x="9953" y="15120"/>
                </a:cubicBezTo>
                <a:lnTo>
                  <a:pt x="2014" y="15120"/>
                </a:lnTo>
                <a:cubicBezTo>
                  <a:pt x="1359" y="13817"/>
                  <a:pt x="982" y="12354"/>
                  <a:pt x="982" y="10800"/>
                </a:cubicBezTo>
                <a:cubicBezTo>
                  <a:pt x="982" y="9246"/>
                  <a:pt x="1359" y="7783"/>
                  <a:pt x="2014" y="6480"/>
                </a:cubicBezTo>
                <a:lnTo>
                  <a:pt x="9966" y="6480"/>
                </a:lnTo>
                <a:cubicBezTo>
                  <a:pt x="10478" y="7589"/>
                  <a:pt x="12252" y="9180"/>
                  <a:pt x="13500" y="9180"/>
                </a:cubicBezTo>
                <a:cubicBezTo>
                  <a:pt x="14973" y="9180"/>
                  <a:pt x="16200" y="8100"/>
                  <a:pt x="16200" y="5940"/>
                </a:cubicBezTo>
                <a:cubicBezTo>
                  <a:pt x="16200" y="3780"/>
                  <a:pt x="14973" y="2700"/>
                  <a:pt x="13500" y="2700"/>
                </a:cubicBezTo>
                <a:cubicBezTo>
                  <a:pt x="12241" y="2700"/>
                  <a:pt x="10447" y="4253"/>
                  <a:pt x="9953" y="5400"/>
                </a:cubicBezTo>
                <a:lnTo>
                  <a:pt x="2638" y="5400"/>
                </a:lnTo>
                <a:cubicBezTo>
                  <a:pt x="4399" y="2796"/>
                  <a:pt x="7396" y="1080"/>
                  <a:pt x="10800" y="1080"/>
                </a:cubicBezTo>
                <a:cubicBezTo>
                  <a:pt x="16038" y="1080"/>
                  <a:pt x="20306" y="5145"/>
                  <a:pt x="20590" y="10260"/>
                </a:cubicBezTo>
                <a:lnTo>
                  <a:pt x="10652" y="10260"/>
                </a:lnTo>
                <a:cubicBezTo>
                  <a:pt x="10140" y="9151"/>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731"/>
          <p:cNvSpPr/>
          <p:nvPr/>
        </p:nvSpPr>
        <p:spPr>
          <a:xfrm>
            <a:off x="7326970" y="5437189"/>
            <a:ext cx="317722" cy="288838"/>
          </a:xfrm>
          <a:custGeom>
            <a:cxnLst>
              <a:cxn ang="0">
                <a:pos x="wd2" y="hd2"/>
              </a:cxn>
              <a:cxn ang="5400000">
                <a:pos x="wd2" y="hd2"/>
              </a:cxn>
              <a:cxn ang="10800000">
                <a:pos x="wd2" y="hd2"/>
              </a:cxn>
              <a:cxn ang="16200000">
                <a:pos x="wd2" y="hd2"/>
              </a:cxn>
            </a:cxnLst>
            <a:rect l="0" t="0" r="r" b="b"/>
            <a:pathLst>
              <a:path w="21600" h="21600" extrusionOk="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 name="Shape 2749"/>
          <p:cNvSpPr/>
          <p:nvPr/>
        </p:nvSpPr>
        <p:spPr>
          <a:xfrm>
            <a:off x="3254319" y="2789561"/>
            <a:ext cx="202186" cy="317722"/>
          </a:xfrm>
          <a:custGeom>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 name="Shape 2778"/>
          <p:cNvSpPr/>
          <p:nvPr/>
        </p:nvSpPr>
        <p:spPr>
          <a:xfrm>
            <a:off x="4822017" y="5398104"/>
            <a:ext cx="317722" cy="317722"/>
          </a:xfrm>
          <a:custGeom>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0" name="Shape 2779"/>
          <p:cNvSpPr/>
          <p:nvPr/>
        </p:nvSpPr>
        <p:spPr>
          <a:xfrm>
            <a:off x="4104018" y="4046238"/>
            <a:ext cx="231070" cy="317720"/>
          </a:xfrm>
          <a:custGeom>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781"/>
          <p:cNvSpPr/>
          <p:nvPr/>
        </p:nvSpPr>
        <p:spPr>
          <a:xfrm>
            <a:off x="8067365" y="4057303"/>
            <a:ext cx="317722" cy="317722"/>
          </a:xfrm>
          <a:custGeom>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4195570906"/>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childTnLst>
                                    <p:set>
                                      <p:cBhvr>
                                        <p:cTn id="6" dur="1" fill="hold">
                                          <p:stCondLst>
                                            <p:cond delay="0"/>
                                          </p:stCondLst>
                                        </p:cTn>
                                        <p:tgtEl>
                                          <p:spTgt spid="88"/>
                                        </p:tgtEl>
                                        <p:attrNameLst>
                                          <p:attrName>style.visibility</p:attrName>
                                        </p:attrNameLst>
                                      </p:cBhvr>
                                      <p:to>
                                        <p:strVal val="visible"/>
                                      </p:to>
                                    </p:set>
                                    <p:animEffect transition="in" filter="fade">
                                      <p:cBhvr>
                                        <p:cTn id="7" dur="350"/>
                                        <p:tgtEl>
                                          <p:spTgt spid="88"/>
                                        </p:tgtEl>
                                      </p:cBhvr>
                                    </p:animEffect>
                                  </p:childTnLst>
                                </p:cTn>
                              </p:par>
                              <p:par>
                                <p:cTn id="8" presetID="10" presetClass="entr" presetSubtype="0" fill="hold" grpId="5" nodeType="withEffect">
                                  <p:childTnLst>
                                    <p:set>
                                      <p:cBhvr>
                                        <p:cTn id="9" dur="1" fill="hold">
                                          <p:stCondLst>
                                            <p:cond delay="0"/>
                                          </p:stCondLst>
                                        </p:cTn>
                                        <p:tgtEl>
                                          <p:spTgt spid="89"/>
                                        </p:tgtEl>
                                        <p:attrNameLst>
                                          <p:attrName>style.visibility</p:attrName>
                                        </p:attrNameLst>
                                      </p:cBhvr>
                                      <p:to>
                                        <p:strVal val="visible"/>
                                      </p:to>
                                    </p:set>
                                    <p:animEffect transition="in" filter="fade">
                                      <p:cBhvr>
                                        <p:cTn id="10" dur="350"/>
                                        <p:tgtEl>
                                          <p:spTgt spid="89"/>
                                        </p:tgtEl>
                                      </p:cBhvr>
                                    </p:animEffect>
                                  </p:childTnLst>
                                </p:cTn>
                              </p:par>
                              <p:par>
                                <p:cTn id="11" presetID="10" presetClass="entr" presetSubtype="0" fill="hold" grpId="10" nodeType="withEffect">
                                  <p:childTnLst>
                                    <p:set>
                                      <p:cBhvr>
                                        <p:cTn id="12" dur="1" fill="hold">
                                          <p:stCondLst>
                                            <p:cond delay="0"/>
                                          </p:stCondLst>
                                        </p:cTn>
                                        <p:tgtEl>
                                          <p:spTgt spid="90"/>
                                        </p:tgtEl>
                                        <p:attrNameLst>
                                          <p:attrName>style.visibility</p:attrName>
                                        </p:attrNameLst>
                                      </p:cBhvr>
                                      <p:to>
                                        <p:strVal val="visible"/>
                                      </p:to>
                                    </p:set>
                                    <p:animEffect transition="in" filter="fade">
                                      <p:cBhvr>
                                        <p:cTn id="13" dur="350"/>
                                        <p:tgtEl>
                                          <p:spTgt spid="90"/>
                                        </p:tgtEl>
                                      </p:cBhvr>
                                    </p:animEffect>
                                  </p:childTnLst>
                                </p:cTn>
                              </p:par>
                              <p:par>
                                <p:cTn id="14" presetID="10" presetClass="entr" presetSubtype="0" fill="hold" grpId="15" nodeType="withEffect">
                                  <p:childTnLst>
                                    <p:set>
                                      <p:cBhvr>
                                        <p:cTn id="15" dur="1" fill="hold">
                                          <p:stCondLst>
                                            <p:cond delay="0"/>
                                          </p:stCondLst>
                                        </p:cTn>
                                        <p:tgtEl>
                                          <p:spTgt spid="91"/>
                                        </p:tgtEl>
                                        <p:attrNameLst>
                                          <p:attrName>style.visibility</p:attrName>
                                        </p:attrNameLst>
                                      </p:cBhvr>
                                      <p:to>
                                        <p:strVal val="visible"/>
                                      </p:to>
                                    </p:set>
                                    <p:animEffect transition="in" filter="fade">
                                      <p:cBhvr>
                                        <p:cTn id="16" dur="350"/>
                                        <p:tgtEl>
                                          <p:spTgt spid="91"/>
                                        </p:tgtEl>
                                      </p:cBhvr>
                                    </p:animEffect>
                                  </p:childTnLst>
                                </p:cTn>
                              </p:par>
                              <p:par>
                                <p:cTn id="17" presetID="10" presetClass="entr" presetSubtype="0" fill="hold" grpId="20" nodeType="withEffect">
                                  <p:childTnLst>
                                    <p:set>
                                      <p:cBhvr>
                                        <p:cTn id="18" dur="1" fill="hold">
                                          <p:stCondLst>
                                            <p:cond delay="0"/>
                                          </p:stCondLst>
                                        </p:cTn>
                                        <p:tgtEl>
                                          <p:spTgt spid="92"/>
                                        </p:tgtEl>
                                        <p:attrNameLst>
                                          <p:attrName>style.visibility</p:attrName>
                                        </p:attrNameLst>
                                      </p:cBhvr>
                                      <p:to>
                                        <p:strVal val="visible"/>
                                      </p:to>
                                    </p:set>
                                    <p:animEffect transition="in" filter="fade">
                                      <p:cBhvr>
                                        <p:cTn id="19" dur="350"/>
                                        <p:tgtEl>
                                          <p:spTgt spid="92"/>
                                        </p:tgtEl>
                                      </p:cBhvr>
                                    </p:animEffect>
                                  </p:childTnLst>
                                </p:cTn>
                              </p:par>
                            </p:childTnLst>
                          </p:cTn>
                        </p:par>
                        <p:par>
                          <p:cTn id="20" fill="hold" nodeType="withGroup">
                            <p:stCondLst>
                              <p:cond delay="1000"/>
                            </p:stCondLst>
                            <p:childTnLst>
                              <p:par>
                                <p:cTn id="21" presetID="1" presetClass="exit" presetSubtype="0" fill="hold" grpId="1" nodeType="afterEffect">
                                  <p:childTnLst>
                                    <p:set>
                                      <p:cBhvr>
                                        <p:cTn id="22" dur="1" fill="hold">
                                          <p:stCondLst>
                                            <p:cond delay="0"/>
                                          </p:stCondLst>
                                        </p:cTn>
                                        <p:tgtEl>
                                          <p:spTgt spid="88"/>
                                        </p:tgtEl>
                                        <p:attrNameLst>
                                          <p:attrName>style.visibility</p:attrName>
                                        </p:attrNameLst>
                                      </p:cBhvr>
                                      <p:to>
                                        <p:strVal val="hidden"/>
                                      </p:to>
                                    </p:set>
                                  </p:childTnLst>
                                </p:cTn>
                              </p:par>
                              <p:par>
                                <p:cTn id="23" presetID="1" presetClass="exit" presetSubtype="0" fill="hold" grpId="6" nodeType="withEffect">
                                  <p:childTnLst>
                                    <p:set>
                                      <p:cBhvr>
                                        <p:cTn id="24" dur="1" fill="hold">
                                          <p:stCondLst>
                                            <p:cond delay="0"/>
                                          </p:stCondLst>
                                        </p:cTn>
                                        <p:tgtEl>
                                          <p:spTgt spid="89"/>
                                        </p:tgtEl>
                                        <p:attrNameLst>
                                          <p:attrName>style.visibility</p:attrName>
                                        </p:attrNameLst>
                                      </p:cBhvr>
                                      <p:to>
                                        <p:strVal val="hidden"/>
                                      </p:to>
                                    </p:set>
                                  </p:childTnLst>
                                </p:cTn>
                              </p:par>
                              <p:par>
                                <p:cTn id="25" presetID="1" presetClass="exit" presetSubtype="0" fill="hold" grpId="11" nodeType="withEffect">
                                  <p:childTnLst>
                                    <p:set>
                                      <p:cBhvr>
                                        <p:cTn id="26" dur="1" fill="hold">
                                          <p:stCondLst>
                                            <p:cond delay="0"/>
                                          </p:stCondLst>
                                        </p:cTn>
                                        <p:tgtEl>
                                          <p:spTgt spid="90"/>
                                        </p:tgtEl>
                                        <p:attrNameLst>
                                          <p:attrName>style.visibility</p:attrName>
                                        </p:attrNameLst>
                                      </p:cBhvr>
                                      <p:to>
                                        <p:strVal val="hidden"/>
                                      </p:to>
                                    </p:set>
                                  </p:childTnLst>
                                </p:cTn>
                              </p:par>
                              <p:par>
                                <p:cTn id="27" presetID="1" presetClass="exit" presetSubtype="0" fill="hold" grpId="16" nodeType="withEffect">
                                  <p:childTnLst>
                                    <p:set>
                                      <p:cBhvr>
                                        <p:cTn id="28" dur="1" fill="hold">
                                          <p:stCondLst>
                                            <p:cond delay="0"/>
                                          </p:stCondLst>
                                        </p:cTn>
                                        <p:tgtEl>
                                          <p:spTgt spid="91"/>
                                        </p:tgtEl>
                                        <p:attrNameLst>
                                          <p:attrName>style.visibility</p:attrName>
                                        </p:attrNameLst>
                                      </p:cBhvr>
                                      <p:to>
                                        <p:strVal val="hidden"/>
                                      </p:to>
                                    </p:set>
                                  </p:childTnLst>
                                </p:cTn>
                              </p:par>
                              <p:par>
                                <p:cTn id="29" presetID="1" presetClass="exit" presetSubtype="0" fill="hold" grpId="21" nodeType="withEffect">
                                  <p:childTnLst>
                                    <p:set>
                                      <p:cBhvr>
                                        <p:cTn id="30" dur="1" fill="hold">
                                          <p:stCondLst>
                                            <p:cond delay="0"/>
                                          </p:stCondLst>
                                        </p:cTn>
                                        <p:tgtEl>
                                          <p:spTgt spid="92"/>
                                        </p:tgtEl>
                                        <p:attrNameLst>
                                          <p:attrName>style.visibility</p:attrName>
                                        </p:attrNameLst>
                                      </p:cBhvr>
                                      <p:to>
                                        <p:strVal val="hidden"/>
                                      </p:to>
                                    </p:set>
                                  </p:childTnLst>
                                </p:cTn>
                              </p:par>
                            </p:childTnLst>
                          </p:cTn>
                        </p:par>
                        <p:par>
                          <p:cTn id="31" fill="hold" nodeType="withGroup">
                            <p:stCondLst>
                              <p:cond delay="1000"/>
                            </p:stCondLst>
                            <p:childTnLst>
                              <p:par>
                                <p:cTn id="32" presetID="10" presetClass="entr" presetSubtype="0" fill="hold" grpId="2" nodeType="afterEffect">
                                  <p:childTnLst>
                                    <p:set>
                                      <p:cBhvr>
                                        <p:cTn id="33" dur="1" fill="hold">
                                          <p:stCondLst>
                                            <p:cond delay="0"/>
                                          </p:stCondLst>
                                        </p:cTn>
                                        <p:tgtEl>
                                          <p:spTgt spid="88"/>
                                        </p:tgtEl>
                                        <p:attrNameLst>
                                          <p:attrName>style.visibility</p:attrName>
                                        </p:attrNameLst>
                                      </p:cBhvr>
                                      <p:to>
                                        <p:strVal val="visible"/>
                                      </p:to>
                                    </p:set>
                                    <p:animEffect transition="in" filter="fade">
                                      <p:cBhvr>
                                        <p:cTn id="34" dur="250"/>
                                        <p:tgtEl>
                                          <p:spTgt spid="88"/>
                                        </p:tgtEl>
                                      </p:cBhvr>
                                    </p:animEffect>
                                  </p:childTnLst>
                                </p:cTn>
                              </p:par>
                              <p:par>
                                <p:cTn id="35" presetID="10" presetClass="entr" presetSubtype="0" fill="hold" grpId="7" nodeType="withEffect">
                                  <p:childTnLst>
                                    <p:set>
                                      <p:cBhvr>
                                        <p:cTn id="36" dur="1" fill="hold">
                                          <p:stCondLst>
                                            <p:cond delay="0"/>
                                          </p:stCondLst>
                                        </p:cTn>
                                        <p:tgtEl>
                                          <p:spTgt spid="89"/>
                                        </p:tgtEl>
                                        <p:attrNameLst>
                                          <p:attrName>style.visibility</p:attrName>
                                        </p:attrNameLst>
                                      </p:cBhvr>
                                      <p:to>
                                        <p:strVal val="visible"/>
                                      </p:to>
                                    </p:set>
                                    <p:animEffect transition="in" filter="fade">
                                      <p:cBhvr>
                                        <p:cTn id="37" dur="250"/>
                                        <p:tgtEl>
                                          <p:spTgt spid="89"/>
                                        </p:tgtEl>
                                      </p:cBhvr>
                                    </p:animEffect>
                                  </p:childTnLst>
                                </p:cTn>
                              </p:par>
                              <p:par>
                                <p:cTn id="38" presetID="10" presetClass="entr" presetSubtype="0" fill="hold" grpId="12" nodeType="withEffect">
                                  <p:childTnLst>
                                    <p:set>
                                      <p:cBhvr>
                                        <p:cTn id="39" dur="1" fill="hold">
                                          <p:stCondLst>
                                            <p:cond delay="0"/>
                                          </p:stCondLst>
                                        </p:cTn>
                                        <p:tgtEl>
                                          <p:spTgt spid="90"/>
                                        </p:tgtEl>
                                        <p:attrNameLst>
                                          <p:attrName>style.visibility</p:attrName>
                                        </p:attrNameLst>
                                      </p:cBhvr>
                                      <p:to>
                                        <p:strVal val="visible"/>
                                      </p:to>
                                    </p:set>
                                    <p:animEffect transition="in" filter="fade">
                                      <p:cBhvr>
                                        <p:cTn id="40" dur="250"/>
                                        <p:tgtEl>
                                          <p:spTgt spid="90"/>
                                        </p:tgtEl>
                                      </p:cBhvr>
                                    </p:animEffect>
                                  </p:childTnLst>
                                </p:cTn>
                              </p:par>
                              <p:par>
                                <p:cTn id="41" presetID="10" presetClass="entr" presetSubtype="0" fill="hold" grpId="17" nodeType="withEffect">
                                  <p:childTnLst>
                                    <p:set>
                                      <p:cBhvr>
                                        <p:cTn id="42" dur="1" fill="hold">
                                          <p:stCondLst>
                                            <p:cond delay="0"/>
                                          </p:stCondLst>
                                        </p:cTn>
                                        <p:tgtEl>
                                          <p:spTgt spid="91"/>
                                        </p:tgtEl>
                                        <p:attrNameLst>
                                          <p:attrName>style.visibility</p:attrName>
                                        </p:attrNameLst>
                                      </p:cBhvr>
                                      <p:to>
                                        <p:strVal val="visible"/>
                                      </p:to>
                                    </p:set>
                                    <p:animEffect transition="in" filter="fade">
                                      <p:cBhvr>
                                        <p:cTn id="43" dur="250"/>
                                        <p:tgtEl>
                                          <p:spTgt spid="91"/>
                                        </p:tgtEl>
                                      </p:cBhvr>
                                    </p:animEffect>
                                  </p:childTnLst>
                                </p:cTn>
                              </p:par>
                              <p:par>
                                <p:cTn id="44" presetID="10" presetClass="entr" presetSubtype="0" fill="hold" grpId="22" nodeType="withEffect">
                                  <p:childTnLst>
                                    <p:set>
                                      <p:cBhvr>
                                        <p:cTn id="45" dur="1" fill="hold">
                                          <p:stCondLst>
                                            <p:cond delay="0"/>
                                          </p:stCondLst>
                                        </p:cTn>
                                        <p:tgtEl>
                                          <p:spTgt spid="92"/>
                                        </p:tgtEl>
                                        <p:attrNameLst>
                                          <p:attrName>style.visibility</p:attrName>
                                        </p:attrNameLst>
                                      </p:cBhvr>
                                      <p:to>
                                        <p:strVal val="visible"/>
                                      </p:to>
                                    </p:set>
                                    <p:animEffect transition="in" filter="fade">
                                      <p:cBhvr>
                                        <p:cTn id="46" dur="250"/>
                                        <p:tgtEl>
                                          <p:spTgt spid="92"/>
                                        </p:tgtEl>
                                      </p:cBhvr>
                                    </p:animEffect>
                                  </p:childTnLst>
                                </p:cTn>
                              </p:par>
                            </p:childTnLst>
                          </p:cTn>
                        </p:par>
                        <p:par>
                          <p:cTn id="47" fill="hold" nodeType="withGroup">
                            <p:stCondLst>
                              <p:cond delay="1650"/>
                            </p:stCondLst>
                            <p:childTnLst>
                              <p:par>
                                <p:cTn id="48" presetID="1" presetClass="exit" presetSubtype="0" fill="hold" grpId="3" nodeType="afterEffect">
                                  <p:childTnLst>
                                    <p:set>
                                      <p:cBhvr>
                                        <p:cTn id="49" dur="1" fill="hold">
                                          <p:stCondLst>
                                            <p:cond delay="0"/>
                                          </p:stCondLst>
                                        </p:cTn>
                                        <p:tgtEl>
                                          <p:spTgt spid="88"/>
                                        </p:tgtEl>
                                        <p:attrNameLst>
                                          <p:attrName>style.visibility</p:attrName>
                                        </p:attrNameLst>
                                      </p:cBhvr>
                                      <p:to>
                                        <p:strVal val="hidden"/>
                                      </p:to>
                                    </p:set>
                                  </p:childTnLst>
                                </p:cTn>
                              </p:par>
                              <p:par>
                                <p:cTn id="50" presetID="1" presetClass="exit" presetSubtype="0" fill="hold" grpId="8" nodeType="withEffect">
                                  <p:childTnLst>
                                    <p:set>
                                      <p:cBhvr>
                                        <p:cTn id="51" dur="1" fill="hold">
                                          <p:stCondLst>
                                            <p:cond delay="0"/>
                                          </p:stCondLst>
                                        </p:cTn>
                                        <p:tgtEl>
                                          <p:spTgt spid="89"/>
                                        </p:tgtEl>
                                        <p:attrNameLst>
                                          <p:attrName>style.visibility</p:attrName>
                                        </p:attrNameLst>
                                      </p:cBhvr>
                                      <p:to>
                                        <p:strVal val="hidden"/>
                                      </p:to>
                                    </p:set>
                                  </p:childTnLst>
                                </p:cTn>
                              </p:par>
                              <p:par>
                                <p:cTn id="52" presetID="1" presetClass="exit" presetSubtype="0" fill="hold" grpId="13" nodeType="withEffect">
                                  <p:childTnLst>
                                    <p:set>
                                      <p:cBhvr>
                                        <p:cTn id="53" dur="1" fill="hold">
                                          <p:stCondLst>
                                            <p:cond delay="0"/>
                                          </p:stCondLst>
                                        </p:cTn>
                                        <p:tgtEl>
                                          <p:spTgt spid="90"/>
                                        </p:tgtEl>
                                        <p:attrNameLst>
                                          <p:attrName>style.visibility</p:attrName>
                                        </p:attrNameLst>
                                      </p:cBhvr>
                                      <p:to>
                                        <p:strVal val="hidden"/>
                                      </p:to>
                                    </p:set>
                                  </p:childTnLst>
                                </p:cTn>
                              </p:par>
                              <p:par>
                                <p:cTn id="54" presetID="1" presetClass="exit" presetSubtype="0" fill="hold" grpId="18" nodeType="withEffect">
                                  <p:childTnLst>
                                    <p:set>
                                      <p:cBhvr>
                                        <p:cTn id="55" dur="1" fill="hold">
                                          <p:stCondLst>
                                            <p:cond delay="0"/>
                                          </p:stCondLst>
                                        </p:cTn>
                                        <p:tgtEl>
                                          <p:spTgt spid="91"/>
                                        </p:tgtEl>
                                        <p:attrNameLst>
                                          <p:attrName>style.visibility</p:attrName>
                                        </p:attrNameLst>
                                      </p:cBhvr>
                                      <p:to>
                                        <p:strVal val="hidden"/>
                                      </p:to>
                                    </p:set>
                                  </p:childTnLst>
                                </p:cTn>
                              </p:par>
                              <p:par>
                                <p:cTn id="56" presetID="1" presetClass="exit" presetSubtype="0" fill="hold" grpId="23" nodeType="withEffect">
                                  <p:childTnLst>
                                    <p:set>
                                      <p:cBhvr>
                                        <p:cTn id="57" dur="1" fill="hold">
                                          <p:stCondLst>
                                            <p:cond delay="0"/>
                                          </p:stCondLst>
                                        </p:cTn>
                                        <p:tgtEl>
                                          <p:spTgt spid="92"/>
                                        </p:tgtEl>
                                        <p:attrNameLst>
                                          <p:attrName>style.visibility</p:attrName>
                                        </p:attrNameLst>
                                      </p:cBhvr>
                                      <p:to>
                                        <p:strVal val="hidden"/>
                                      </p:to>
                                    </p:set>
                                  </p:childTnLst>
                                </p:cTn>
                              </p:par>
                              <p:par>
                                <p:cTn id="58" presetID="10" presetClass="entr" presetSubtype="0" fill="hold" grpId="4" nodeType="withEffect">
                                  <p:childTnLst>
                                    <p:set>
                                      <p:cBhvr>
                                        <p:cTn id="59" dur="1" fill="hold">
                                          <p:stCondLst>
                                            <p:cond delay="0"/>
                                          </p:stCondLst>
                                        </p:cTn>
                                        <p:tgtEl>
                                          <p:spTgt spid="88"/>
                                        </p:tgtEl>
                                        <p:attrNameLst>
                                          <p:attrName>style.visibility</p:attrName>
                                        </p:attrNameLst>
                                      </p:cBhvr>
                                      <p:to>
                                        <p:strVal val="visible"/>
                                      </p:to>
                                    </p:set>
                                    <p:animEffect transition="in" filter="fade">
                                      <p:cBhvr>
                                        <p:cTn id="60" dur="150"/>
                                        <p:tgtEl>
                                          <p:spTgt spid="88"/>
                                        </p:tgtEl>
                                      </p:cBhvr>
                                    </p:animEffect>
                                  </p:childTnLst>
                                </p:cTn>
                              </p:par>
                              <p:par>
                                <p:cTn id="61" presetID="10" presetClass="entr" presetSubtype="0" fill="hold" grpId="9" nodeType="withEffect">
                                  <p:childTnLst>
                                    <p:set>
                                      <p:cBhvr>
                                        <p:cTn id="62" dur="1" fill="hold">
                                          <p:stCondLst>
                                            <p:cond delay="0"/>
                                          </p:stCondLst>
                                        </p:cTn>
                                        <p:tgtEl>
                                          <p:spTgt spid="89"/>
                                        </p:tgtEl>
                                        <p:attrNameLst>
                                          <p:attrName>style.visibility</p:attrName>
                                        </p:attrNameLst>
                                      </p:cBhvr>
                                      <p:to>
                                        <p:strVal val="visible"/>
                                      </p:to>
                                    </p:set>
                                    <p:animEffect transition="in" filter="fade">
                                      <p:cBhvr>
                                        <p:cTn id="63" dur="150"/>
                                        <p:tgtEl>
                                          <p:spTgt spid="89"/>
                                        </p:tgtEl>
                                      </p:cBhvr>
                                    </p:animEffect>
                                  </p:childTnLst>
                                </p:cTn>
                              </p:par>
                              <p:par>
                                <p:cTn id="64" presetID="10" presetClass="entr" presetSubtype="0" fill="hold" grpId="14" nodeType="withEffect">
                                  <p:childTnLst>
                                    <p:set>
                                      <p:cBhvr>
                                        <p:cTn id="65" dur="1" fill="hold">
                                          <p:stCondLst>
                                            <p:cond delay="0"/>
                                          </p:stCondLst>
                                        </p:cTn>
                                        <p:tgtEl>
                                          <p:spTgt spid="90"/>
                                        </p:tgtEl>
                                        <p:attrNameLst>
                                          <p:attrName>style.visibility</p:attrName>
                                        </p:attrNameLst>
                                      </p:cBhvr>
                                      <p:to>
                                        <p:strVal val="visible"/>
                                      </p:to>
                                    </p:set>
                                    <p:animEffect transition="in" filter="fade">
                                      <p:cBhvr>
                                        <p:cTn id="66" dur="150"/>
                                        <p:tgtEl>
                                          <p:spTgt spid="90"/>
                                        </p:tgtEl>
                                      </p:cBhvr>
                                    </p:animEffect>
                                  </p:childTnLst>
                                </p:cTn>
                              </p:par>
                              <p:par>
                                <p:cTn id="67" presetID="10" presetClass="entr" presetSubtype="0" fill="hold" grpId="19" nodeType="withEffect">
                                  <p:childTnLst>
                                    <p:set>
                                      <p:cBhvr>
                                        <p:cTn id="68" dur="1" fill="hold">
                                          <p:stCondLst>
                                            <p:cond delay="0"/>
                                          </p:stCondLst>
                                        </p:cTn>
                                        <p:tgtEl>
                                          <p:spTgt spid="91"/>
                                        </p:tgtEl>
                                        <p:attrNameLst>
                                          <p:attrName>style.visibility</p:attrName>
                                        </p:attrNameLst>
                                      </p:cBhvr>
                                      <p:to>
                                        <p:strVal val="visible"/>
                                      </p:to>
                                    </p:set>
                                    <p:animEffect transition="in" filter="fade">
                                      <p:cBhvr>
                                        <p:cTn id="69" dur="150"/>
                                        <p:tgtEl>
                                          <p:spTgt spid="91"/>
                                        </p:tgtEl>
                                      </p:cBhvr>
                                    </p:animEffect>
                                  </p:childTnLst>
                                </p:cTn>
                              </p:par>
                              <p:par>
                                <p:cTn id="70" presetID="10" presetClass="entr" presetSubtype="0" fill="hold" grpId="24" nodeType="withEffect">
                                  <p:childTnLst>
                                    <p:set>
                                      <p:cBhvr>
                                        <p:cTn id="71" dur="1" fill="hold">
                                          <p:stCondLst>
                                            <p:cond delay="0"/>
                                          </p:stCondLst>
                                        </p:cTn>
                                        <p:tgtEl>
                                          <p:spTgt spid="92"/>
                                        </p:tgtEl>
                                        <p:attrNameLst>
                                          <p:attrName>style.visibility</p:attrName>
                                        </p:attrNameLst>
                                      </p:cBhvr>
                                      <p:to>
                                        <p:strVal val="visible"/>
                                      </p:to>
                                    </p:set>
                                    <p:animEffect transition="in" filter="fade">
                                      <p:cBhvr>
                                        <p:cTn id="72" dur="1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8" grpId="1"/>
      <p:bldP spid="88" grpId="2"/>
      <p:bldP spid="88" grpId="3"/>
      <p:bldP spid="88" grpId="4"/>
      <p:bldP spid="89" grpId="5"/>
      <p:bldP spid="89" grpId="6"/>
      <p:bldP spid="89" grpId="7"/>
      <p:bldP spid="89" grpId="8"/>
      <p:bldP spid="89" grpId="9"/>
      <p:bldP spid="90" grpId="10"/>
      <p:bldP spid="90" grpId="11"/>
      <p:bldP spid="90" grpId="12"/>
      <p:bldP spid="90" grpId="13"/>
      <p:bldP spid="90" grpId="14"/>
      <p:bldP spid="91" grpId="15"/>
      <p:bldP spid="91" grpId="16"/>
      <p:bldP spid="91" grpId="17"/>
      <p:bldP spid="91" grpId="18"/>
      <p:bldP spid="91" grpId="19"/>
      <p:bldP spid="92" grpId="20"/>
      <p:bldP spid="92" grpId="21"/>
      <p:bldP spid="92" grpId="22"/>
      <p:bldP spid="92" grpId="23"/>
      <p:bldP spid="92" grpId="24"/>
    </p:bldLst>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领导交办事项</a:t>
            </a:r>
          </a:p>
        </p:txBody>
      </p:sp>
      <p:grpSp>
        <p:nvGrpSpPr>
          <p:cNvPr id="3" name="Group 4"/>
          <p:cNvGrpSpPr>
            <a:grpSpLocks noChangeAspect="1"/>
          </p:cNvGrpSpPr>
          <p:nvPr/>
        </p:nvGrpSpPr>
        <p:grpSpPr>
          <a:xfrm>
            <a:off x="1371556" y="2284502"/>
            <a:ext cx="3562529" cy="3355269"/>
            <a:chOff x="2043" y="813"/>
            <a:chExt cx="3644" cy="3432"/>
          </a:xfrm>
        </p:grpSpPr>
        <p:sp>
          <p:nvSpPr>
            <p:cNvPr id="4" name="Freeform 6"/>
            <p:cNvSpPr>
              <a:spLocks noEditPoints="1"/>
            </p:cNvSpPr>
            <p:nvPr/>
          </p:nvSpPr>
          <p:spPr bwMode="auto">
            <a:xfrm>
              <a:off x="2848" y="813"/>
              <a:ext cx="2041" cy="2039"/>
            </a:xfrm>
            <a:custGeom>
              <a:gdLst>
                <a:gd name="T0" fmla="*/ 609 w 1219"/>
                <a:gd name="T1" fmla="*/ 0 h 1218"/>
                <a:gd name="T2" fmla="*/ 0 w 1219"/>
                <a:gd name="T3" fmla="*/ 609 h 1218"/>
                <a:gd name="T4" fmla="*/ 522 w 1219"/>
                <a:gd name="T5" fmla="*/ 1212 h 1218"/>
                <a:gd name="T6" fmla="*/ 609 w 1219"/>
                <a:gd name="T7" fmla="*/ 1218 h 1218"/>
                <a:gd name="T8" fmla="*/ 903 w 1219"/>
                <a:gd name="T9" fmla="*/ 1143 h 1218"/>
                <a:gd name="T10" fmla="*/ 922 w 1219"/>
                <a:gd name="T11" fmla="*/ 1132 h 1218"/>
                <a:gd name="T12" fmla="*/ 1174 w 1219"/>
                <a:gd name="T13" fmla="*/ 838 h 1218"/>
                <a:gd name="T14" fmla="*/ 1219 w 1219"/>
                <a:gd name="T15" fmla="*/ 609 h 1218"/>
                <a:gd name="T16" fmla="*/ 609 w 1219"/>
                <a:gd name="T17" fmla="*/ 0 h 1218"/>
                <a:gd name="T18" fmla="*/ 774 w 1219"/>
                <a:gd name="T19" fmla="*/ 918 h 1218"/>
                <a:gd name="T20" fmla="*/ 609 w 1219"/>
                <a:gd name="T21" fmla="*/ 959 h 1218"/>
                <a:gd name="T22" fmla="*/ 260 w 1219"/>
                <a:gd name="T23" fmla="*/ 609 h 1218"/>
                <a:gd name="T24" fmla="*/ 609 w 1219"/>
                <a:gd name="T25" fmla="*/ 260 h 1218"/>
                <a:gd name="T26" fmla="*/ 959 w 1219"/>
                <a:gd name="T27" fmla="*/ 609 h 1218"/>
                <a:gd name="T28" fmla="*/ 793 w 1219"/>
                <a:gd name="T29" fmla="*/ 907 h 1218"/>
                <a:gd name="T30" fmla="*/ 774 w 1219"/>
                <a:gd name="T31" fmla="*/ 918 h 12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9" h="1218">
                  <a:moveTo>
                    <a:pt x="609" y="0"/>
                  </a:moveTo>
                  <a:cubicBezTo>
                    <a:pt x="273" y="0"/>
                    <a:pt x="0" y="273"/>
                    <a:pt x="0" y="609"/>
                  </a:cubicBezTo>
                  <a:cubicBezTo>
                    <a:pt x="0" y="916"/>
                    <a:pt x="227" y="1169"/>
                    <a:pt x="522" y="1212"/>
                  </a:cubicBezTo>
                  <a:cubicBezTo>
                    <a:pt x="550" y="1216"/>
                    <a:pt x="580" y="1218"/>
                    <a:pt x="609" y="1218"/>
                  </a:cubicBezTo>
                  <a:cubicBezTo>
                    <a:pt x="716" y="1218"/>
                    <a:pt x="816" y="1191"/>
                    <a:pt x="903" y="1143"/>
                  </a:cubicBezTo>
                  <a:cubicBezTo>
                    <a:pt x="909" y="1139"/>
                    <a:pt x="916" y="1136"/>
                    <a:pt x="922" y="1132"/>
                  </a:cubicBezTo>
                  <a:cubicBezTo>
                    <a:pt x="1035" y="1064"/>
                    <a:pt x="1124" y="961"/>
                    <a:pt x="1174" y="838"/>
                  </a:cubicBezTo>
                  <a:cubicBezTo>
                    <a:pt x="1203" y="767"/>
                    <a:pt x="1219" y="690"/>
                    <a:pt x="1219" y="609"/>
                  </a:cubicBezTo>
                  <a:cubicBezTo>
                    <a:pt x="1219" y="273"/>
                    <a:pt x="946" y="0"/>
                    <a:pt x="609" y="0"/>
                  </a:cubicBezTo>
                  <a:close/>
                  <a:moveTo>
                    <a:pt x="774" y="918"/>
                  </a:moveTo>
                  <a:cubicBezTo>
                    <a:pt x="725" y="944"/>
                    <a:pt x="669" y="959"/>
                    <a:pt x="609" y="959"/>
                  </a:cubicBezTo>
                  <a:cubicBezTo>
                    <a:pt x="416" y="959"/>
                    <a:pt x="260" y="802"/>
                    <a:pt x="260" y="609"/>
                  </a:cubicBezTo>
                  <a:cubicBezTo>
                    <a:pt x="260" y="416"/>
                    <a:pt x="416" y="260"/>
                    <a:pt x="609" y="260"/>
                  </a:cubicBezTo>
                  <a:cubicBezTo>
                    <a:pt x="802" y="260"/>
                    <a:pt x="959" y="416"/>
                    <a:pt x="959" y="609"/>
                  </a:cubicBezTo>
                  <a:cubicBezTo>
                    <a:pt x="959" y="735"/>
                    <a:pt x="892" y="845"/>
                    <a:pt x="793" y="907"/>
                  </a:cubicBezTo>
                  <a:cubicBezTo>
                    <a:pt x="787" y="911"/>
                    <a:pt x="780" y="914"/>
                    <a:pt x="774" y="91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noEditPoints="1"/>
            </p:cNvSpPr>
            <p:nvPr/>
          </p:nvSpPr>
          <p:spPr bwMode="auto">
            <a:xfrm>
              <a:off x="2043" y="2201"/>
              <a:ext cx="2041" cy="2039"/>
            </a:xfrm>
            <a:custGeom>
              <a:gdLst>
                <a:gd name="T0" fmla="*/ 609 w 1219"/>
                <a:gd name="T1" fmla="*/ 0 h 1218"/>
                <a:gd name="T2" fmla="*/ 0 w 1219"/>
                <a:gd name="T3" fmla="*/ 609 h 1218"/>
                <a:gd name="T4" fmla="*/ 609 w 1219"/>
                <a:gd name="T5" fmla="*/ 1218 h 1218"/>
                <a:gd name="T6" fmla="*/ 1219 w 1219"/>
                <a:gd name="T7" fmla="*/ 609 h 1218"/>
                <a:gd name="T8" fmla="*/ 609 w 1219"/>
                <a:gd name="T9" fmla="*/ 0 h 1218"/>
                <a:gd name="T10" fmla="*/ 609 w 1219"/>
                <a:gd name="T11" fmla="*/ 959 h 1218"/>
                <a:gd name="T12" fmla="*/ 260 w 1219"/>
                <a:gd name="T13" fmla="*/ 609 h 1218"/>
                <a:gd name="T14" fmla="*/ 609 w 1219"/>
                <a:gd name="T15" fmla="*/ 260 h 1218"/>
                <a:gd name="T16" fmla="*/ 959 w 1219"/>
                <a:gd name="T17" fmla="*/ 609 h 1218"/>
                <a:gd name="T18" fmla="*/ 609 w 1219"/>
                <a:gd name="T19" fmla="*/ 959 h 12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 h="1218">
                  <a:moveTo>
                    <a:pt x="609" y="0"/>
                  </a:moveTo>
                  <a:cubicBezTo>
                    <a:pt x="273" y="0"/>
                    <a:pt x="0" y="273"/>
                    <a:pt x="0" y="609"/>
                  </a:cubicBezTo>
                  <a:cubicBezTo>
                    <a:pt x="0" y="946"/>
                    <a:pt x="273" y="1218"/>
                    <a:pt x="609" y="1218"/>
                  </a:cubicBezTo>
                  <a:cubicBezTo>
                    <a:pt x="946" y="1218"/>
                    <a:pt x="1219" y="946"/>
                    <a:pt x="1219" y="609"/>
                  </a:cubicBezTo>
                  <a:cubicBezTo>
                    <a:pt x="1219" y="273"/>
                    <a:pt x="946" y="0"/>
                    <a:pt x="609" y="0"/>
                  </a:cubicBezTo>
                  <a:close/>
                  <a:moveTo>
                    <a:pt x="609" y="959"/>
                  </a:moveTo>
                  <a:cubicBezTo>
                    <a:pt x="416" y="959"/>
                    <a:pt x="260" y="802"/>
                    <a:pt x="260" y="609"/>
                  </a:cubicBezTo>
                  <a:cubicBezTo>
                    <a:pt x="260" y="416"/>
                    <a:pt x="416" y="260"/>
                    <a:pt x="609" y="260"/>
                  </a:cubicBezTo>
                  <a:cubicBezTo>
                    <a:pt x="802" y="260"/>
                    <a:pt x="959" y="416"/>
                    <a:pt x="959" y="609"/>
                  </a:cubicBezTo>
                  <a:cubicBezTo>
                    <a:pt x="959" y="802"/>
                    <a:pt x="802" y="959"/>
                    <a:pt x="609" y="95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p:nvPr/>
          </p:nvSpPr>
          <p:spPr bwMode="auto">
            <a:xfrm>
              <a:off x="3647" y="2216"/>
              <a:ext cx="2040" cy="2029"/>
            </a:xfrm>
            <a:custGeom>
              <a:gdLst>
                <a:gd name="T0" fmla="*/ 697 w 1219"/>
                <a:gd name="T1" fmla="*/ 0 h 1212"/>
                <a:gd name="T2" fmla="*/ 445 w 1219"/>
                <a:gd name="T3" fmla="*/ 294 h 1212"/>
                <a:gd name="T4" fmla="*/ 609 w 1219"/>
                <a:gd name="T5" fmla="*/ 253 h 1212"/>
                <a:gd name="T6" fmla="*/ 959 w 1219"/>
                <a:gd name="T7" fmla="*/ 603 h 1212"/>
                <a:gd name="T8" fmla="*/ 609 w 1219"/>
                <a:gd name="T9" fmla="*/ 952 h 1212"/>
                <a:gd name="T10" fmla="*/ 260 w 1219"/>
                <a:gd name="T11" fmla="*/ 603 h 1212"/>
                <a:gd name="T12" fmla="*/ 260 w 1219"/>
                <a:gd name="T13" fmla="*/ 600 h 1212"/>
                <a:gd name="T14" fmla="*/ 0 w 1219"/>
                <a:gd name="T15" fmla="*/ 600 h 1212"/>
                <a:gd name="T16" fmla="*/ 0 w 1219"/>
                <a:gd name="T17" fmla="*/ 603 h 1212"/>
                <a:gd name="T18" fmla="*/ 609 w 1219"/>
                <a:gd name="T19" fmla="*/ 1212 h 1212"/>
                <a:gd name="T20" fmla="*/ 1219 w 1219"/>
                <a:gd name="T21" fmla="*/ 603 h 1212"/>
                <a:gd name="T22" fmla="*/ 697 w 1219"/>
                <a:gd name="T23" fmla="*/ 0 h 121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1212">
                  <a:moveTo>
                    <a:pt x="697" y="0"/>
                  </a:moveTo>
                  <a:cubicBezTo>
                    <a:pt x="647" y="123"/>
                    <a:pt x="558" y="226"/>
                    <a:pt x="445" y="294"/>
                  </a:cubicBezTo>
                  <a:cubicBezTo>
                    <a:pt x="494" y="268"/>
                    <a:pt x="550" y="253"/>
                    <a:pt x="609" y="253"/>
                  </a:cubicBezTo>
                  <a:cubicBezTo>
                    <a:pt x="803" y="253"/>
                    <a:pt x="959" y="410"/>
                    <a:pt x="959" y="603"/>
                  </a:cubicBezTo>
                  <a:cubicBezTo>
                    <a:pt x="959" y="796"/>
                    <a:pt x="803" y="952"/>
                    <a:pt x="609" y="952"/>
                  </a:cubicBezTo>
                  <a:cubicBezTo>
                    <a:pt x="416" y="952"/>
                    <a:pt x="260" y="796"/>
                    <a:pt x="260" y="603"/>
                  </a:cubicBezTo>
                  <a:cubicBezTo>
                    <a:pt x="260" y="602"/>
                    <a:pt x="260" y="601"/>
                    <a:pt x="260" y="600"/>
                  </a:cubicBezTo>
                  <a:cubicBezTo>
                    <a:pt x="0" y="600"/>
                    <a:pt x="0" y="600"/>
                    <a:pt x="0" y="600"/>
                  </a:cubicBezTo>
                  <a:cubicBezTo>
                    <a:pt x="0" y="601"/>
                    <a:pt x="0" y="602"/>
                    <a:pt x="0" y="603"/>
                  </a:cubicBezTo>
                  <a:cubicBezTo>
                    <a:pt x="0" y="939"/>
                    <a:pt x="273" y="1212"/>
                    <a:pt x="609" y="1212"/>
                  </a:cubicBezTo>
                  <a:cubicBezTo>
                    <a:pt x="946" y="1212"/>
                    <a:pt x="1219" y="939"/>
                    <a:pt x="1219" y="603"/>
                  </a:cubicBezTo>
                  <a:cubicBezTo>
                    <a:pt x="1219" y="296"/>
                    <a:pt x="992" y="42"/>
                    <a:pt x="697" y="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36"/>
          <p:cNvSpPr>
            <a:spLocks noChangeAspect="1" noEditPoints="1"/>
          </p:cNvSpPr>
          <p:nvPr/>
        </p:nvSpPr>
        <p:spPr bwMode="auto">
          <a:xfrm>
            <a:off x="2858084" y="2987433"/>
            <a:ext cx="596316" cy="587551"/>
          </a:xfrm>
          <a:custGeom>
            <a:gdLst>
              <a:gd name="T0" fmla="*/ 48 w 256"/>
              <a:gd name="T1" fmla="*/ 216 h 256"/>
              <a:gd name="T2" fmla="*/ 86 w 256"/>
              <a:gd name="T3" fmla="*/ 197 h 256"/>
              <a:gd name="T4" fmla="*/ 152 w 256"/>
              <a:gd name="T5" fmla="*/ 222 h 256"/>
              <a:gd name="T6" fmla="*/ 192 w 256"/>
              <a:gd name="T7" fmla="*/ 256 h 256"/>
              <a:gd name="T8" fmla="*/ 232 w 256"/>
              <a:gd name="T9" fmla="*/ 216 h 256"/>
              <a:gd name="T10" fmla="*/ 192 w 256"/>
              <a:gd name="T11" fmla="*/ 176 h 256"/>
              <a:gd name="T12" fmla="*/ 154 w 256"/>
              <a:gd name="T13" fmla="*/ 205 h 256"/>
              <a:gd name="T14" fmla="*/ 94 w 256"/>
              <a:gd name="T15" fmla="*/ 183 h 256"/>
              <a:gd name="T16" fmla="*/ 96 w 256"/>
              <a:gd name="T17" fmla="*/ 168 h 256"/>
              <a:gd name="T18" fmla="*/ 88 w 256"/>
              <a:gd name="T19" fmla="*/ 141 h 256"/>
              <a:gd name="T20" fmla="*/ 161 w 256"/>
              <a:gd name="T21" fmla="*/ 96 h 256"/>
              <a:gd name="T22" fmla="*/ 200 w 256"/>
              <a:gd name="T23" fmla="*/ 112 h 256"/>
              <a:gd name="T24" fmla="*/ 256 w 256"/>
              <a:gd name="T25" fmla="*/ 56 h 256"/>
              <a:gd name="T26" fmla="*/ 200 w 256"/>
              <a:gd name="T27" fmla="*/ 0 h 256"/>
              <a:gd name="T28" fmla="*/ 144 w 256"/>
              <a:gd name="T29" fmla="*/ 56 h 256"/>
              <a:gd name="T30" fmla="*/ 151 w 256"/>
              <a:gd name="T31" fmla="*/ 84 h 256"/>
              <a:gd name="T32" fmla="*/ 76 w 256"/>
              <a:gd name="T33" fmla="*/ 129 h 256"/>
              <a:gd name="T34" fmla="*/ 48 w 256"/>
              <a:gd name="T35" fmla="*/ 120 h 256"/>
              <a:gd name="T36" fmla="*/ 0 w 256"/>
              <a:gd name="T37" fmla="*/ 168 h 256"/>
              <a:gd name="T38" fmla="*/ 48 w 256"/>
              <a:gd name="T39" fmla="*/ 216 h 256"/>
              <a:gd name="T40" fmla="*/ 192 w 256"/>
              <a:gd name="T41" fmla="*/ 192 h 256"/>
              <a:gd name="T42" fmla="*/ 216 w 256"/>
              <a:gd name="T43" fmla="*/ 216 h 256"/>
              <a:gd name="T44" fmla="*/ 192 w 256"/>
              <a:gd name="T45" fmla="*/ 240 h 256"/>
              <a:gd name="T46" fmla="*/ 168 w 256"/>
              <a:gd name="T47" fmla="*/ 216 h 256"/>
              <a:gd name="T48" fmla="*/ 192 w 256"/>
              <a:gd name="T49" fmla="*/ 192 h 256"/>
              <a:gd name="T50" fmla="*/ 200 w 256"/>
              <a:gd name="T51" fmla="*/ 16 h 256"/>
              <a:gd name="T52" fmla="*/ 240 w 256"/>
              <a:gd name="T53" fmla="*/ 56 h 256"/>
              <a:gd name="T54" fmla="*/ 200 w 256"/>
              <a:gd name="T55" fmla="*/ 96 h 256"/>
              <a:gd name="T56" fmla="*/ 160 w 256"/>
              <a:gd name="T57" fmla="*/ 56 h 256"/>
              <a:gd name="T58" fmla="*/ 200 w 256"/>
              <a:gd name="T59" fmla="*/ 16 h 256"/>
              <a:gd name="T60" fmla="*/ 48 w 256"/>
              <a:gd name="T61" fmla="*/ 136 h 256"/>
              <a:gd name="T62" fmla="*/ 80 w 256"/>
              <a:gd name="T63" fmla="*/ 168 h 256"/>
              <a:gd name="T64" fmla="*/ 48 w 256"/>
              <a:gd name="T65" fmla="*/ 200 h 256"/>
              <a:gd name="T66" fmla="*/ 16 w 256"/>
              <a:gd name="T67" fmla="*/ 168 h 256"/>
              <a:gd name="T68" fmla="*/ 48 w 256"/>
              <a:gd name="T69" fmla="*/ 136 h 2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48" y="216"/>
                </a:moveTo>
                <a:cubicBezTo>
                  <a:pt x="63" y="216"/>
                  <a:pt x="77" y="209"/>
                  <a:pt x="86" y="197"/>
                </a:cubicBezTo>
                <a:cubicBezTo>
                  <a:pt x="152" y="222"/>
                  <a:pt x="152" y="222"/>
                  <a:pt x="152" y="222"/>
                </a:cubicBezTo>
                <a:cubicBezTo>
                  <a:pt x="155" y="241"/>
                  <a:pt x="172" y="256"/>
                  <a:pt x="192" y="256"/>
                </a:cubicBezTo>
                <a:cubicBezTo>
                  <a:pt x="214" y="256"/>
                  <a:pt x="232" y="238"/>
                  <a:pt x="232" y="216"/>
                </a:cubicBezTo>
                <a:cubicBezTo>
                  <a:pt x="232" y="194"/>
                  <a:pt x="214" y="176"/>
                  <a:pt x="192" y="176"/>
                </a:cubicBezTo>
                <a:cubicBezTo>
                  <a:pt x="174" y="176"/>
                  <a:pt x="158" y="188"/>
                  <a:pt x="154" y="205"/>
                </a:cubicBezTo>
                <a:cubicBezTo>
                  <a:pt x="94" y="183"/>
                  <a:pt x="94" y="183"/>
                  <a:pt x="94" y="183"/>
                </a:cubicBezTo>
                <a:cubicBezTo>
                  <a:pt x="95" y="178"/>
                  <a:pt x="96" y="173"/>
                  <a:pt x="96" y="168"/>
                </a:cubicBezTo>
                <a:cubicBezTo>
                  <a:pt x="96" y="158"/>
                  <a:pt x="93" y="149"/>
                  <a:pt x="88" y="141"/>
                </a:cubicBezTo>
                <a:cubicBezTo>
                  <a:pt x="161" y="96"/>
                  <a:pt x="161" y="96"/>
                  <a:pt x="161" y="96"/>
                </a:cubicBezTo>
                <a:cubicBezTo>
                  <a:pt x="171" y="106"/>
                  <a:pt x="185" y="112"/>
                  <a:pt x="200" y="112"/>
                </a:cubicBezTo>
                <a:cubicBezTo>
                  <a:pt x="231" y="112"/>
                  <a:pt x="256" y="87"/>
                  <a:pt x="256" y="56"/>
                </a:cubicBezTo>
                <a:cubicBezTo>
                  <a:pt x="256" y="25"/>
                  <a:pt x="231" y="0"/>
                  <a:pt x="200" y="0"/>
                </a:cubicBezTo>
                <a:cubicBezTo>
                  <a:pt x="169" y="0"/>
                  <a:pt x="144" y="25"/>
                  <a:pt x="144" y="56"/>
                </a:cubicBezTo>
                <a:cubicBezTo>
                  <a:pt x="144" y="66"/>
                  <a:pt x="147" y="76"/>
                  <a:pt x="151" y="84"/>
                </a:cubicBezTo>
                <a:cubicBezTo>
                  <a:pt x="76" y="129"/>
                  <a:pt x="76" y="129"/>
                  <a:pt x="76" y="129"/>
                </a:cubicBezTo>
                <a:cubicBezTo>
                  <a:pt x="68" y="123"/>
                  <a:pt x="58" y="120"/>
                  <a:pt x="48" y="120"/>
                </a:cubicBezTo>
                <a:cubicBezTo>
                  <a:pt x="22" y="120"/>
                  <a:pt x="0" y="142"/>
                  <a:pt x="0" y="168"/>
                </a:cubicBezTo>
                <a:cubicBezTo>
                  <a:pt x="0" y="194"/>
                  <a:pt x="22" y="216"/>
                  <a:pt x="48" y="216"/>
                </a:cubicBezTo>
                <a:close/>
                <a:moveTo>
                  <a:pt x="192" y="192"/>
                </a:moveTo>
                <a:cubicBezTo>
                  <a:pt x="205" y="192"/>
                  <a:pt x="216" y="203"/>
                  <a:pt x="216" y="216"/>
                </a:cubicBezTo>
                <a:cubicBezTo>
                  <a:pt x="216" y="229"/>
                  <a:pt x="205" y="240"/>
                  <a:pt x="192" y="240"/>
                </a:cubicBezTo>
                <a:cubicBezTo>
                  <a:pt x="179" y="240"/>
                  <a:pt x="168" y="229"/>
                  <a:pt x="168" y="216"/>
                </a:cubicBezTo>
                <a:cubicBezTo>
                  <a:pt x="168" y="203"/>
                  <a:pt x="179" y="192"/>
                  <a:pt x="192" y="192"/>
                </a:cubicBezTo>
                <a:close/>
                <a:moveTo>
                  <a:pt x="200" y="16"/>
                </a:moveTo>
                <a:cubicBezTo>
                  <a:pt x="222" y="16"/>
                  <a:pt x="240" y="34"/>
                  <a:pt x="240" y="56"/>
                </a:cubicBezTo>
                <a:cubicBezTo>
                  <a:pt x="240" y="78"/>
                  <a:pt x="222" y="96"/>
                  <a:pt x="200" y="96"/>
                </a:cubicBezTo>
                <a:cubicBezTo>
                  <a:pt x="178" y="96"/>
                  <a:pt x="160" y="78"/>
                  <a:pt x="160" y="56"/>
                </a:cubicBezTo>
                <a:cubicBezTo>
                  <a:pt x="160" y="34"/>
                  <a:pt x="178" y="16"/>
                  <a:pt x="200" y="16"/>
                </a:cubicBezTo>
                <a:close/>
                <a:moveTo>
                  <a:pt x="48" y="136"/>
                </a:moveTo>
                <a:cubicBezTo>
                  <a:pt x="66" y="136"/>
                  <a:pt x="80" y="150"/>
                  <a:pt x="80" y="168"/>
                </a:cubicBezTo>
                <a:cubicBezTo>
                  <a:pt x="80" y="186"/>
                  <a:pt x="66" y="200"/>
                  <a:pt x="48" y="200"/>
                </a:cubicBezTo>
                <a:cubicBezTo>
                  <a:pt x="30" y="200"/>
                  <a:pt x="16" y="186"/>
                  <a:pt x="16" y="168"/>
                </a:cubicBezTo>
                <a:cubicBezTo>
                  <a:pt x="16" y="150"/>
                  <a:pt x="30" y="136"/>
                  <a:pt x="48" y="136"/>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noChangeAspect="1" noEditPoints="1"/>
          </p:cNvSpPr>
          <p:nvPr/>
        </p:nvSpPr>
        <p:spPr bwMode="auto">
          <a:xfrm>
            <a:off x="2036487" y="4368848"/>
            <a:ext cx="665506" cy="587551"/>
          </a:xfrm>
          <a:custGeom>
            <a:gdLst>
              <a:gd name="T0" fmla="*/ 8 w 256"/>
              <a:gd name="T1" fmla="*/ 40 h 248"/>
              <a:gd name="T2" fmla="*/ 48 w 256"/>
              <a:gd name="T3" fmla="*/ 217 h 248"/>
              <a:gd name="T4" fmla="*/ 80 w 256"/>
              <a:gd name="T5" fmla="*/ 248 h 248"/>
              <a:gd name="T6" fmla="*/ 145 w 256"/>
              <a:gd name="T7" fmla="*/ 224 h 248"/>
              <a:gd name="T8" fmla="*/ 208 w 256"/>
              <a:gd name="T9" fmla="*/ 216 h 248"/>
              <a:gd name="T10" fmla="*/ 145 w 256"/>
              <a:gd name="T11" fmla="*/ 208 h 248"/>
              <a:gd name="T12" fmla="*/ 80 w 256"/>
              <a:gd name="T13" fmla="*/ 184 h 248"/>
              <a:gd name="T14" fmla="*/ 60 w 256"/>
              <a:gd name="T15" fmla="*/ 164 h 248"/>
              <a:gd name="T16" fmla="*/ 60 w 256"/>
              <a:gd name="T17" fmla="*/ 164 h 248"/>
              <a:gd name="T18" fmla="*/ 232 w 256"/>
              <a:gd name="T19" fmla="*/ 150 h 248"/>
              <a:gd name="T20" fmla="*/ 254 w 256"/>
              <a:gd name="T21" fmla="*/ 59 h 248"/>
              <a:gd name="T22" fmla="*/ 222 w 256"/>
              <a:gd name="T23" fmla="*/ 56 h 248"/>
              <a:gd name="T24" fmla="*/ 200 w 256"/>
              <a:gd name="T25" fmla="*/ 0 h 248"/>
              <a:gd name="T26" fmla="*/ 138 w 256"/>
              <a:gd name="T27" fmla="*/ 2 h 248"/>
              <a:gd name="T28" fmla="*/ 80 w 256"/>
              <a:gd name="T29" fmla="*/ 24 h 248"/>
              <a:gd name="T30" fmla="*/ 66 w 256"/>
              <a:gd name="T31" fmla="*/ 56 h 248"/>
              <a:gd name="T32" fmla="*/ 48 w 256"/>
              <a:gd name="T33" fmla="*/ 31 h 248"/>
              <a:gd name="T34" fmla="*/ 8 w 256"/>
              <a:gd name="T35" fmla="*/ 24 h 248"/>
              <a:gd name="T36" fmla="*/ 176 w 256"/>
              <a:gd name="T37" fmla="*/ 200 h 248"/>
              <a:gd name="T38" fmla="*/ 176 w 256"/>
              <a:gd name="T39" fmla="*/ 232 h 248"/>
              <a:gd name="T40" fmla="*/ 176 w 256"/>
              <a:gd name="T41" fmla="*/ 200 h 248"/>
              <a:gd name="T42" fmla="*/ 96 w 256"/>
              <a:gd name="T43" fmla="*/ 216 h 248"/>
              <a:gd name="T44" fmla="*/ 64 w 256"/>
              <a:gd name="T45" fmla="*/ 216 h 248"/>
              <a:gd name="T46" fmla="*/ 147 w 256"/>
              <a:gd name="T47" fmla="*/ 16 h 248"/>
              <a:gd name="T48" fmla="*/ 205 w 256"/>
              <a:gd name="T49" fmla="*/ 56 h 248"/>
              <a:gd name="T50" fmla="*/ 129 w 256"/>
              <a:gd name="T51" fmla="*/ 34 h 248"/>
              <a:gd name="T52" fmla="*/ 86 w 256"/>
              <a:gd name="T53" fmla="*/ 40 h 248"/>
              <a:gd name="T54" fmla="*/ 118 w 256"/>
              <a:gd name="T55" fmla="*/ 56 h 248"/>
              <a:gd name="T56" fmla="*/ 86 w 256"/>
              <a:gd name="T57" fmla="*/ 40 h 248"/>
              <a:gd name="T58" fmla="*/ 216 w 256"/>
              <a:gd name="T59" fmla="*/ 72 h 248"/>
              <a:gd name="T60" fmla="*/ 237 w 256"/>
              <a:gd name="T61" fmla="*/ 72 h 248"/>
              <a:gd name="T62" fmla="*/ 60 w 256"/>
              <a:gd name="T63" fmla="*/ 148 h 248"/>
              <a:gd name="T64" fmla="*/ 52 w 256"/>
              <a:gd name="T65" fmla="*/ 72 h 2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48">
                <a:moveTo>
                  <a:pt x="0" y="32"/>
                </a:moveTo>
                <a:cubicBezTo>
                  <a:pt x="0" y="36"/>
                  <a:pt x="4" y="40"/>
                  <a:pt x="8" y="40"/>
                </a:cubicBezTo>
                <a:cubicBezTo>
                  <a:pt x="33" y="40"/>
                  <a:pt x="33" y="40"/>
                  <a:pt x="33" y="40"/>
                </a:cubicBezTo>
                <a:cubicBezTo>
                  <a:pt x="48" y="217"/>
                  <a:pt x="48" y="217"/>
                  <a:pt x="48" y="217"/>
                </a:cubicBezTo>
                <a:cubicBezTo>
                  <a:pt x="48" y="217"/>
                  <a:pt x="48" y="217"/>
                  <a:pt x="48" y="217"/>
                </a:cubicBezTo>
                <a:cubicBezTo>
                  <a:pt x="48" y="234"/>
                  <a:pt x="63" y="248"/>
                  <a:pt x="80" y="248"/>
                </a:cubicBezTo>
                <a:cubicBezTo>
                  <a:pt x="95" y="248"/>
                  <a:pt x="107" y="238"/>
                  <a:pt x="111" y="224"/>
                </a:cubicBezTo>
                <a:cubicBezTo>
                  <a:pt x="145" y="224"/>
                  <a:pt x="145" y="224"/>
                  <a:pt x="145" y="224"/>
                </a:cubicBezTo>
                <a:cubicBezTo>
                  <a:pt x="149" y="238"/>
                  <a:pt x="161" y="248"/>
                  <a:pt x="176" y="248"/>
                </a:cubicBezTo>
                <a:cubicBezTo>
                  <a:pt x="194" y="248"/>
                  <a:pt x="208" y="234"/>
                  <a:pt x="208" y="216"/>
                </a:cubicBezTo>
                <a:cubicBezTo>
                  <a:pt x="208" y="198"/>
                  <a:pt x="194" y="184"/>
                  <a:pt x="176" y="184"/>
                </a:cubicBezTo>
                <a:cubicBezTo>
                  <a:pt x="161" y="184"/>
                  <a:pt x="149" y="194"/>
                  <a:pt x="145" y="208"/>
                </a:cubicBezTo>
                <a:cubicBezTo>
                  <a:pt x="111" y="208"/>
                  <a:pt x="111" y="208"/>
                  <a:pt x="111" y="208"/>
                </a:cubicBezTo>
                <a:cubicBezTo>
                  <a:pt x="107" y="194"/>
                  <a:pt x="95" y="184"/>
                  <a:pt x="80" y="184"/>
                </a:cubicBezTo>
                <a:cubicBezTo>
                  <a:pt x="73" y="184"/>
                  <a:pt x="67" y="186"/>
                  <a:pt x="62" y="190"/>
                </a:cubicBezTo>
                <a:cubicBezTo>
                  <a:pt x="60" y="164"/>
                  <a:pt x="60" y="164"/>
                  <a:pt x="60" y="164"/>
                </a:cubicBezTo>
                <a:cubicBezTo>
                  <a:pt x="60" y="164"/>
                  <a:pt x="60" y="164"/>
                  <a:pt x="60" y="164"/>
                </a:cubicBezTo>
                <a:cubicBezTo>
                  <a:pt x="60" y="164"/>
                  <a:pt x="60" y="164"/>
                  <a:pt x="60" y="164"/>
                </a:cubicBezTo>
                <a:cubicBezTo>
                  <a:pt x="224" y="156"/>
                  <a:pt x="224" y="156"/>
                  <a:pt x="224" y="156"/>
                </a:cubicBezTo>
                <a:cubicBezTo>
                  <a:pt x="228" y="156"/>
                  <a:pt x="231" y="153"/>
                  <a:pt x="232" y="150"/>
                </a:cubicBezTo>
                <a:cubicBezTo>
                  <a:pt x="256" y="66"/>
                  <a:pt x="256" y="66"/>
                  <a:pt x="256" y="66"/>
                </a:cubicBezTo>
                <a:cubicBezTo>
                  <a:pt x="256" y="64"/>
                  <a:pt x="256" y="61"/>
                  <a:pt x="254" y="59"/>
                </a:cubicBezTo>
                <a:cubicBezTo>
                  <a:pt x="253" y="57"/>
                  <a:pt x="251" y="56"/>
                  <a:pt x="248" y="56"/>
                </a:cubicBezTo>
                <a:cubicBezTo>
                  <a:pt x="222" y="56"/>
                  <a:pt x="222" y="56"/>
                  <a:pt x="222" y="56"/>
                </a:cubicBezTo>
                <a:cubicBezTo>
                  <a:pt x="208" y="6"/>
                  <a:pt x="208" y="6"/>
                  <a:pt x="208" y="6"/>
                </a:cubicBezTo>
                <a:cubicBezTo>
                  <a:pt x="207" y="2"/>
                  <a:pt x="204" y="0"/>
                  <a:pt x="200" y="0"/>
                </a:cubicBezTo>
                <a:cubicBezTo>
                  <a:pt x="144" y="0"/>
                  <a:pt x="144" y="0"/>
                  <a:pt x="144" y="0"/>
                </a:cubicBezTo>
                <a:cubicBezTo>
                  <a:pt x="142" y="0"/>
                  <a:pt x="140" y="1"/>
                  <a:pt x="138" y="2"/>
                </a:cubicBezTo>
                <a:cubicBezTo>
                  <a:pt x="117" y="24"/>
                  <a:pt x="117" y="24"/>
                  <a:pt x="117" y="24"/>
                </a:cubicBezTo>
                <a:cubicBezTo>
                  <a:pt x="80" y="24"/>
                  <a:pt x="80" y="24"/>
                  <a:pt x="80" y="24"/>
                </a:cubicBezTo>
                <a:cubicBezTo>
                  <a:pt x="76" y="24"/>
                  <a:pt x="73" y="27"/>
                  <a:pt x="72" y="30"/>
                </a:cubicBezTo>
                <a:cubicBezTo>
                  <a:pt x="66" y="56"/>
                  <a:pt x="66" y="56"/>
                  <a:pt x="66" y="56"/>
                </a:cubicBezTo>
                <a:cubicBezTo>
                  <a:pt x="50" y="56"/>
                  <a:pt x="50" y="56"/>
                  <a:pt x="50" y="56"/>
                </a:cubicBezTo>
                <a:cubicBezTo>
                  <a:pt x="48" y="31"/>
                  <a:pt x="48" y="31"/>
                  <a:pt x="48" y="31"/>
                </a:cubicBezTo>
                <a:cubicBezTo>
                  <a:pt x="48" y="27"/>
                  <a:pt x="44" y="24"/>
                  <a:pt x="40" y="24"/>
                </a:cubicBezTo>
                <a:cubicBezTo>
                  <a:pt x="8" y="24"/>
                  <a:pt x="8" y="24"/>
                  <a:pt x="8" y="24"/>
                </a:cubicBezTo>
                <a:cubicBezTo>
                  <a:pt x="4" y="24"/>
                  <a:pt x="0" y="28"/>
                  <a:pt x="0" y="32"/>
                </a:cubicBezTo>
                <a:close/>
                <a:moveTo>
                  <a:pt x="176" y="200"/>
                </a:moveTo>
                <a:cubicBezTo>
                  <a:pt x="185" y="200"/>
                  <a:pt x="192" y="207"/>
                  <a:pt x="192" y="216"/>
                </a:cubicBezTo>
                <a:cubicBezTo>
                  <a:pt x="192" y="225"/>
                  <a:pt x="185" y="232"/>
                  <a:pt x="176" y="232"/>
                </a:cubicBezTo>
                <a:cubicBezTo>
                  <a:pt x="167" y="232"/>
                  <a:pt x="160" y="225"/>
                  <a:pt x="160" y="216"/>
                </a:cubicBezTo>
                <a:cubicBezTo>
                  <a:pt x="160" y="207"/>
                  <a:pt x="167" y="200"/>
                  <a:pt x="176" y="200"/>
                </a:cubicBezTo>
                <a:close/>
                <a:moveTo>
                  <a:pt x="80" y="200"/>
                </a:moveTo>
                <a:cubicBezTo>
                  <a:pt x="89" y="200"/>
                  <a:pt x="96" y="207"/>
                  <a:pt x="96" y="216"/>
                </a:cubicBezTo>
                <a:cubicBezTo>
                  <a:pt x="96" y="225"/>
                  <a:pt x="89" y="232"/>
                  <a:pt x="80" y="232"/>
                </a:cubicBezTo>
                <a:cubicBezTo>
                  <a:pt x="71" y="232"/>
                  <a:pt x="64" y="225"/>
                  <a:pt x="64" y="216"/>
                </a:cubicBezTo>
                <a:cubicBezTo>
                  <a:pt x="64" y="207"/>
                  <a:pt x="71" y="200"/>
                  <a:pt x="80" y="200"/>
                </a:cubicBezTo>
                <a:close/>
                <a:moveTo>
                  <a:pt x="147" y="16"/>
                </a:moveTo>
                <a:cubicBezTo>
                  <a:pt x="194" y="16"/>
                  <a:pt x="194" y="16"/>
                  <a:pt x="194" y="16"/>
                </a:cubicBezTo>
                <a:cubicBezTo>
                  <a:pt x="205" y="56"/>
                  <a:pt x="205" y="56"/>
                  <a:pt x="205" y="56"/>
                </a:cubicBezTo>
                <a:cubicBezTo>
                  <a:pt x="134" y="56"/>
                  <a:pt x="134" y="56"/>
                  <a:pt x="134" y="56"/>
                </a:cubicBezTo>
                <a:cubicBezTo>
                  <a:pt x="129" y="34"/>
                  <a:pt x="129" y="34"/>
                  <a:pt x="129" y="34"/>
                </a:cubicBezTo>
                <a:lnTo>
                  <a:pt x="147" y="16"/>
                </a:lnTo>
                <a:close/>
                <a:moveTo>
                  <a:pt x="86" y="40"/>
                </a:moveTo>
                <a:cubicBezTo>
                  <a:pt x="114" y="40"/>
                  <a:pt x="114" y="40"/>
                  <a:pt x="114" y="40"/>
                </a:cubicBezTo>
                <a:cubicBezTo>
                  <a:pt x="118" y="56"/>
                  <a:pt x="118" y="56"/>
                  <a:pt x="118" y="56"/>
                </a:cubicBezTo>
                <a:cubicBezTo>
                  <a:pt x="82" y="56"/>
                  <a:pt x="82" y="56"/>
                  <a:pt x="82" y="56"/>
                </a:cubicBezTo>
                <a:lnTo>
                  <a:pt x="86" y="40"/>
                </a:lnTo>
                <a:close/>
                <a:moveTo>
                  <a:pt x="216" y="72"/>
                </a:moveTo>
                <a:cubicBezTo>
                  <a:pt x="216" y="72"/>
                  <a:pt x="216" y="72"/>
                  <a:pt x="216" y="72"/>
                </a:cubicBezTo>
                <a:cubicBezTo>
                  <a:pt x="216" y="72"/>
                  <a:pt x="216" y="72"/>
                  <a:pt x="216" y="72"/>
                </a:cubicBezTo>
                <a:cubicBezTo>
                  <a:pt x="237" y="72"/>
                  <a:pt x="237" y="72"/>
                  <a:pt x="237" y="72"/>
                </a:cubicBezTo>
                <a:cubicBezTo>
                  <a:pt x="218" y="140"/>
                  <a:pt x="218" y="140"/>
                  <a:pt x="218" y="140"/>
                </a:cubicBezTo>
                <a:cubicBezTo>
                  <a:pt x="60" y="148"/>
                  <a:pt x="60" y="148"/>
                  <a:pt x="60" y="148"/>
                </a:cubicBezTo>
                <a:cubicBezTo>
                  <a:pt x="59" y="148"/>
                  <a:pt x="59" y="148"/>
                  <a:pt x="58" y="148"/>
                </a:cubicBezTo>
                <a:cubicBezTo>
                  <a:pt x="52" y="72"/>
                  <a:pt x="52" y="72"/>
                  <a:pt x="52" y="72"/>
                </a:cubicBezTo>
                <a:lnTo>
                  <a:pt x="216" y="72"/>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9" name="Group 11"/>
          <p:cNvGrpSpPr>
            <a:grpSpLocks noChangeAspect="1"/>
          </p:cNvGrpSpPr>
          <p:nvPr/>
        </p:nvGrpSpPr>
        <p:grpSpPr>
          <a:xfrm>
            <a:off x="3716608" y="4368848"/>
            <a:ext cx="483027" cy="587551"/>
            <a:chOff x="5454393" y="4787929"/>
            <a:chExt cx="289084" cy="351640"/>
          </a:xfrm>
          <a:solidFill>
            <a:schemeClr val="accent5">
              <a:lumMod val="75000"/>
            </a:schemeClr>
          </a:solidFill>
        </p:grpSpPr>
        <p:sp>
          <p:nvSpPr>
            <p:cNvPr id="10" name="Freeform 108"/>
            <p:cNvSpPr>
              <a:spLocks noEditPoints="1"/>
            </p:cNvSpPr>
            <p:nvPr/>
          </p:nvSpPr>
          <p:spPr bwMode="auto">
            <a:xfrm>
              <a:off x="5454393" y="4787929"/>
              <a:ext cx="289084" cy="351640"/>
            </a:xfrm>
            <a:custGeom>
              <a:gdLst>
                <a:gd name="T0" fmla="*/ 145 w 192"/>
                <a:gd name="T1" fmla="*/ 24 h 256"/>
                <a:gd name="T2" fmla="*/ 135 w 192"/>
                <a:gd name="T3" fmla="*/ 4 h 256"/>
                <a:gd name="T4" fmla="*/ 128 w 192"/>
                <a:gd name="T5" fmla="*/ 0 h 256"/>
                <a:gd name="T6" fmla="*/ 64 w 192"/>
                <a:gd name="T7" fmla="*/ 0 h 256"/>
                <a:gd name="T8" fmla="*/ 57 w 192"/>
                <a:gd name="T9" fmla="*/ 4 h 256"/>
                <a:gd name="T10" fmla="*/ 47 w 192"/>
                <a:gd name="T11" fmla="*/ 24 h 256"/>
                <a:gd name="T12" fmla="*/ 8 w 192"/>
                <a:gd name="T13" fmla="*/ 24 h 256"/>
                <a:gd name="T14" fmla="*/ 0 w 192"/>
                <a:gd name="T15" fmla="*/ 32 h 256"/>
                <a:gd name="T16" fmla="*/ 0 w 192"/>
                <a:gd name="T17" fmla="*/ 248 h 256"/>
                <a:gd name="T18" fmla="*/ 8 w 192"/>
                <a:gd name="T19" fmla="*/ 256 h 256"/>
                <a:gd name="T20" fmla="*/ 184 w 192"/>
                <a:gd name="T21" fmla="*/ 256 h 256"/>
                <a:gd name="T22" fmla="*/ 192 w 192"/>
                <a:gd name="T23" fmla="*/ 248 h 256"/>
                <a:gd name="T24" fmla="*/ 192 w 192"/>
                <a:gd name="T25" fmla="*/ 32 h 256"/>
                <a:gd name="T26" fmla="*/ 184 w 192"/>
                <a:gd name="T27" fmla="*/ 24 h 256"/>
                <a:gd name="T28" fmla="*/ 145 w 192"/>
                <a:gd name="T29" fmla="*/ 24 h 256"/>
                <a:gd name="T30" fmla="*/ 69 w 192"/>
                <a:gd name="T31" fmla="*/ 16 h 256"/>
                <a:gd name="T32" fmla="*/ 123 w 192"/>
                <a:gd name="T33" fmla="*/ 16 h 256"/>
                <a:gd name="T34" fmla="*/ 139 w 192"/>
                <a:gd name="T35" fmla="*/ 48 h 256"/>
                <a:gd name="T36" fmla="*/ 53 w 192"/>
                <a:gd name="T37" fmla="*/ 48 h 256"/>
                <a:gd name="T38" fmla="*/ 69 w 192"/>
                <a:gd name="T39" fmla="*/ 16 h 256"/>
                <a:gd name="T40" fmla="*/ 176 w 192"/>
                <a:gd name="T41" fmla="*/ 240 h 256"/>
                <a:gd name="T42" fmla="*/ 16 w 192"/>
                <a:gd name="T43" fmla="*/ 240 h 256"/>
                <a:gd name="T44" fmla="*/ 16 w 192"/>
                <a:gd name="T45" fmla="*/ 40 h 256"/>
                <a:gd name="T46" fmla="*/ 39 w 192"/>
                <a:gd name="T47" fmla="*/ 40 h 256"/>
                <a:gd name="T48" fmla="*/ 33 w 192"/>
                <a:gd name="T49" fmla="*/ 52 h 256"/>
                <a:gd name="T50" fmla="*/ 33 w 192"/>
                <a:gd name="T51" fmla="*/ 60 h 256"/>
                <a:gd name="T52" fmla="*/ 40 w 192"/>
                <a:gd name="T53" fmla="*/ 64 h 256"/>
                <a:gd name="T54" fmla="*/ 152 w 192"/>
                <a:gd name="T55" fmla="*/ 64 h 256"/>
                <a:gd name="T56" fmla="*/ 152 w 192"/>
                <a:gd name="T57" fmla="*/ 64 h 256"/>
                <a:gd name="T58" fmla="*/ 160 w 192"/>
                <a:gd name="T59" fmla="*/ 56 h 256"/>
                <a:gd name="T60" fmla="*/ 159 w 192"/>
                <a:gd name="T61" fmla="*/ 51 h 256"/>
                <a:gd name="T62" fmla="*/ 153 w 192"/>
                <a:gd name="T63" fmla="*/ 40 h 256"/>
                <a:gd name="T64" fmla="*/ 176 w 192"/>
                <a:gd name="T65" fmla="*/ 40 h 256"/>
                <a:gd name="T66" fmla="*/ 176 w 192"/>
                <a:gd name="T67" fmla="*/ 240 h 2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256">
                  <a:moveTo>
                    <a:pt x="145" y="24"/>
                  </a:moveTo>
                  <a:cubicBezTo>
                    <a:pt x="135" y="4"/>
                    <a:pt x="135" y="4"/>
                    <a:pt x="135" y="4"/>
                  </a:cubicBezTo>
                  <a:cubicBezTo>
                    <a:pt x="134" y="2"/>
                    <a:pt x="131" y="0"/>
                    <a:pt x="128" y="0"/>
                  </a:cubicBezTo>
                  <a:cubicBezTo>
                    <a:pt x="64" y="0"/>
                    <a:pt x="64" y="0"/>
                    <a:pt x="64" y="0"/>
                  </a:cubicBezTo>
                  <a:cubicBezTo>
                    <a:pt x="61" y="0"/>
                    <a:pt x="58" y="2"/>
                    <a:pt x="57" y="4"/>
                  </a:cubicBezTo>
                  <a:cubicBezTo>
                    <a:pt x="47" y="24"/>
                    <a:pt x="47" y="24"/>
                    <a:pt x="47" y="24"/>
                  </a:cubicBezTo>
                  <a:cubicBezTo>
                    <a:pt x="8" y="24"/>
                    <a:pt x="8" y="24"/>
                    <a:pt x="8" y="24"/>
                  </a:cubicBezTo>
                  <a:cubicBezTo>
                    <a:pt x="4" y="24"/>
                    <a:pt x="0" y="28"/>
                    <a:pt x="0" y="32"/>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32"/>
                    <a:pt x="192" y="32"/>
                    <a:pt x="192" y="32"/>
                  </a:cubicBezTo>
                  <a:cubicBezTo>
                    <a:pt x="192" y="28"/>
                    <a:pt x="188" y="24"/>
                    <a:pt x="184" y="24"/>
                  </a:cubicBezTo>
                  <a:lnTo>
                    <a:pt x="145" y="24"/>
                  </a:lnTo>
                  <a:close/>
                  <a:moveTo>
                    <a:pt x="69" y="16"/>
                  </a:moveTo>
                  <a:cubicBezTo>
                    <a:pt x="123" y="16"/>
                    <a:pt x="123" y="16"/>
                    <a:pt x="123" y="16"/>
                  </a:cubicBezTo>
                  <a:cubicBezTo>
                    <a:pt x="139" y="48"/>
                    <a:pt x="139" y="48"/>
                    <a:pt x="139" y="48"/>
                  </a:cubicBezTo>
                  <a:cubicBezTo>
                    <a:pt x="53" y="48"/>
                    <a:pt x="53" y="48"/>
                    <a:pt x="53" y="48"/>
                  </a:cubicBezTo>
                  <a:lnTo>
                    <a:pt x="69" y="16"/>
                  </a:lnTo>
                  <a:close/>
                  <a:moveTo>
                    <a:pt x="176" y="240"/>
                  </a:moveTo>
                  <a:cubicBezTo>
                    <a:pt x="16" y="240"/>
                    <a:pt x="16" y="240"/>
                    <a:pt x="16" y="240"/>
                  </a:cubicBezTo>
                  <a:cubicBezTo>
                    <a:pt x="16" y="40"/>
                    <a:pt x="16" y="40"/>
                    <a:pt x="16" y="40"/>
                  </a:cubicBezTo>
                  <a:cubicBezTo>
                    <a:pt x="39" y="40"/>
                    <a:pt x="39" y="40"/>
                    <a:pt x="39" y="40"/>
                  </a:cubicBezTo>
                  <a:cubicBezTo>
                    <a:pt x="33" y="52"/>
                    <a:pt x="33" y="52"/>
                    <a:pt x="33" y="52"/>
                  </a:cubicBezTo>
                  <a:cubicBezTo>
                    <a:pt x="32" y="55"/>
                    <a:pt x="32" y="58"/>
                    <a:pt x="33" y="60"/>
                  </a:cubicBezTo>
                  <a:cubicBezTo>
                    <a:pt x="35" y="63"/>
                    <a:pt x="37" y="64"/>
                    <a:pt x="40" y="64"/>
                  </a:cubicBezTo>
                  <a:cubicBezTo>
                    <a:pt x="152" y="64"/>
                    <a:pt x="152" y="64"/>
                    <a:pt x="152" y="64"/>
                  </a:cubicBezTo>
                  <a:cubicBezTo>
                    <a:pt x="152" y="64"/>
                    <a:pt x="152" y="64"/>
                    <a:pt x="152" y="64"/>
                  </a:cubicBezTo>
                  <a:cubicBezTo>
                    <a:pt x="156" y="64"/>
                    <a:pt x="160" y="60"/>
                    <a:pt x="160" y="56"/>
                  </a:cubicBezTo>
                  <a:cubicBezTo>
                    <a:pt x="160" y="54"/>
                    <a:pt x="160" y="53"/>
                    <a:pt x="159" y="51"/>
                  </a:cubicBezTo>
                  <a:cubicBezTo>
                    <a:pt x="153" y="40"/>
                    <a:pt x="153" y="40"/>
                    <a:pt x="153" y="40"/>
                  </a:cubicBezTo>
                  <a:cubicBezTo>
                    <a:pt x="176" y="40"/>
                    <a:pt x="176" y="40"/>
                    <a:pt x="176" y="40"/>
                  </a:cubicBezTo>
                  <a:lnTo>
                    <a:pt x="176"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9"/>
            <p:cNvSpPr/>
            <p:nvPr/>
          </p:nvSpPr>
          <p:spPr bwMode="auto">
            <a:xfrm>
              <a:off x="5563157" y="4908193"/>
              <a:ext cx="131662" cy="22223"/>
            </a:xfrm>
            <a:custGeom>
              <a:gdLst>
                <a:gd name="T0" fmla="*/ 80 w 88"/>
                <a:gd name="T1" fmla="*/ 0 h 16"/>
                <a:gd name="T2" fmla="*/ 8 w 88"/>
                <a:gd name="T3" fmla="*/ 0 h 16"/>
                <a:gd name="T4" fmla="*/ 0 w 88"/>
                <a:gd name="T5" fmla="*/ 8 h 16"/>
                <a:gd name="T6" fmla="*/ 8 w 88"/>
                <a:gd name="T7" fmla="*/ 16 h 16"/>
                <a:gd name="T8" fmla="*/ 80 w 88"/>
                <a:gd name="T9" fmla="*/ 16 h 16"/>
                <a:gd name="T10" fmla="*/ 88 w 88"/>
                <a:gd name="T11" fmla="*/ 8 h 16"/>
                <a:gd name="T12" fmla="*/ 80 w 88"/>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88" h="16">
                  <a:moveTo>
                    <a:pt x="80" y="0"/>
                  </a:moveTo>
                  <a:cubicBezTo>
                    <a:pt x="8" y="0"/>
                    <a:pt x="8" y="0"/>
                    <a:pt x="8" y="0"/>
                  </a:cubicBezTo>
                  <a:cubicBezTo>
                    <a:pt x="4" y="0"/>
                    <a:pt x="0" y="4"/>
                    <a:pt x="0" y="8"/>
                  </a:cubicBezTo>
                  <a:cubicBezTo>
                    <a:pt x="0" y="12"/>
                    <a:pt x="4" y="16"/>
                    <a:pt x="8" y="16"/>
                  </a:cubicBezTo>
                  <a:cubicBezTo>
                    <a:pt x="80" y="16"/>
                    <a:pt x="80" y="16"/>
                    <a:pt x="80" y="16"/>
                  </a:cubicBezTo>
                  <a:cubicBezTo>
                    <a:pt x="84" y="16"/>
                    <a:pt x="88" y="12"/>
                    <a:pt x="88" y="8"/>
                  </a:cubicBezTo>
                  <a:cubicBezTo>
                    <a:pt x="88" y="4"/>
                    <a:pt x="8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0"/>
            <p:cNvSpPr/>
            <p:nvPr/>
          </p:nvSpPr>
          <p:spPr bwMode="auto">
            <a:xfrm>
              <a:off x="5563157" y="4963096"/>
              <a:ext cx="131662" cy="22223"/>
            </a:xfrm>
            <a:custGeom>
              <a:gdLst>
                <a:gd name="T0" fmla="*/ 80 w 88"/>
                <a:gd name="T1" fmla="*/ 0 h 16"/>
                <a:gd name="T2" fmla="*/ 8 w 88"/>
                <a:gd name="T3" fmla="*/ 0 h 16"/>
                <a:gd name="T4" fmla="*/ 0 w 88"/>
                <a:gd name="T5" fmla="*/ 8 h 16"/>
                <a:gd name="T6" fmla="*/ 8 w 88"/>
                <a:gd name="T7" fmla="*/ 16 h 16"/>
                <a:gd name="T8" fmla="*/ 80 w 88"/>
                <a:gd name="T9" fmla="*/ 16 h 16"/>
                <a:gd name="T10" fmla="*/ 88 w 88"/>
                <a:gd name="T11" fmla="*/ 8 h 16"/>
                <a:gd name="T12" fmla="*/ 80 w 88"/>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88" h="16">
                  <a:moveTo>
                    <a:pt x="80" y="0"/>
                  </a:moveTo>
                  <a:cubicBezTo>
                    <a:pt x="8" y="0"/>
                    <a:pt x="8" y="0"/>
                    <a:pt x="8" y="0"/>
                  </a:cubicBezTo>
                  <a:cubicBezTo>
                    <a:pt x="4" y="0"/>
                    <a:pt x="0" y="4"/>
                    <a:pt x="0" y="8"/>
                  </a:cubicBezTo>
                  <a:cubicBezTo>
                    <a:pt x="0" y="12"/>
                    <a:pt x="4" y="16"/>
                    <a:pt x="8" y="16"/>
                  </a:cubicBezTo>
                  <a:cubicBezTo>
                    <a:pt x="80" y="16"/>
                    <a:pt x="80" y="16"/>
                    <a:pt x="80" y="16"/>
                  </a:cubicBezTo>
                  <a:cubicBezTo>
                    <a:pt x="84" y="16"/>
                    <a:pt x="88" y="12"/>
                    <a:pt x="88" y="8"/>
                  </a:cubicBezTo>
                  <a:cubicBezTo>
                    <a:pt x="88" y="4"/>
                    <a:pt x="8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1"/>
            <p:cNvSpPr/>
            <p:nvPr/>
          </p:nvSpPr>
          <p:spPr bwMode="auto">
            <a:xfrm>
              <a:off x="5563157" y="5017999"/>
              <a:ext cx="131662" cy="22223"/>
            </a:xfrm>
            <a:custGeom>
              <a:gdLst>
                <a:gd name="T0" fmla="*/ 80 w 88"/>
                <a:gd name="T1" fmla="*/ 0 h 16"/>
                <a:gd name="T2" fmla="*/ 8 w 88"/>
                <a:gd name="T3" fmla="*/ 0 h 16"/>
                <a:gd name="T4" fmla="*/ 0 w 88"/>
                <a:gd name="T5" fmla="*/ 8 h 16"/>
                <a:gd name="T6" fmla="*/ 8 w 88"/>
                <a:gd name="T7" fmla="*/ 16 h 16"/>
                <a:gd name="T8" fmla="*/ 80 w 88"/>
                <a:gd name="T9" fmla="*/ 16 h 16"/>
                <a:gd name="T10" fmla="*/ 88 w 88"/>
                <a:gd name="T11" fmla="*/ 8 h 16"/>
                <a:gd name="T12" fmla="*/ 80 w 88"/>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88" h="16">
                  <a:moveTo>
                    <a:pt x="80" y="0"/>
                  </a:moveTo>
                  <a:cubicBezTo>
                    <a:pt x="8" y="0"/>
                    <a:pt x="8" y="0"/>
                    <a:pt x="8" y="0"/>
                  </a:cubicBezTo>
                  <a:cubicBezTo>
                    <a:pt x="4" y="0"/>
                    <a:pt x="0" y="4"/>
                    <a:pt x="0" y="8"/>
                  </a:cubicBezTo>
                  <a:cubicBezTo>
                    <a:pt x="0" y="12"/>
                    <a:pt x="4" y="16"/>
                    <a:pt x="8" y="16"/>
                  </a:cubicBezTo>
                  <a:cubicBezTo>
                    <a:pt x="80" y="16"/>
                    <a:pt x="80" y="16"/>
                    <a:pt x="80" y="16"/>
                  </a:cubicBezTo>
                  <a:cubicBezTo>
                    <a:pt x="84" y="16"/>
                    <a:pt x="88" y="12"/>
                    <a:pt x="88" y="8"/>
                  </a:cubicBezTo>
                  <a:cubicBezTo>
                    <a:pt x="88" y="4"/>
                    <a:pt x="8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2"/>
            <p:cNvSpPr/>
            <p:nvPr/>
          </p:nvSpPr>
          <p:spPr bwMode="auto">
            <a:xfrm>
              <a:off x="5563157" y="5072902"/>
              <a:ext cx="131662" cy="22223"/>
            </a:xfrm>
            <a:custGeom>
              <a:gdLst>
                <a:gd name="T0" fmla="*/ 80 w 88"/>
                <a:gd name="T1" fmla="*/ 0 h 16"/>
                <a:gd name="T2" fmla="*/ 8 w 88"/>
                <a:gd name="T3" fmla="*/ 0 h 16"/>
                <a:gd name="T4" fmla="*/ 0 w 88"/>
                <a:gd name="T5" fmla="*/ 8 h 16"/>
                <a:gd name="T6" fmla="*/ 8 w 88"/>
                <a:gd name="T7" fmla="*/ 16 h 16"/>
                <a:gd name="T8" fmla="*/ 80 w 88"/>
                <a:gd name="T9" fmla="*/ 16 h 16"/>
                <a:gd name="T10" fmla="*/ 88 w 88"/>
                <a:gd name="T11" fmla="*/ 8 h 16"/>
                <a:gd name="T12" fmla="*/ 80 w 88"/>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88" h="16">
                  <a:moveTo>
                    <a:pt x="80" y="0"/>
                  </a:moveTo>
                  <a:cubicBezTo>
                    <a:pt x="8" y="0"/>
                    <a:pt x="8" y="0"/>
                    <a:pt x="8" y="0"/>
                  </a:cubicBezTo>
                  <a:cubicBezTo>
                    <a:pt x="4" y="0"/>
                    <a:pt x="0" y="4"/>
                    <a:pt x="0" y="8"/>
                  </a:cubicBezTo>
                  <a:cubicBezTo>
                    <a:pt x="0" y="12"/>
                    <a:pt x="4" y="16"/>
                    <a:pt x="8" y="16"/>
                  </a:cubicBezTo>
                  <a:cubicBezTo>
                    <a:pt x="80" y="16"/>
                    <a:pt x="80" y="16"/>
                    <a:pt x="80" y="16"/>
                  </a:cubicBezTo>
                  <a:cubicBezTo>
                    <a:pt x="84" y="16"/>
                    <a:pt x="88" y="12"/>
                    <a:pt x="88" y="8"/>
                  </a:cubicBezTo>
                  <a:cubicBezTo>
                    <a:pt x="88" y="4"/>
                    <a:pt x="8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3"/>
            <p:cNvSpPr/>
            <p:nvPr/>
          </p:nvSpPr>
          <p:spPr bwMode="auto">
            <a:xfrm>
              <a:off x="5503050" y="4908193"/>
              <a:ext cx="35778" cy="22223"/>
            </a:xfrm>
            <a:custGeom>
              <a:gdLst>
                <a:gd name="T0" fmla="*/ 16 w 24"/>
                <a:gd name="T1" fmla="*/ 0 h 16"/>
                <a:gd name="T2" fmla="*/ 8 w 24"/>
                <a:gd name="T3" fmla="*/ 0 h 16"/>
                <a:gd name="T4" fmla="*/ 0 w 24"/>
                <a:gd name="T5" fmla="*/ 8 h 16"/>
                <a:gd name="T6" fmla="*/ 8 w 24"/>
                <a:gd name="T7" fmla="*/ 16 h 16"/>
                <a:gd name="T8" fmla="*/ 16 w 24"/>
                <a:gd name="T9" fmla="*/ 16 h 16"/>
                <a:gd name="T10" fmla="*/ 24 w 24"/>
                <a:gd name="T11" fmla="*/ 8 h 16"/>
                <a:gd name="T12" fmla="*/ 16 w 24"/>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24" h="16">
                  <a:moveTo>
                    <a:pt x="16" y="0"/>
                  </a:moveTo>
                  <a:cubicBezTo>
                    <a:pt x="8" y="0"/>
                    <a:pt x="8" y="0"/>
                    <a:pt x="8" y="0"/>
                  </a:cubicBezTo>
                  <a:cubicBezTo>
                    <a:pt x="4" y="0"/>
                    <a:pt x="0" y="4"/>
                    <a:pt x="0" y="8"/>
                  </a:cubicBezTo>
                  <a:cubicBezTo>
                    <a:pt x="0" y="12"/>
                    <a:pt x="4" y="16"/>
                    <a:pt x="8" y="16"/>
                  </a:cubicBezTo>
                  <a:cubicBezTo>
                    <a:pt x="16" y="16"/>
                    <a:pt x="16" y="16"/>
                    <a:pt x="16" y="16"/>
                  </a:cubicBezTo>
                  <a:cubicBezTo>
                    <a:pt x="20" y="16"/>
                    <a:pt x="24" y="12"/>
                    <a:pt x="24" y="8"/>
                  </a:cubicBezTo>
                  <a:cubicBezTo>
                    <a:pt x="24" y="4"/>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4"/>
            <p:cNvSpPr/>
            <p:nvPr/>
          </p:nvSpPr>
          <p:spPr bwMode="auto">
            <a:xfrm>
              <a:off x="5503050" y="4963096"/>
              <a:ext cx="35778" cy="22223"/>
            </a:xfrm>
            <a:custGeom>
              <a:gdLst>
                <a:gd name="T0" fmla="*/ 16 w 24"/>
                <a:gd name="T1" fmla="*/ 0 h 16"/>
                <a:gd name="T2" fmla="*/ 8 w 24"/>
                <a:gd name="T3" fmla="*/ 0 h 16"/>
                <a:gd name="T4" fmla="*/ 0 w 24"/>
                <a:gd name="T5" fmla="*/ 8 h 16"/>
                <a:gd name="T6" fmla="*/ 8 w 24"/>
                <a:gd name="T7" fmla="*/ 16 h 16"/>
                <a:gd name="T8" fmla="*/ 16 w 24"/>
                <a:gd name="T9" fmla="*/ 16 h 16"/>
                <a:gd name="T10" fmla="*/ 24 w 24"/>
                <a:gd name="T11" fmla="*/ 8 h 16"/>
                <a:gd name="T12" fmla="*/ 16 w 24"/>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24" h="16">
                  <a:moveTo>
                    <a:pt x="16" y="0"/>
                  </a:moveTo>
                  <a:cubicBezTo>
                    <a:pt x="8" y="0"/>
                    <a:pt x="8" y="0"/>
                    <a:pt x="8" y="0"/>
                  </a:cubicBezTo>
                  <a:cubicBezTo>
                    <a:pt x="4" y="0"/>
                    <a:pt x="0" y="4"/>
                    <a:pt x="0" y="8"/>
                  </a:cubicBezTo>
                  <a:cubicBezTo>
                    <a:pt x="0" y="12"/>
                    <a:pt x="4" y="16"/>
                    <a:pt x="8" y="16"/>
                  </a:cubicBezTo>
                  <a:cubicBezTo>
                    <a:pt x="16" y="16"/>
                    <a:pt x="16" y="16"/>
                    <a:pt x="16" y="16"/>
                  </a:cubicBezTo>
                  <a:cubicBezTo>
                    <a:pt x="20" y="16"/>
                    <a:pt x="24" y="12"/>
                    <a:pt x="24" y="8"/>
                  </a:cubicBezTo>
                  <a:cubicBezTo>
                    <a:pt x="24" y="4"/>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5"/>
            <p:cNvSpPr/>
            <p:nvPr/>
          </p:nvSpPr>
          <p:spPr bwMode="auto">
            <a:xfrm>
              <a:off x="5503050" y="5017999"/>
              <a:ext cx="35778" cy="22223"/>
            </a:xfrm>
            <a:custGeom>
              <a:gdLst>
                <a:gd name="T0" fmla="*/ 16 w 24"/>
                <a:gd name="T1" fmla="*/ 0 h 16"/>
                <a:gd name="T2" fmla="*/ 8 w 24"/>
                <a:gd name="T3" fmla="*/ 0 h 16"/>
                <a:gd name="T4" fmla="*/ 0 w 24"/>
                <a:gd name="T5" fmla="*/ 8 h 16"/>
                <a:gd name="T6" fmla="*/ 8 w 24"/>
                <a:gd name="T7" fmla="*/ 16 h 16"/>
                <a:gd name="T8" fmla="*/ 16 w 24"/>
                <a:gd name="T9" fmla="*/ 16 h 16"/>
                <a:gd name="T10" fmla="*/ 24 w 24"/>
                <a:gd name="T11" fmla="*/ 8 h 16"/>
                <a:gd name="T12" fmla="*/ 16 w 24"/>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24" h="16">
                  <a:moveTo>
                    <a:pt x="16" y="0"/>
                  </a:moveTo>
                  <a:cubicBezTo>
                    <a:pt x="8" y="0"/>
                    <a:pt x="8" y="0"/>
                    <a:pt x="8" y="0"/>
                  </a:cubicBezTo>
                  <a:cubicBezTo>
                    <a:pt x="4" y="0"/>
                    <a:pt x="0" y="4"/>
                    <a:pt x="0" y="8"/>
                  </a:cubicBezTo>
                  <a:cubicBezTo>
                    <a:pt x="0" y="12"/>
                    <a:pt x="4" y="16"/>
                    <a:pt x="8" y="16"/>
                  </a:cubicBezTo>
                  <a:cubicBezTo>
                    <a:pt x="16" y="16"/>
                    <a:pt x="16" y="16"/>
                    <a:pt x="16" y="16"/>
                  </a:cubicBezTo>
                  <a:cubicBezTo>
                    <a:pt x="20" y="16"/>
                    <a:pt x="24" y="12"/>
                    <a:pt x="24" y="8"/>
                  </a:cubicBezTo>
                  <a:cubicBezTo>
                    <a:pt x="24" y="4"/>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6"/>
            <p:cNvSpPr/>
            <p:nvPr/>
          </p:nvSpPr>
          <p:spPr bwMode="auto">
            <a:xfrm>
              <a:off x="5503050" y="5072902"/>
              <a:ext cx="35778" cy="22223"/>
            </a:xfrm>
            <a:custGeom>
              <a:gdLst>
                <a:gd name="T0" fmla="*/ 16 w 24"/>
                <a:gd name="T1" fmla="*/ 0 h 16"/>
                <a:gd name="T2" fmla="*/ 8 w 24"/>
                <a:gd name="T3" fmla="*/ 0 h 16"/>
                <a:gd name="T4" fmla="*/ 0 w 24"/>
                <a:gd name="T5" fmla="*/ 8 h 16"/>
                <a:gd name="T6" fmla="*/ 8 w 24"/>
                <a:gd name="T7" fmla="*/ 16 h 16"/>
                <a:gd name="T8" fmla="*/ 16 w 24"/>
                <a:gd name="T9" fmla="*/ 16 h 16"/>
                <a:gd name="T10" fmla="*/ 24 w 24"/>
                <a:gd name="T11" fmla="*/ 8 h 16"/>
                <a:gd name="T12" fmla="*/ 16 w 24"/>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24" h="16">
                  <a:moveTo>
                    <a:pt x="16" y="0"/>
                  </a:moveTo>
                  <a:cubicBezTo>
                    <a:pt x="8" y="0"/>
                    <a:pt x="8" y="0"/>
                    <a:pt x="8" y="0"/>
                  </a:cubicBezTo>
                  <a:cubicBezTo>
                    <a:pt x="4" y="0"/>
                    <a:pt x="0" y="4"/>
                    <a:pt x="0" y="8"/>
                  </a:cubicBezTo>
                  <a:cubicBezTo>
                    <a:pt x="0" y="12"/>
                    <a:pt x="4" y="16"/>
                    <a:pt x="8" y="16"/>
                  </a:cubicBezTo>
                  <a:cubicBezTo>
                    <a:pt x="16" y="16"/>
                    <a:pt x="16" y="16"/>
                    <a:pt x="16" y="16"/>
                  </a:cubicBezTo>
                  <a:cubicBezTo>
                    <a:pt x="20" y="16"/>
                    <a:pt x="24" y="12"/>
                    <a:pt x="24" y="8"/>
                  </a:cubicBezTo>
                  <a:cubicBezTo>
                    <a:pt x="24" y="4"/>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Rounded Rectangle 25"/>
          <p:cNvSpPr/>
          <p:nvPr/>
        </p:nvSpPr>
        <p:spPr>
          <a:xfrm>
            <a:off x="6570078" y="3388697"/>
            <a:ext cx="555387" cy="55093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20" name="Rounded Rectangle 26"/>
          <p:cNvSpPr/>
          <p:nvPr/>
        </p:nvSpPr>
        <p:spPr>
          <a:xfrm>
            <a:off x="6570077" y="4200002"/>
            <a:ext cx="555387" cy="55093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21" name="Rounded Rectangle 29"/>
          <p:cNvSpPr/>
          <p:nvPr/>
        </p:nvSpPr>
        <p:spPr>
          <a:xfrm>
            <a:off x="6570077" y="5083952"/>
            <a:ext cx="555387" cy="55093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25" name="Rectangle 22"/>
          <p:cNvSpPr/>
          <p:nvPr/>
        </p:nvSpPr>
        <p:spPr>
          <a:xfrm>
            <a:off x="7248282" y="3369145"/>
            <a:ext cx="3968878" cy="590033"/>
          </a:xfrm>
          <a:prstGeom prst="rect">
            <a:avLst/>
          </a:prstGeom>
        </p:spPr>
        <p:txBody>
          <a:bodyPr wrap="square">
            <a:spAutoFit/>
          </a:bodyPr>
          <a:lstStyle/>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Box 106"/>
          <p:cNvSpPr txBox="1"/>
          <p:nvPr/>
        </p:nvSpPr>
        <p:spPr>
          <a:xfrm>
            <a:off x="6570077" y="2132780"/>
            <a:ext cx="4488448" cy="51296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点击此处输入简要文字内容，概括精炼、言简意赅的说明分项内容津门素材设计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Rectangle 21"/>
          <p:cNvSpPr/>
          <p:nvPr/>
        </p:nvSpPr>
        <p:spPr>
          <a:xfrm>
            <a:off x="2160967" y="1876300"/>
            <a:ext cx="1983706" cy="256480"/>
          </a:xfrm>
          <a:prstGeom prst="rect">
            <a:avLst/>
          </a:prstGeom>
          <a:noFill/>
        </p:spPr>
        <p:txBody>
          <a:bodyPr wrap="square" lIns="0" tIns="0" rIns="0" bIns="0" rtlCol="0">
            <a:spAutoFit/>
          </a:bodyPr>
          <a:lstStyle/>
          <a:p>
            <a:pPr algn="ctr">
              <a:lnSpc>
                <a:spcPts val="2000"/>
              </a:lnSpc>
            </a:pPr>
            <a:r>
              <a:rPr lang="zh-CN" altLang="en-US">
                <a:solidFill>
                  <a:schemeClr val="tx1">
                    <a:lumMod val="50000"/>
                    <a:lumOff val="50000"/>
                  </a:schemeClr>
                </a:solidFill>
                <a:latin typeface="微软雅黑" panose="020b0503020204020204" pitchFamily="34" charset="-122"/>
                <a:ea typeface="微软雅黑" panose="020b0503020204020204" pitchFamily="34" charset="-122"/>
              </a:rPr>
              <a:t>添加标题文本</a:t>
            </a:r>
            <a:endParaRPr 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Rectangle 22"/>
          <p:cNvSpPr/>
          <p:nvPr/>
        </p:nvSpPr>
        <p:spPr>
          <a:xfrm>
            <a:off x="3477862" y="5758063"/>
            <a:ext cx="1983706" cy="348813"/>
          </a:xfrm>
          <a:prstGeom prst="rect">
            <a:avLst/>
          </a:prstGeom>
        </p:spPr>
        <p:txBody>
          <a:bodyPr wrap="square">
            <a:spAutoFit/>
          </a:bodyPr>
          <a:lstStyle/>
          <a:p>
            <a:pPr algn="ctr">
              <a:lnSpc>
                <a:spcPts val="2000"/>
              </a:lnSpc>
            </a:pPr>
            <a:r>
              <a:rPr lang="zh-CN" altLang="en-US">
                <a:solidFill>
                  <a:schemeClr val="tx1">
                    <a:lumMod val="50000"/>
                    <a:lumOff val="50000"/>
                  </a:schemeClr>
                </a:solidFill>
                <a:latin typeface="微软雅黑" panose="020b0503020204020204" pitchFamily="34" charset="-122"/>
                <a:ea typeface="微软雅黑" panose="020b0503020204020204" pitchFamily="34" charset="-122"/>
              </a:rPr>
              <a:t>添加标题文本</a:t>
            </a:r>
            <a:endParaRPr lang="en-US" altLang="zh-CN">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Rectangle 23"/>
          <p:cNvSpPr/>
          <p:nvPr/>
        </p:nvSpPr>
        <p:spPr>
          <a:xfrm>
            <a:off x="844827" y="5766161"/>
            <a:ext cx="1983706" cy="348813"/>
          </a:xfrm>
          <a:prstGeom prst="rect">
            <a:avLst/>
          </a:prstGeom>
        </p:spPr>
        <p:txBody>
          <a:bodyPr wrap="square">
            <a:spAutoFit/>
          </a:bodyPr>
          <a:lstStyle/>
          <a:p>
            <a:pPr algn="ctr">
              <a:lnSpc>
                <a:spcPts val="2000"/>
              </a:lnSpc>
            </a:pPr>
            <a:r>
              <a:rPr lang="zh-CN" altLang="en-US">
                <a:solidFill>
                  <a:schemeClr val="tx1">
                    <a:lumMod val="50000"/>
                    <a:lumOff val="50000"/>
                  </a:schemeClr>
                </a:solidFill>
                <a:latin typeface="微软雅黑" panose="020b0503020204020204" pitchFamily="34" charset="-122"/>
                <a:ea typeface="微软雅黑" panose="020b0503020204020204" pitchFamily="34" charset="-122"/>
              </a:rPr>
              <a:t>添加标题文本</a:t>
            </a:r>
            <a:endParaRPr lang="en-US" altLang="zh-CN">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Rectangle 22"/>
          <p:cNvSpPr/>
          <p:nvPr/>
        </p:nvSpPr>
        <p:spPr>
          <a:xfrm>
            <a:off x="7248282" y="4180450"/>
            <a:ext cx="3968878" cy="590033"/>
          </a:xfrm>
          <a:prstGeom prst="rect">
            <a:avLst/>
          </a:prstGeom>
        </p:spPr>
        <p:txBody>
          <a:bodyPr wrap="square">
            <a:spAutoFit/>
          </a:bodyPr>
          <a:lstStyle/>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Rectangle 22"/>
          <p:cNvSpPr/>
          <p:nvPr/>
        </p:nvSpPr>
        <p:spPr>
          <a:xfrm>
            <a:off x="7248282" y="5063823"/>
            <a:ext cx="3968878" cy="590033"/>
          </a:xfrm>
          <a:prstGeom prst="rect">
            <a:avLst/>
          </a:prstGeom>
        </p:spPr>
        <p:txBody>
          <a:bodyPr wrap="square">
            <a:spAutoFit/>
          </a:bodyPr>
          <a:lstStyle/>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Freeform 136"/>
          <p:cNvSpPr>
            <a:spLocks noChangeAspect="1" noEditPoints="1"/>
          </p:cNvSpPr>
          <p:nvPr/>
        </p:nvSpPr>
        <p:spPr bwMode="auto">
          <a:xfrm>
            <a:off x="6677242" y="3495675"/>
            <a:ext cx="325706" cy="320918"/>
          </a:xfrm>
          <a:custGeom>
            <a:gdLst>
              <a:gd name="T0" fmla="*/ 48 w 256"/>
              <a:gd name="T1" fmla="*/ 216 h 256"/>
              <a:gd name="T2" fmla="*/ 86 w 256"/>
              <a:gd name="T3" fmla="*/ 197 h 256"/>
              <a:gd name="T4" fmla="*/ 152 w 256"/>
              <a:gd name="T5" fmla="*/ 222 h 256"/>
              <a:gd name="T6" fmla="*/ 192 w 256"/>
              <a:gd name="T7" fmla="*/ 256 h 256"/>
              <a:gd name="T8" fmla="*/ 232 w 256"/>
              <a:gd name="T9" fmla="*/ 216 h 256"/>
              <a:gd name="T10" fmla="*/ 192 w 256"/>
              <a:gd name="T11" fmla="*/ 176 h 256"/>
              <a:gd name="T12" fmla="*/ 154 w 256"/>
              <a:gd name="T13" fmla="*/ 205 h 256"/>
              <a:gd name="T14" fmla="*/ 94 w 256"/>
              <a:gd name="T15" fmla="*/ 183 h 256"/>
              <a:gd name="T16" fmla="*/ 96 w 256"/>
              <a:gd name="T17" fmla="*/ 168 h 256"/>
              <a:gd name="T18" fmla="*/ 88 w 256"/>
              <a:gd name="T19" fmla="*/ 141 h 256"/>
              <a:gd name="T20" fmla="*/ 161 w 256"/>
              <a:gd name="T21" fmla="*/ 96 h 256"/>
              <a:gd name="T22" fmla="*/ 200 w 256"/>
              <a:gd name="T23" fmla="*/ 112 h 256"/>
              <a:gd name="T24" fmla="*/ 256 w 256"/>
              <a:gd name="T25" fmla="*/ 56 h 256"/>
              <a:gd name="T26" fmla="*/ 200 w 256"/>
              <a:gd name="T27" fmla="*/ 0 h 256"/>
              <a:gd name="T28" fmla="*/ 144 w 256"/>
              <a:gd name="T29" fmla="*/ 56 h 256"/>
              <a:gd name="T30" fmla="*/ 151 w 256"/>
              <a:gd name="T31" fmla="*/ 84 h 256"/>
              <a:gd name="T32" fmla="*/ 76 w 256"/>
              <a:gd name="T33" fmla="*/ 129 h 256"/>
              <a:gd name="T34" fmla="*/ 48 w 256"/>
              <a:gd name="T35" fmla="*/ 120 h 256"/>
              <a:gd name="T36" fmla="*/ 0 w 256"/>
              <a:gd name="T37" fmla="*/ 168 h 256"/>
              <a:gd name="T38" fmla="*/ 48 w 256"/>
              <a:gd name="T39" fmla="*/ 216 h 256"/>
              <a:gd name="T40" fmla="*/ 192 w 256"/>
              <a:gd name="T41" fmla="*/ 192 h 256"/>
              <a:gd name="T42" fmla="*/ 216 w 256"/>
              <a:gd name="T43" fmla="*/ 216 h 256"/>
              <a:gd name="T44" fmla="*/ 192 w 256"/>
              <a:gd name="T45" fmla="*/ 240 h 256"/>
              <a:gd name="T46" fmla="*/ 168 w 256"/>
              <a:gd name="T47" fmla="*/ 216 h 256"/>
              <a:gd name="T48" fmla="*/ 192 w 256"/>
              <a:gd name="T49" fmla="*/ 192 h 256"/>
              <a:gd name="T50" fmla="*/ 200 w 256"/>
              <a:gd name="T51" fmla="*/ 16 h 256"/>
              <a:gd name="T52" fmla="*/ 240 w 256"/>
              <a:gd name="T53" fmla="*/ 56 h 256"/>
              <a:gd name="T54" fmla="*/ 200 w 256"/>
              <a:gd name="T55" fmla="*/ 96 h 256"/>
              <a:gd name="T56" fmla="*/ 160 w 256"/>
              <a:gd name="T57" fmla="*/ 56 h 256"/>
              <a:gd name="T58" fmla="*/ 200 w 256"/>
              <a:gd name="T59" fmla="*/ 16 h 256"/>
              <a:gd name="T60" fmla="*/ 48 w 256"/>
              <a:gd name="T61" fmla="*/ 136 h 256"/>
              <a:gd name="T62" fmla="*/ 80 w 256"/>
              <a:gd name="T63" fmla="*/ 168 h 256"/>
              <a:gd name="T64" fmla="*/ 48 w 256"/>
              <a:gd name="T65" fmla="*/ 200 h 256"/>
              <a:gd name="T66" fmla="*/ 16 w 256"/>
              <a:gd name="T67" fmla="*/ 168 h 256"/>
              <a:gd name="T68" fmla="*/ 48 w 256"/>
              <a:gd name="T69" fmla="*/ 136 h 2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48" y="216"/>
                </a:moveTo>
                <a:cubicBezTo>
                  <a:pt x="63" y="216"/>
                  <a:pt x="77" y="209"/>
                  <a:pt x="86" y="197"/>
                </a:cubicBezTo>
                <a:cubicBezTo>
                  <a:pt x="152" y="222"/>
                  <a:pt x="152" y="222"/>
                  <a:pt x="152" y="222"/>
                </a:cubicBezTo>
                <a:cubicBezTo>
                  <a:pt x="155" y="241"/>
                  <a:pt x="172" y="256"/>
                  <a:pt x="192" y="256"/>
                </a:cubicBezTo>
                <a:cubicBezTo>
                  <a:pt x="214" y="256"/>
                  <a:pt x="232" y="238"/>
                  <a:pt x="232" y="216"/>
                </a:cubicBezTo>
                <a:cubicBezTo>
                  <a:pt x="232" y="194"/>
                  <a:pt x="214" y="176"/>
                  <a:pt x="192" y="176"/>
                </a:cubicBezTo>
                <a:cubicBezTo>
                  <a:pt x="174" y="176"/>
                  <a:pt x="158" y="188"/>
                  <a:pt x="154" y="205"/>
                </a:cubicBezTo>
                <a:cubicBezTo>
                  <a:pt x="94" y="183"/>
                  <a:pt x="94" y="183"/>
                  <a:pt x="94" y="183"/>
                </a:cubicBezTo>
                <a:cubicBezTo>
                  <a:pt x="95" y="178"/>
                  <a:pt x="96" y="173"/>
                  <a:pt x="96" y="168"/>
                </a:cubicBezTo>
                <a:cubicBezTo>
                  <a:pt x="96" y="158"/>
                  <a:pt x="93" y="149"/>
                  <a:pt x="88" y="141"/>
                </a:cubicBezTo>
                <a:cubicBezTo>
                  <a:pt x="161" y="96"/>
                  <a:pt x="161" y="96"/>
                  <a:pt x="161" y="96"/>
                </a:cubicBezTo>
                <a:cubicBezTo>
                  <a:pt x="171" y="106"/>
                  <a:pt x="185" y="112"/>
                  <a:pt x="200" y="112"/>
                </a:cubicBezTo>
                <a:cubicBezTo>
                  <a:pt x="231" y="112"/>
                  <a:pt x="256" y="87"/>
                  <a:pt x="256" y="56"/>
                </a:cubicBezTo>
                <a:cubicBezTo>
                  <a:pt x="256" y="25"/>
                  <a:pt x="231" y="0"/>
                  <a:pt x="200" y="0"/>
                </a:cubicBezTo>
                <a:cubicBezTo>
                  <a:pt x="169" y="0"/>
                  <a:pt x="144" y="25"/>
                  <a:pt x="144" y="56"/>
                </a:cubicBezTo>
                <a:cubicBezTo>
                  <a:pt x="144" y="66"/>
                  <a:pt x="147" y="76"/>
                  <a:pt x="151" y="84"/>
                </a:cubicBezTo>
                <a:cubicBezTo>
                  <a:pt x="76" y="129"/>
                  <a:pt x="76" y="129"/>
                  <a:pt x="76" y="129"/>
                </a:cubicBezTo>
                <a:cubicBezTo>
                  <a:pt x="68" y="123"/>
                  <a:pt x="58" y="120"/>
                  <a:pt x="48" y="120"/>
                </a:cubicBezTo>
                <a:cubicBezTo>
                  <a:pt x="22" y="120"/>
                  <a:pt x="0" y="142"/>
                  <a:pt x="0" y="168"/>
                </a:cubicBezTo>
                <a:cubicBezTo>
                  <a:pt x="0" y="194"/>
                  <a:pt x="22" y="216"/>
                  <a:pt x="48" y="216"/>
                </a:cubicBezTo>
                <a:close/>
                <a:moveTo>
                  <a:pt x="192" y="192"/>
                </a:moveTo>
                <a:cubicBezTo>
                  <a:pt x="205" y="192"/>
                  <a:pt x="216" y="203"/>
                  <a:pt x="216" y="216"/>
                </a:cubicBezTo>
                <a:cubicBezTo>
                  <a:pt x="216" y="229"/>
                  <a:pt x="205" y="240"/>
                  <a:pt x="192" y="240"/>
                </a:cubicBezTo>
                <a:cubicBezTo>
                  <a:pt x="179" y="240"/>
                  <a:pt x="168" y="229"/>
                  <a:pt x="168" y="216"/>
                </a:cubicBezTo>
                <a:cubicBezTo>
                  <a:pt x="168" y="203"/>
                  <a:pt x="179" y="192"/>
                  <a:pt x="192" y="192"/>
                </a:cubicBezTo>
                <a:close/>
                <a:moveTo>
                  <a:pt x="200" y="16"/>
                </a:moveTo>
                <a:cubicBezTo>
                  <a:pt x="222" y="16"/>
                  <a:pt x="240" y="34"/>
                  <a:pt x="240" y="56"/>
                </a:cubicBezTo>
                <a:cubicBezTo>
                  <a:pt x="240" y="78"/>
                  <a:pt x="222" y="96"/>
                  <a:pt x="200" y="96"/>
                </a:cubicBezTo>
                <a:cubicBezTo>
                  <a:pt x="178" y="96"/>
                  <a:pt x="160" y="78"/>
                  <a:pt x="160" y="56"/>
                </a:cubicBezTo>
                <a:cubicBezTo>
                  <a:pt x="160" y="34"/>
                  <a:pt x="178" y="16"/>
                  <a:pt x="200" y="16"/>
                </a:cubicBezTo>
                <a:close/>
                <a:moveTo>
                  <a:pt x="48" y="136"/>
                </a:moveTo>
                <a:cubicBezTo>
                  <a:pt x="66" y="136"/>
                  <a:pt x="80" y="150"/>
                  <a:pt x="80" y="168"/>
                </a:cubicBezTo>
                <a:cubicBezTo>
                  <a:pt x="80" y="186"/>
                  <a:pt x="66" y="200"/>
                  <a:pt x="48" y="200"/>
                </a:cubicBezTo>
                <a:cubicBezTo>
                  <a:pt x="30" y="200"/>
                  <a:pt x="16" y="186"/>
                  <a:pt x="16" y="168"/>
                </a:cubicBezTo>
                <a:cubicBezTo>
                  <a:pt x="16" y="150"/>
                  <a:pt x="30" y="136"/>
                  <a:pt x="48" y="136"/>
                </a:cubicBezTo>
                <a:close/>
              </a:path>
            </a:pathLst>
          </a:custGeom>
          <a:solidFill>
            <a:srgbClr val="F1E9E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10"/>
          <p:cNvSpPr>
            <a:spLocks noChangeAspect="1" noEditPoints="1"/>
          </p:cNvSpPr>
          <p:nvPr/>
        </p:nvSpPr>
        <p:spPr bwMode="auto">
          <a:xfrm>
            <a:off x="6666706" y="4341794"/>
            <a:ext cx="346778" cy="306158"/>
          </a:xfrm>
          <a:custGeom>
            <a:gdLst>
              <a:gd name="T0" fmla="*/ 8 w 256"/>
              <a:gd name="T1" fmla="*/ 40 h 248"/>
              <a:gd name="T2" fmla="*/ 48 w 256"/>
              <a:gd name="T3" fmla="*/ 217 h 248"/>
              <a:gd name="T4" fmla="*/ 80 w 256"/>
              <a:gd name="T5" fmla="*/ 248 h 248"/>
              <a:gd name="T6" fmla="*/ 145 w 256"/>
              <a:gd name="T7" fmla="*/ 224 h 248"/>
              <a:gd name="T8" fmla="*/ 208 w 256"/>
              <a:gd name="T9" fmla="*/ 216 h 248"/>
              <a:gd name="T10" fmla="*/ 145 w 256"/>
              <a:gd name="T11" fmla="*/ 208 h 248"/>
              <a:gd name="T12" fmla="*/ 80 w 256"/>
              <a:gd name="T13" fmla="*/ 184 h 248"/>
              <a:gd name="T14" fmla="*/ 60 w 256"/>
              <a:gd name="T15" fmla="*/ 164 h 248"/>
              <a:gd name="T16" fmla="*/ 60 w 256"/>
              <a:gd name="T17" fmla="*/ 164 h 248"/>
              <a:gd name="T18" fmla="*/ 232 w 256"/>
              <a:gd name="T19" fmla="*/ 150 h 248"/>
              <a:gd name="T20" fmla="*/ 254 w 256"/>
              <a:gd name="T21" fmla="*/ 59 h 248"/>
              <a:gd name="T22" fmla="*/ 222 w 256"/>
              <a:gd name="T23" fmla="*/ 56 h 248"/>
              <a:gd name="T24" fmla="*/ 200 w 256"/>
              <a:gd name="T25" fmla="*/ 0 h 248"/>
              <a:gd name="T26" fmla="*/ 138 w 256"/>
              <a:gd name="T27" fmla="*/ 2 h 248"/>
              <a:gd name="T28" fmla="*/ 80 w 256"/>
              <a:gd name="T29" fmla="*/ 24 h 248"/>
              <a:gd name="T30" fmla="*/ 66 w 256"/>
              <a:gd name="T31" fmla="*/ 56 h 248"/>
              <a:gd name="T32" fmla="*/ 48 w 256"/>
              <a:gd name="T33" fmla="*/ 31 h 248"/>
              <a:gd name="T34" fmla="*/ 8 w 256"/>
              <a:gd name="T35" fmla="*/ 24 h 248"/>
              <a:gd name="T36" fmla="*/ 176 w 256"/>
              <a:gd name="T37" fmla="*/ 200 h 248"/>
              <a:gd name="T38" fmla="*/ 176 w 256"/>
              <a:gd name="T39" fmla="*/ 232 h 248"/>
              <a:gd name="T40" fmla="*/ 176 w 256"/>
              <a:gd name="T41" fmla="*/ 200 h 248"/>
              <a:gd name="T42" fmla="*/ 96 w 256"/>
              <a:gd name="T43" fmla="*/ 216 h 248"/>
              <a:gd name="T44" fmla="*/ 64 w 256"/>
              <a:gd name="T45" fmla="*/ 216 h 248"/>
              <a:gd name="T46" fmla="*/ 147 w 256"/>
              <a:gd name="T47" fmla="*/ 16 h 248"/>
              <a:gd name="T48" fmla="*/ 205 w 256"/>
              <a:gd name="T49" fmla="*/ 56 h 248"/>
              <a:gd name="T50" fmla="*/ 129 w 256"/>
              <a:gd name="T51" fmla="*/ 34 h 248"/>
              <a:gd name="T52" fmla="*/ 86 w 256"/>
              <a:gd name="T53" fmla="*/ 40 h 248"/>
              <a:gd name="T54" fmla="*/ 118 w 256"/>
              <a:gd name="T55" fmla="*/ 56 h 248"/>
              <a:gd name="T56" fmla="*/ 86 w 256"/>
              <a:gd name="T57" fmla="*/ 40 h 248"/>
              <a:gd name="T58" fmla="*/ 216 w 256"/>
              <a:gd name="T59" fmla="*/ 72 h 248"/>
              <a:gd name="T60" fmla="*/ 237 w 256"/>
              <a:gd name="T61" fmla="*/ 72 h 248"/>
              <a:gd name="T62" fmla="*/ 60 w 256"/>
              <a:gd name="T63" fmla="*/ 148 h 248"/>
              <a:gd name="T64" fmla="*/ 52 w 256"/>
              <a:gd name="T65" fmla="*/ 72 h 2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48">
                <a:moveTo>
                  <a:pt x="0" y="32"/>
                </a:moveTo>
                <a:cubicBezTo>
                  <a:pt x="0" y="36"/>
                  <a:pt x="4" y="40"/>
                  <a:pt x="8" y="40"/>
                </a:cubicBezTo>
                <a:cubicBezTo>
                  <a:pt x="33" y="40"/>
                  <a:pt x="33" y="40"/>
                  <a:pt x="33" y="40"/>
                </a:cubicBezTo>
                <a:cubicBezTo>
                  <a:pt x="48" y="217"/>
                  <a:pt x="48" y="217"/>
                  <a:pt x="48" y="217"/>
                </a:cubicBezTo>
                <a:cubicBezTo>
                  <a:pt x="48" y="217"/>
                  <a:pt x="48" y="217"/>
                  <a:pt x="48" y="217"/>
                </a:cubicBezTo>
                <a:cubicBezTo>
                  <a:pt x="48" y="234"/>
                  <a:pt x="63" y="248"/>
                  <a:pt x="80" y="248"/>
                </a:cubicBezTo>
                <a:cubicBezTo>
                  <a:pt x="95" y="248"/>
                  <a:pt x="107" y="238"/>
                  <a:pt x="111" y="224"/>
                </a:cubicBezTo>
                <a:cubicBezTo>
                  <a:pt x="145" y="224"/>
                  <a:pt x="145" y="224"/>
                  <a:pt x="145" y="224"/>
                </a:cubicBezTo>
                <a:cubicBezTo>
                  <a:pt x="149" y="238"/>
                  <a:pt x="161" y="248"/>
                  <a:pt x="176" y="248"/>
                </a:cubicBezTo>
                <a:cubicBezTo>
                  <a:pt x="194" y="248"/>
                  <a:pt x="208" y="234"/>
                  <a:pt x="208" y="216"/>
                </a:cubicBezTo>
                <a:cubicBezTo>
                  <a:pt x="208" y="198"/>
                  <a:pt x="194" y="184"/>
                  <a:pt x="176" y="184"/>
                </a:cubicBezTo>
                <a:cubicBezTo>
                  <a:pt x="161" y="184"/>
                  <a:pt x="149" y="194"/>
                  <a:pt x="145" y="208"/>
                </a:cubicBezTo>
                <a:cubicBezTo>
                  <a:pt x="111" y="208"/>
                  <a:pt x="111" y="208"/>
                  <a:pt x="111" y="208"/>
                </a:cubicBezTo>
                <a:cubicBezTo>
                  <a:pt x="107" y="194"/>
                  <a:pt x="95" y="184"/>
                  <a:pt x="80" y="184"/>
                </a:cubicBezTo>
                <a:cubicBezTo>
                  <a:pt x="73" y="184"/>
                  <a:pt x="67" y="186"/>
                  <a:pt x="62" y="190"/>
                </a:cubicBezTo>
                <a:cubicBezTo>
                  <a:pt x="60" y="164"/>
                  <a:pt x="60" y="164"/>
                  <a:pt x="60" y="164"/>
                </a:cubicBezTo>
                <a:cubicBezTo>
                  <a:pt x="60" y="164"/>
                  <a:pt x="60" y="164"/>
                  <a:pt x="60" y="164"/>
                </a:cubicBezTo>
                <a:cubicBezTo>
                  <a:pt x="60" y="164"/>
                  <a:pt x="60" y="164"/>
                  <a:pt x="60" y="164"/>
                </a:cubicBezTo>
                <a:cubicBezTo>
                  <a:pt x="224" y="156"/>
                  <a:pt x="224" y="156"/>
                  <a:pt x="224" y="156"/>
                </a:cubicBezTo>
                <a:cubicBezTo>
                  <a:pt x="228" y="156"/>
                  <a:pt x="231" y="153"/>
                  <a:pt x="232" y="150"/>
                </a:cubicBezTo>
                <a:cubicBezTo>
                  <a:pt x="256" y="66"/>
                  <a:pt x="256" y="66"/>
                  <a:pt x="256" y="66"/>
                </a:cubicBezTo>
                <a:cubicBezTo>
                  <a:pt x="256" y="64"/>
                  <a:pt x="256" y="61"/>
                  <a:pt x="254" y="59"/>
                </a:cubicBezTo>
                <a:cubicBezTo>
                  <a:pt x="253" y="57"/>
                  <a:pt x="251" y="56"/>
                  <a:pt x="248" y="56"/>
                </a:cubicBezTo>
                <a:cubicBezTo>
                  <a:pt x="222" y="56"/>
                  <a:pt x="222" y="56"/>
                  <a:pt x="222" y="56"/>
                </a:cubicBezTo>
                <a:cubicBezTo>
                  <a:pt x="208" y="6"/>
                  <a:pt x="208" y="6"/>
                  <a:pt x="208" y="6"/>
                </a:cubicBezTo>
                <a:cubicBezTo>
                  <a:pt x="207" y="2"/>
                  <a:pt x="204" y="0"/>
                  <a:pt x="200" y="0"/>
                </a:cubicBezTo>
                <a:cubicBezTo>
                  <a:pt x="144" y="0"/>
                  <a:pt x="144" y="0"/>
                  <a:pt x="144" y="0"/>
                </a:cubicBezTo>
                <a:cubicBezTo>
                  <a:pt x="142" y="0"/>
                  <a:pt x="140" y="1"/>
                  <a:pt x="138" y="2"/>
                </a:cubicBezTo>
                <a:cubicBezTo>
                  <a:pt x="117" y="24"/>
                  <a:pt x="117" y="24"/>
                  <a:pt x="117" y="24"/>
                </a:cubicBezTo>
                <a:cubicBezTo>
                  <a:pt x="80" y="24"/>
                  <a:pt x="80" y="24"/>
                  <a:pt x="80" y="24"/>
                </a:cubicBezTo>
                <a:cubicBezTo>
                  <a:pt x="76" y="24"/>
                  <a:pt x="73" y="27"/>
                  <a:pt x="72" y="30"/>
                </a:cubicBezTo>
                <a:cubicBezTo>
                  <a:pt x="66" y="56"/>
                  <a:pt x="66" y="56"/>
                  <a:pt x="66" y="56"/>
                </a:cubicBezTo>
                <a:cubicBezTo>
                  <a:pt x="50" y="56"/>
                  <a:pt x="50" y="56"/>
                  <a:pt x="50" y="56"/>
                </a:cubicBezTo>
                <a:cubicBezTo>
                  <a:pt x="48" y="31"/>
                  <a:pt x="48" y="31"/>
                  <a:pt x="48" y="31"/>
                </a:cubicBezTo>
                <a:cubicBezTo>
                  <a:pt x="48" y="27"/>
                  <a:pt x="44" y="24"/>
                  <a:pt x="40" y="24"/>
                </a:cubicBezTo>
                <a:cubicBezTo>
                  <a:pt x="8" y="24"/>
                  <a:pt x="8" y="24"/>
                  <a:pt x="8" y="24"/>
                </a:cubicBezTo>
                <a:cubicBezTo>
                  <a:pt x="4" y="24"/>
                  <a:pt x="0" y="28"/>
                  <a:pt x="0" y="32"/>
                </a:cubicBezTo>
                <a:close/>
                <a:moveTo>
                  <a:pt x="176" y="200"/>
                </a:moveTo>
                <a:cubicBezTo>
                  <a:pt x="185" y="200"/>
                  <a:pt x="192" y="207"/>
                  <a:pt x="192" y="216"/>
                </a:cubicBezTo>
                <a:cubicBezTo>
                  <a:pt x="192" y="225"/>
                  <a:pt x="185" y="232"/>
                  <a:pt x="176" y="232"/>
                </a:cubicBezTo>
                <a:cubicBezTo>
                  <a:pt x="167" y="232"/>
                  <a:pt x="160" y="225"/>
                  <a:pt x="160" y="216"/>
                </a:cubicBezTo>
                <a:cubicBezTo>
                  <a:pt x="160" y="207"/>
                  <a:pt x="167" y="200"/>
                  <a:pt x="176" y="200"/>
                </a:cubicBezTo>
                <a:close/>
                <a:moveTo>
                  <a:pt x="80" y="200"/>
                </a:moveTo>
                <a:cubicBezTo>
                  <a:pt x="89" y="200"/>
                  <a:pt x="96" y="207"/>
                  <a:pt x="96" y="216"/>
                </a:cubicBezTo>
                <a:cubicBezTo>
                  <a:pt x="96" y="225"/>
                  <a:pt x="89" y="232"/>
                  <a:pt x="80" y="232"/>
                </a:cubicBezTo>
                <a:cubicBezTo>
                  <a:pt x="71" y="232"/>
                  <a:pt x="64" y="225"/>
                  <a:pt x="64" y="216"/>
                </a:cubicBezTo>
                <a:cubicBezTo>
                  <a:pt x="64" y="207"/>
                  <a:pt x="71" y="200"/>
                  <a:pt x="80" y="200"/>
                </a:cubicBezTo>
                <a:close/>
                <a:moveTo>
                  <a:pt x="147" y="16"/>
                </a:moveTo>
                <a:cubicBezTo>
                  <a:pt x="194" y="16"/>
                  <a:pt x="194" y="16"/>
                  <a:pt x="194" y="16"/>
                </a:cubicBezTo>
                <a:cubicBezTo>
                  <a:pt x="205" y="56"/>
                  <a:pt x="205" y="56"/>
                  <a:pt x="205" y="56"/>
                </a:cubicBezTo>
                <a:cubicBezTo>
                  <a:pt x="134" y="56"/>
                  <a:pt x="134" y="56"/>
                  <a:pt x="134" y="56"/>
                </a:cubicBezTo>
                <a:cubicBezTo>
                  <a:pt x="129" y="34"/>
                  <a:pt x="129" y="34"/>
                  <a:pt x="129" y="34"/>
                </a:cubicBezTo>
                <a:lnTo>
                  <a:pt x="147" y="16"/>
                </a:lnTo>
                <a:close/>
                <a:moveTo>
                  <a:pt x="86" y="40"/>
                </a:moveTo>
                <a:cubicBezTo>
                  <a:pt x="114" y="40"/>
                  <a:pt x="114" y="40"/>
                  <a:pt x="114" y="40"/>
                </a:cubicBezTo>
                <a:cubicBezTo>
                  <a:pt x="118" y="56"/>
                  <a:pt x="118" y="56"/>
                  <a:pt x="118" y="56"/>
                </a:cubicBezTo>
                <a:cubicBezTo>
                  <a:pt x="82" y="56"/>
                  <a:pt x="82" y="56"/>
                  <a:pt x="82" y="56"/>
                </a:cubicBezTo>
                <a:lnTo>
                  <a:pt x="86" y="40"/>
                </a:lnTo>
                <a:close/>
                <a:moveTo>
                  <a:pt x="216" y="72"/>
                </a:moveTo>
                <a:cubicBezTo>
                  <a:pt x="216" y="72"/>
                  <a:pt x="216" y="72"/>
                  <a:pt x="216" y="72"/>
                </a:cubicBezTo>
                <a:cubicBezTo>
                  <a:pt x="216" y="72"/>
                  <a:pt x="216" y="72"/>
                  <a:pt x="216" y="72"/>
                </a:cubicBezTo>
                <a:cubicBezTo>
                  <a:pt x="237" y="72"/>
                  <a:pt x="237" y="72"/>
                  <a:pt x="237" y="72"/>
                </a:cubicBezTo>
                <a:cubicBezTo>
                  <a:pt x="218" y="140"/>
                  <a:pt x="218" y="140"/>
                  <a:pt x="218" y="140"/>
                </a:cubicBezTo>
                <a:cubicBezTo>
                  <a:pt x="60" y="148"/>
                  <a:pt x="60" y="148"/>
                  <a:pt x="60" y="148"/>
                </a:cubicBezTo>
                <a:cubicBezTo>
                  <a:pt x="59" y="148"/>
                  <a:pt x="59" y="148"/>
                  <a:pt x="58" y="148"/>
                </a:cubicBezTo>
                <a:cubicBezTo>
                  <a:pt x="52" y="72"/>
                  <a:pt x="52" y="72"/>
                  <a:pt x="52" y="72"/>
                </a:cubicBezTo>
                <a:lnTo>
                  <a:pt x="216" y="72"/>
                </a:lnTo>
                <a:close/>
              </a:path>
            </a:pathLst>
          </a:custGeom>
          <a:solidFill>
            <a:srgbClr val="F1E9E3"/>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5" name="Group 11"/>
          <p:cNvGrpSpPr>
            <a:grpSpLocks noChangeAspect="1"/>
          </p:cNvGrpSpPr>
          <p:nvPr/>
        </p:nvGrpSpPr>
        <p:grpSpPr>
          <a:xfrm>
            <a:off x="6720033" y="5204039"/>
            <a:ext cx="255474" cy="310756"/>
            <a:chOff x="5454393" y="4787929"/>
            <a:chExt cx="289084" cy="351640"/>
          </a:xfrm>
          <a:solidFill>
            <a:srgbClr val="F1E9E3"/>
          </a:solidFill>
        </p:grpSpPr>
        <p:sp>
          <p:nvSpPr>
            <p:cNvPr id="36" name="Freeform 108"/>
            <p:cNvSpPr>
              <a:spLocks noEditPoints="1"/>
            </p:cNvSpPr>
            <p:nvPr/>
          </p:nvSpPr>
          <p:spPr bwMode="auto">
            <a:xfrm>
              <a:off x="5454393" y="4787929"/>
              <a:ext cx="289084" cy="351640"/>
            </a:xfrm>
            <a:custGeom>
              <a:gdLst>
                <a:gd name="T0" fmla="*/ 145 w 192"/>
                <a:gd name="T1" fmla="*/ 24 h 256"/>
                <a:gd name="T2" fmla="*/ 135 w 192"/>
                <a:gd name="T3" fmla="*/ 4 h 256"/>
                <a:gd name="T4" fmla="*/ 128 w 192"/>
                <a:gd name="T5" fmla="*/ 0 h 256"/>
                <a:gd name="T6" fmla="*/ 64 w 192"/>
                <a:gd name="T7" fmla="*/ 0 h 256"/>
                <a:gd name="T8" fmla="*/ 57 w 192"/>
                <a:gd name="T9" fmla="*/ 4 h 256"/>
                <a:gd name="T10" fmla="*/ 47 w 192"/>
                <a:gd name="T11" fmla="*/ 24 h 256"/>
                <a:gd name="T12" fmla="*/ 8 w 192"/>
                <a:gd name="T13" fmla="*/ 24 h 256"/>
                <a:gd name="T14" fmla="*/ 0 w 192"/>
                <a:gd name="T15" fmla="*/ 32 h 256"/>
                <a:gd name="T16" fmla="*/ 0 w 192"/>
                <a:gd name="T17" fmla="*/ 248 h 256"/>
                <a:gd name="T18" fmla="*/ 8 w 192"/>
                <a:gd name="T19" fmla="*/ 256 h 256"/>
                <a:gd name="T20" fmla="*/ 184 w 192"/>
                <a:gd name="T21" fmla="*/ 256 h 256"/>
                <a:gd name="T22" fmla="*/ 192 w 192"/>
                <a:gd name="T23" fmla="*/ 248 h 256"/>
                <a:gd name="T24" fmla="*/ 192 w 192"/>
                <a:gd name="T25" fmla="*/ 32 h 256"/>
                <a:gd name="T26" fmla="*/ 184 w 192"/>
                <a:gd name="T27" fmla="*/ 24 h 256"/>
                <a:gd name="T28" fmla="*/ 145 w 192"/>
                <a:gd name="T29" fmla="*/ 24 h 256"/>
                <a:gd name="T30" fmla="*/ 69 w 192"/>
                <a:gd name="T31" fmla="*/ 16 h 256"/>
                <a:gd name="T32" fmla="*/ 123 w 192"/>
                <a:gd name="T33" fmla="*/ 16 h 256"/>
                <a:gd name="T34" fmla="*/ 139 w 192"/>
                <a:gd name="T35" fmla="*/ 48 h 256"/>
                <a:gd name="T36" fmla="*/ 53 w 192"/>
                <a:gd name="T37" fmla="*/ 48 h 256"/>
                <a:gd name="T38" fmla="*/ 69 w 192"/>
                <a:gd name="T39" fmla="*/ 16 h 256"/>
                <a:gd name="T40" fmla="*/ 176 w 192"/>
                <a:gd name="T41" fmla="*/ 240 h 256"/>
                <a:gd name="T42" fmla="*/ 16 w 192"/>
                <a:gd name="T43" fmla="*/ 240 h 256"/>
                <a:gd name="T44" fmla="*/ 16 w 192"/>
                <a:gd name="T45" fmla="*/ 40 h 256"/>
                <a:gd name="T46" fmla="*/ 39 w 192"/>
                <a:gd name="T47" fmla="*/ 40 h 256"/>
                <a:gd name="T48" fmla="*/ 33 w 192"/>
                <a:gd name="T49" fmla="*/ 52 h 256"/>
                <a:gd name="T50" fmla="*/ 33 w 192"/>
                <a:gd name="T51" fmla="*/ 60 h 256"/>
                <a:gd name="T52" fmla="*/ 40 w 192"/>
                <a:gd name="T53" fmla="*/ 64 h 256"/>
                <a:gd name="T54" fmla="*/ 152 w 192"/>
                <a:gd name="T55" fmla="*/ 64 h 256"/>
                <a:gd name="T56" fmla="*/ 152 w 192"/>
                <a:gd name="T57" fmla="*/ 64 h 256"/>
                <a:gd name="T58" fmla="*/ 160 w 192"/>
                <a:gd name="T59" fmla="*/ 56 h 256"/>
                <a:gd name="T60" fmla="*/ 159 w 192"/>
                <a:gd name="T61" fmla="*/ 51 h 256"/>
                <a:gd name="T62" fmla="*/ 153 w 192"/>
                <a:gd name="T63" fmla="*/ 40 h 256"/>
                <a:gd name="T64" fmla="*/ 176 w 192"/>
                <a:gd name="T65" fmla="*/ 40 h 256"/>
                <a:gd name="T66" fmla="*/ 176 w 192"/>
                <a:gd name="T67" fmla="*/ 240 h 2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256">
                  <a:moveTo>
                    <a:pt x="145" y="24"/>
                  </a:moveTo>
                  <a:cubicBezTo>
                    <a:pt x="135" y="4"/>
                    <a:pt x="135" y="4"/>
                    <a:pt x="135" y="4"/>
                  </a:cubicBezTo>
                  <a:cubicBezTo>
                    <a:pt x="134" y="2"/>
                    <a:pt x="131" y="0"/>
                    <a:pt x="128" y="0"/>
                  </a:cubicBezTo>
                  <a:cubicBezTo>
                    <a:pt x="64" y="0"/>
                    <a:pt x="64" y="0"/>
                    <a:pt x="64" y="0"/>
                  </a:cubicBezTo>
                  <a:cubicBezTo>
                    <a:pt x="61" y="0"/>
                    <a:pt x="58" y="2"/>
                    <a:pt x="57" y="4"/>
                  </a:cubicBezTo>
                  <a:cubicBezTo>
                    <a:pt x="47" y="24"/>
                    <a:pt x="47" y="24"/>
                    <a:pt x="47" y="24"/>
                  </a:cubicBezTo>
                  <a:cubicBezTo>
                    <a:pt x="8" y="24"/>
                    <a:pt x="8" y="24"/>
                    <a:pt x="8" y="24"/>
                  </a:cubicBezTo>
                  <a:cubicBezTo>
                    <a:pt x="4" y="24"/>
                    <a:pt x="0" y="28"/>
                    <a:pt x="0" y="32"/>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32"/>
                    <a:pt x="192" y="32"/>
                    <a:pt x="192" y="32"/>
                  </a:cubicBezTo>
                  <a:cubicBezTo>
                    <a:pt x="192" y="28"/>
                    <a:pt x="188" y="24"/>
                    <a:pt x="184" y="24"/>
                  </a:cubicBezTo>
                  <a:lnTo>
                    <a:pt x="145" y="24"/>
                  </a:lnTo>
                  <a:close/>
                  <a:moveTo>
                    <a:pt x="69" y="16"/>
                  </a:moveTo>
                  <a:cubicBezTo>
                    <a:pt x="123" y="16"/>
                    <a:pt x="123" y="16"/>
                    <a:pt x="123" y="16"/>
                  </a:cubicBezTo>
                  <a:cubicBezTo>
                    <a:pt x="139" y="48"/>
                    <a:pt x="139" y="48"/>
                    <a:pt x="139" y="48"/>
                  </a:cubicBezTo>
                  <a:cubicBezTo>
                    <a:pt x="53" y="48"/>
                    <a:pt x="53" y="48"/>
                    <a:pt x="53" y="48"/>
                  </a:cubicBezTo>
                  <a:lnTo>
                    <a:pt x="69" y="16"/>
                  </a:lnTo>
                  <a:close/>
                  <a:moveTo>
                    <a:pt x="176" y="240"/>
                  </a:moveTo>
                  <a:cubicBezTo>
                    <a:pt x="16" y="240"/>
                    <a:pt x="16" y="240"/>
                    <a:pt x="16" y="240"/>
                  </a:cubicBezTo>
                  <a:cubicBezTo>
                    <a:pt x="16" y="40"/>
                    <a:pt x="16" y="40"/>
                    <a:pt x="16" y="40"/>
                  </a:cubicBezTo>
                  <a:cubicBezTo>
                    <a:pt x="39" y="40"/>
                    <a:pt x="39" y="40"/>
                    <a:pt x="39" y="40"/>
                  </a:cubicBezTo>
                  <a:cubicBezTo>
                    <a:pt x="33" y="52"/>
                    <a:pt x="33" y="52"/>
                    <a:pt x="33" y="52"/>
                  </a:cubicBezTo>
                  <a:cubicBezTo>
                    <a:pt x="32" y="55"/>
                    <a:pt x="32" y="58"/>
                    <a:pt x="33" y="60"/>
                  </a:cubicBezTo>
                  <a:cubicBezTo>
                    <a:pt x="35" y="63"/>
                    <a:pt x="37" y="64"/>
                    <a:pt x="40" y="64"/>
                  </a:cubicBezTo>
                  <a:cubicBezTo>
                    <a:pt x="152" y="64"/>
                    <a:pt x="152" y="64"/>
                    <a:pt x="152" y="64"/>
                  </a:cubicBezTo>
                  <a:cubicBezTo>
                    <a:pt x="152" y="64"/>
                    <a:pt x="152" y="64"/>
                    <a:pt x="152" y="64"/>
                  </a:cubicBezTo>
                  <a:cubicBezTo>
                    <a:pt x="156" y="64"/>
                    <a:pt x="160" y="60"/>
                    <a:pt x="160" y="56"/>
                  </a:cubicBezTo>
                  <a:cubicBezTo>
                    <a:pt x="160" y="54"/>
                    <a:pt x="160" y="53"/>
                    <a:pt x="159" y="51"/>
                  </a:cubicBezTo>
                  <a:cubicBezTo>
                    <a:pt x="153" y="40"/>
                    <a:pt x="153" y="40"/>
                    <a:pt x="153" y="40"/>
                  </a:cubicBezTo>
                  <a:cubicBezTo>
                    <a:pt x="176" y="40"/>
                    <a:pt x="176" y="40"/>
                    <a:pt x="176" y="40"/>
                  </a:cubicBezTo>
                  <a:lnTo>
                    <a:pt x="176"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9"/>
            <p:cNvSpPr/>
            <p:nvPr/>
          </p:nvSpPr>
          <p:spPr bwMode="auto">
            <a:xfrm>
              <a:off x="5563157" y="4908193"/>
              <a:ext cx="131662" cy="22223"/>
            </a:xfrm>
            <a:custGeom>
              <a:gdLst>
                <a:gd name="T0" fmla="*/ 80 w 88"/>
                <a:gd name="T1" fmla="*/ 0 h 16"/>
                <a:gd name="T2" fmla="*/ 8 w 88"/>
                <a:gd name="T3" fmla="*/ 0 h 16"/>
                <a:gd name="T4" fmla="*/ 0 w 88"/>
                <a:gd name="T5" fmla="*/ 8 h 16"/>
                <a:gd name="T6" fmla="*/ 8 w 88"/>
                <a:gd name="T7" fmla="*/ 16 h 16"/>
                <a:gd name="T8" fmla="*/ 80 w 88"/>
                <a:gd name="T9" fmla="*/ 16 h 16"/>
                <a:gd name="T10" fmla="*/ 88 w 88"/>
                <a:gd name="T11" fmla="*/ 8 h 16"/>
                <a:gd name="T12" fmla="*/ 80 w 88"/>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88" h="16">
                  <a:moveTo>
                    <a:pt x="80" y="0"/>
                  </a:moveTo>
                  <a:cubicBezTo>
                    <a:pt x="8" y="0"/>
                    <a:pt x="8" y="0"/>
                    <a:pt x="8" y="0"/>
                  </a:cubicBezTo>
                  <a:cubicBezTo>
                    <a:pt x="4" y="0"/>
                    <a:pt x="0" y="4"/>
                    <a:pt x="0" y="8"/>
                  </a:cubicBezTo>
                  <a:cubicBezTo>
                    <a:pt x="0" y="12"/>
                    <a:pt x="4" y="16"/>
                    <a:pt x="8" y="16"/>
                  </a:cubicBezTo>
                  <a:cubicBezTo>
                    <a:pt x="80" y="16"/>
                    <a:pt x="80" y="16"/>
                    <a:pt x="80" y="16"/>
                  </a:cubicBezTo>
                  <a:cubicBezTo>
                    <a:pt x="84" y="16"/>
                    <a:pt x="88" y="12"/>
                    <a:pt x="88" y="8"/>
                  </a:cubicBezTo>
                  <a:cubicBezTo>
                    <a:pt x="88" y="4"/>
                    <a:pt x="8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0"/>
            <p:cNvSpPr/>
            <p:nvPr/>
          </p:nvSpPr>
          <p:spPr bwMode="auto">
            <a:xfrm>
              <a:off x="5563157" y="4963096"/>
              <a:ext cx="131662" cy="22223"/>
            </a:xfrm>
            <a:custGeom>
              <a:gdLst>
                <a:gd name="T0" fmla="*/ 80 w 88"/>
                <a:gd name="T1" fmla="*/ 0 h 16"/>
                <a:gd name="T2" fmla="*/ 8 w 88"/>
                <a:gd name="T3" fmla="*/ 0 h 16"/>
                <a:gd name="T4" fmla="*/ 0 w 88"/>
                <a:gd name="T5" fmla="*/ 8 h 16"/>
                <a:gd name="T6" fmla="*/ 8 w 88"/>
                <a:gd name="T7" fmla="*/ 16 h 16"/>
                <a:gd name="T8" fmla="*/ 80 w 88"/>
                <a:gd name="T9" fmla="*/ 16 h 16"/>
                <a:gd name="T10" fmla="*/ 88 w 88"/>
                <a:gd name="T11" fmla="*/ 8 h 16"/>
                <a:gd name="T12" fmla="*/ 80 w 88"/>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88" h="16">
                  <a:moveTo>
                    <a:pt x="80" y="0"/>
                  </a:moveTo>
                  <a:cubicBezTo>
                    <a:pt x="8" y="0"/>
                    <a:pt x="8" y="0"/>
                    <a:pt x="8" y="0"/>
                  </a:cubicBezTo>
                  <a:cubicBezTo>
                    <a:pt x="4" y="0"/>
                    <a:pt x="0" y="4"/>
                    <a:pt x="0" y="8"/>
                  </a:cubicBezTo>
                  <a:cubicBezTo>
                    <a:pt x="0" y="12"/>
                    <a:pt x="4" y="16"/>
                    <a:pt x="8" y="16"/>
                  </a:cubicBezTo>
                  <a:cubicBezTo>
                    <a:pt x="80" y="16"/>
                    <a:pt x="80" y="16"/>
                    <a:pt x="80" y="16"/>
                  </a:cubicBezTo>
                  <a:cubicBezTo>
                    <a:pt x="84" y="16"/>
                    <a:pt x="88" y="12"/>
                    <a:pt x="88" y="8"/>
                  </a:cubicBezTo>
                  <a:cubicBezTo>
                    <a:pt x="88" y="4"/>
                    <a:pt x="8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1"/>
            <p:cNvSpPr/>
            <p:nvPr/>
          </p:nvSpPr>
          <p:spPr bwMode="auto">
            <a:xfrm>
              <a:off x="5563157" y="5017999"/>
              <a:ext cx="131662" cy="22223"/>
            </a:xfrm>
            <a:custGeom>
              <a:gdLst>
                <a:gd name="T0" fmla="*/ 80 w 88"/>
                <a:gd name="T1" fmla="*/ 0 h 16"/>
                <a:gd name="T2" fmla="*/ 8 w 88"/>
                <a:gd name="T3" fmla="*/ 0 h 16"/>
                <a:gd name="T4" fmla="*/ 0 w 88"/>
                <a:gd name="T5" fmla="*/ 8 h 16"/>
                <a:gd name="T6" fmla="*/ 8 w 88"/>
                <a:gd name="T7" fmla="*/ 16 h 16"/>
                <a:gd name="T8" fmla="*/ 80 w 88"/>
                <a:gd name="T9" fmla="*/ 16 h 16"/>
                <a:gd name="T10" fmla="*/ 88 w 88"/>
                <a:gd name="T11" fmla="*/ 8 h 16"/>
                <a:gd name="T12" fmla="*/ 80 w 88"/>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88" h="16">
                  <a:moveTo>
                    <a:pt x="80" y="0"/>
                  </a:moveTo>
                  <a:cubicBezTo>
                    <a:pt x="8" y="0"/>
                    <a:pt x="8" y="0"/>
                    <a:pt x="8" y="0"/>
                  </a:cubicBezTo>
                  <a:cubicBezTo>
                    <a:pt x="4" y="0"/>
                    <a:pt x="0" y="4"/>
                    <a:pt x="0" y="8"/>
                  </a:cubicBezTo>
                  <a:cubicBezTo>
                    <a:pt x="0" y="12"/>
                    <a:pt x="4" y="16"/>
                    <a:pt x="8" y="16"/>
                  </a:cubicBezTo>
                  <a:cubicBezTo>
                    <a:pt x="80" y="16"/>
                    <a:pt x="80" y="16"/>
                    <a:pt x="80" y="16"/>
                  </a:cubicBezTo>
                  <a:cubicBezTo>
                    <a:pt x="84" y="16"/>
                    <a:pt x="88" y="12"/>
                    <a:pt x="88" y="8"/>
                  </a:cubicBezTo>
                  <a:cubicBezTo>
                    <a:pt x="88" y="4"/>
                    <a:pt x="8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2"/>
            <p:cNvSpPr/>
            <p:nvPr/>
          </p:nvSpPr>
          <p:spPr bwMode="auto">
            <a:xfrm>
              <a:off x="5563157" y="5072902"/>
              <a:ext cx="131662" cy="22223"/>
            </a:xfrm>
            <a:custGeom>
              <a:gdLst>
                <a:gd name="T0" fmla="*/ 80 w 88"/>
                <a:gd name="T1" fmla="*/ 0 h 16"/>
                <a:gd name="T2" fmla="*/ 8 w 88"/>
                <a:gd name="T3" fmla="*/ 0 h 16"/>
                <a:gd name="T4" fmla="*/ 0 w 88"/>
                <a:gd name="T5" fmla="*/ 8 h 16"/>
                <a:gd name="T6" fmla="*/ 8 w 88"/>
                <a:gd name="T7" fmla="*/ 16 h 16"/>
                <a:gd name="T8" fmla="*/ 80 w 88"/>
                <a:gd name="T9" fmla="*/ 16 h 16"/>
                <a:gd name="T10" fmla="*/ 88 w 88"/>
                <a:gd name="T11" fmla="*/ 8 h 16"/>
                <a:gd name="T12" fmla="*/ 80 w 88"/>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88" h="16">
                  <a:moveTo>
                    <a:pt x="80" y="0"/>
                  </a:moveTo>
                  <a:cubicBezTo>
                    <a:pt x="8" y="0"/>
                    <a:pt x="8" y="0"/>
                    <a:pt x="8" y="0"/>
                  </a:cubicBezTo>
                  <a:cubicBezTo>
                    <a:pt x="4" y="0"/>
                    <a:pt x="0" y="4"/>
                    <a:pt x="0" y="8"/>
                  </a:cubicBezTo>
                  <a:cubicBezTo>
                    <a:pt x="0" y="12"/>
                    <a:pt x="4" y="16"/>
                    <a:pt x="8" y="16"/>
                  </a:cubicBezTo>
                  <a:cubicBezTo>
                    <a:pt x="80" y="16"/>
                    <a:pt x="80" y="16"/>
                    <a:pt x="80" y="16"/>
                  </a:cubicBezTo>
                  <a:cubicBezTo>
                    <a:pt x="84" y="16"/>
                    <a:pt x="88" y="12"/>
                    <a:pt x="88" y="8"/>
                  </a:cubicBezTo>
                  <a:cubicBezTo>
                    <a:pt x="88" y="4"/>
                    <a:pt x="84"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3"/>
            <p:cNvSpPr/>
            <p:nvPr/>
          </p:nvSpPr>
          <p:spPr bwMode="auto">
            <a:xfrm>
              <a:off x="5503050" y="4908193"/>
              <a:ext cx="35778" cy="22223"/>
            </a:xfrm>
            <a:custGeom>
              <a:gdLst>
                <a:gd name="T0" fmla="*/ 16 w 24"/>
                <a:gd name="T1" fmla="*/ 0 h 16"/>
                <a:gd name="T2" fmla="*/ 8 w 24"/>
                <a:gd name="T3" fmla="*/ 0 h 16"/>
                <a:gd name="T4" fmla="*/ 0 w 24"/>
                <a:gd name="T5" fmla="*/ 8 h 16"/>
                <a:gd name="T6" fmla="*/ 8 w 24"/>
                <a:gd name="T7" fmla="*/ 16 h 16"/>
                <a:gd name="T8" fmla="*/ 16 w 24"/>
                <a:gd name="T9" fmla="*/ 16 h 16"/>
                <a:gd name="T10" fmla="*/ 24 w 24"/>
                <a:gd name="T11" fmla="*/ 8 h 16"/>
                <a:gd name="T12" fmla="*/ 16 w 24"/>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24" h="16">
                  <a:moveTo>
                    <a:pt x="16" y="0"/>
                  </a:moveTo>
                  <a:cubicBezTo>
                    <a:pt x="8" y="0"/>
                    <a:pt x="8" y="0"/>
                    <a:pt x="8" y="0"/>
                  </a:cubicBezTo>
                  <a:cubicBezTo>
                    <a:pt x="4" y="0"/>
                    <a:pt x="0" y="4"/>
                    <a:pt x="0" y="8"/>
                  </a:cubicBezTo>
                  <a:cubicBezTo>
                    <a:pt x="0" y="12"/>
                    <a:pt x="4" y="16"/>
                    <a:pt x="8" y="16"/>
                  </a:cubicBezTo>
                  <a:cubicBezTo>
                    <a:pt x="16" y="16"/>
                    <a:pt x="16" y="16"/>
                    <a:pt x="16" y="16"/>
                  </a:cubicBezTo>
                  <a:cubicBezTo>
                    <a:pt x="20" y="16"/>
                    <a:pt x="24" y="12"/>
                    <a:pt x="24" y="8"/>
                  </a:cubicBezTo>
                  <a:cubicBezTo>
                    <a:pt x="24" y="4"/>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4"/>
            <p:cNvSpPr/>
            <p:nvPr/>
          </p:nvSpPr>
          <p:spPr bwMode="auto">
            <a:xfrm>
              <a:off x="5503050" y="4963096"/>
              <a:ext cx="35778" cy="22223"/>
            </a:xfrm>
            <a:custGeom>
              <a:gdLst>
                <a:gd name="T0" fmla="*/ 16 w 24"/>
                <a:gd name="T1" fmla="*/ 0 h 16"/>
                <a:gd name="T2" fmla="*/ 8 w 24"/>
                <a:gd name="T3" fmla="*/ 0 h 16"/>
                <a:gd name="T4" fmla="*/ 0 w 24"/>
                <a:gd name="T5" fmla="*/ 8 h 16"/>
                <a:gd name="T6" fmla="*/ 8 w 24"/>
                <a:gd name="T7" fmla="*/ 16 h 16"/>
                <a:gd name="T8" fmla="*/ 16 w 24"/>
                <a:gd name="T9" fmla="*/ 16 h 16"/>
                <a:gd name="T10" fmla="*/ 24 w 24"/>
                <a:gd name="T11" fmla="*/ 8 h 16"/>
                <a:gd name="T12" fmla="*/ 16 w 24"/>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24" h="16">
                  <a:moveTo>
                    <a:pt x="16" y="0"/>
                  </a:moveTo>
                  <a:cubicBezTo>
                    <a:pt x="8" y="0"/>
                    <a:pt x="8" y="0"/>
                    <a:pt x="8" y="0"/>
                  </a:cubicBezTo>
                  <a:cubicBezTo>
                    <a:pt x="4" y="0"/>
                    <a:pt x="0" y="4"/>
                    <a:pt x="0" y="8"/>
                  </a:cubicBezTo>
                  <a:cubicBezTo>
                    <a:pt x="0" y="12"/>
                    <a:pt x="4" y="16"/>
                    <a:pt x="8" y="16"/>
                  </a:cubicBezTo>
                  <a:cubicBezTo>
                    <a:pt x="16" y="16"/>
                    <a:pt x="16" y="16"/>
                    <a:pt x="16" y="16"/>
                  </a:cubicBezTo>
                  <a:cubicBezTo>
                    <a:pt x="20" y="16"/>
                    <a:pt x="24" y="12"/>
                    <a:pt x="24" y="8"/>
                  </a:cubicBezTo>
                  <a:cubicBezTo>
                    <a:pt x="24" y="4"/>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5"/>
            <p:cNvSpPr/>
            <p:nvPr/>
          </p:nvSpPr>
          <p:spPr bwMode="auto">
            <a:xfrm>
              <a:off x="5503050" y="5017999"/>
              <a:ext cx="35778" cy="22223"/>
            </a:xfrm>
            <a:custGeom>
              <a:gdLst>
                <a:gd name="T0" fmla="*/ 16 w 24"/>
                <a:gd name="T1" fmla="*/ 0 h 16"/>
                <a:gd name="T2" fmla="*/ 8 w 24"/>
                <a:gd name="T3" fmla="*/ 0 h 16"/>
                <a:gd name="T4" fmla="*/ 0 w 24"/>
                <a:gd name="T5" fmla="*/ 8 h 16"/>
                <a:gd name="T6" fmla="*/ 8 w 24"/>
                <a:gd name="T7" fmla="*/ 16 h 16"/>
                <a:gd name="T8" fmla="*/ 16 w 24"/>
                <a:gd name="T9" fmla="*/ 16 h 16"/>
                <a:gd name="T10" fmla="*/ 24 w 24"/>
                <a:gd name="T11" fmla="*/ 8 h 16"/>
                <a:gd name="T12" fmla="*/ 16 w 24"/>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24" h="16">
                  <a:moveTo>
                    <a:pt x="16" y="0"/>
                  </a:moveTo>
                  <a:cubicBezTo>
                    <a:pt x="8" y="0"/>
                    <a:pt x="8" y="0"/>
                    <a:pt x="8" y="0"/>
                  </a:cubicBezTo>
                  <a:cubicBezTo>
                    <a:pt x="4" y="0"/>
                    <a:pt x="0" y="4"/>
                    <a:pt x="0" y="8"/>
                  </a:cubicBezTo>
                  <a:cubicBezTo>
                    <a:pt x="0" y="12"/>
                    <a:pt x="4" y="16"/>
                    <a:pt x="8" y="16"/>
                  </a:cubicBezTo>
                  <a:cubicBezTo>
                    <a:pt x="16" y="16"/>
                    <a:pt x="16" y="16"/>
                    <a:pt x="16" y="16"/>
                  </a:cubicBezTo>
                  <a:cubicBezTo>
                    <a:pt x="20" y="16"/>
                    <a:pt x="24" y="12"/>
                    <a:pt x="24" y="8"/>
                  </a:cubicBezTo>
                  <a:cubicBezTo>
                    <a:pt x="24" y="4"/>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6"/>
            <p:cNvSpPr/>
            <p:nvPr/>
          </p:nvSpPr>
          <p:spPr bwMode="auto">
            <a:xfrm>
              <a:off x="5503050" y="5072902"/>
              <a:ext cx="35778" cy="22223"/>
            </a:xfrm>
            <a:custGeom>
              <a:gdLst>
                <a:gd name="T0" fmla="*/ 16 w 24"/>
                <a:gd name="T1" fmla="*/ 0 h 16"/>
                <a:gd name="T2" fmla="*/ 8 w 24"/>
                <a:gd name="T3" fmla="*/ 0 h 16"/>
                <a:gd name="T4" fmla="*/ 0 w 24"/>
                <a:gd name="T5" fmla="*/ 8 h 16"/>
                <a:gd name="T6" fmla="*/ 8 w 24"/>
                <a:gd name="T7" fmla="*/ 16 h 16"/>
                <a:gd name="T8" fmla="*/ 16 w 24"/>
                <a:gd name="T9" fmla="*/ 16 h 16"/>
                <a:gd name="T10" fmla="*/ 24 w 24"/>
                <a:gd name="T11" fmla="*/ 8 h 16"/>
                <a:gd name="T12" fmla="*/ 16 w 24"/>
                <a:gd name="T13" fmla="*/ 0 h 16"/>
              </a:gdLst>
              <a:cxnLst>
                <a:cxn ang="0">
                  <a:pos x="T0" y="T1"/>
                </a:cxn>
                <a:cxn ang="0">
                  <a:pos x="T2" y="T3"/>
                </a:cxn>
                <a:cxn ang="0">
                  <a:pos x="T4" y="T5"/>
                </a:cxn>
                <a:cxn ang="0">
                  <a:pos x="T6" y="T7"/>
                </a:cxn>
                <a:cxn ang="0">
                  <a:pos x="T8" y="T9"/>
                </a:cxn>
                <a:cxn ang="0">
                  <a:pos x="T10" y="T11"/>
                </a:cxn>
                <a:cxn ang="0">
                  <a:pos x="T12" y="T13"/>
                </a:cxn>
              </a:cxnLst>
              <a:rect l="0" t="0" r="r" b="b"/>
              <a:pathLst>
                <a:path w="24" h="16">
                  <a:moveTo>
                    <a:pt x="16" y="0"/>
                  </a:moveTo>
                  <a:cubicBezTo>
                    <a:pt x="8" y="0"/>
                    <a:pt x="8" y="0"/>
                    <a:pt x="8" y="0"/>
                  </a:cubicBezTo>
                  <a:cubicBezTo>
                    <a:pt x="4" y="0"/>
                    <a:pt x="0" y="4"/>
                    <a:pt x="0" y="8"/>
                  </a:cubicBezTo>
                  <a:cubicBezTo>
                    <a:pt x="0" y="12"/>
                    <a:pt x="4" y="16"/>
                    <a:pt x="8" y="16"/>
                  </a:cubicBezTo>
                  <a:cubicBezTo>
                    <a:pt x="16" y="16"/>
                    <a:pt x="16" y="16"/>
                    <a:pt x="16" y="16"/>
                  </a:cubicBezTo>
                  <a:cubicBezTo>
                    <a:pt x="20" y="16"/>
                    <a:pt x="24" y="12"/>
                    <a:pt x="24" y="8"/>
                  </a:cubicBezTo>
                  <a:cubicBezTo>
                    <a:pt x="24" y="4"/>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5693328"/>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childTnLst>
                          </p:cTn>
                        </p:par>
                        <p:par>
                          <p:cTn id="8" fill="hold" nodeType="withGroup">
                            <p:stCondLst>
                              <p:cond delay="1000"/>
                            </p:stCondLst>
                            <p:childTnLst>
                              <p:par>
                                <p:cTn id="9" presetID="10" presetClass="entr" presetSubtype="0" fill="hold" grpId="1" nodeType="afterEffec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childTnLst>
                                </p:cTn>
                              </p:par>
                            </p:childTnLst>
                          </p:cTn>
                        </p:par>
                        <p:par>
                          <p:cTn id="12" fill="hold" nodeType="withGroup">
                            <p:stCondLst>
                              <p:cond delay="2000"/>
                            </p:stCondLst>
                            <p:childTnLst>
                              <p:par>
                                <p:cTn id="13" presetID="10" presetClass="entr" presetSubtype="0" fill="hold" grpId="2" nodeType="afterEffec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1"/>
      <p:bldP spid="29" grpId="2"/>
    </p:bldLst>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pSp>
        <p:nvGrpSpPr>
          <p:cNvPr id="33" name="组合 32"/>
          <p:cNvGrpSpPr/>
          <p:nvPr/>
        </p:nvGrpSpPr>
        <p:grpSpPr>
          <a:xfrm>
            <a:off x="1136591" y="2204441"/>
            <a:ext cx="10079360" cy="4235059"/>
            <a:chOff x="1136591" y="2204441"/>
            <a:chExt cx="10079360" cy="4235059"/>
          </a:xfrm>
        </p:grpSpPr>
        <p:sp>
          <p:nvSpPr>
            <p:cNvPr id="25" name="任意多边形 24"/>
            <p:cNvSpPr/>
            <p:nvPr/>
          </p:nvSpPr>
          <p:spPr>
            <a:xfrm>
              <a:off x="1136591" y="2204441"/>
              <a:ext cx="10079360" cy="4235059"/>
            </a:xfrm>
            <a:custGeom>
              <a:gdLst>
                <a:gd name="connsiteX0" fmla="*/ 9921933 w 10079360"/>
                <a:gd name="connsiteY0" fmla="*/ 0 h 4235059"/>
                <a:gd name="connsiteX1" fmla="*/ 9926821 w 10079360"/>
                <a:gd name="connsiteY1" fmla="*/ 520608 h 4235059"/>
                <a:gd name="connsiteX2" fmla="*/ 10072980 w 10079360"/>
                <a:gd name="connsiteY2" fmla="*/ 4165789 h 4235059"/>
                <a:gd name="connsiteX3" fmla="*/ 10079360 w 10079360"/>
                <a:gd name="connsiteY3" fmla="*/ 4235059 h 4235059"/>
                <a:gd name="connsiteX4" fmla="*/ 9613249 w 10079360"/>
                <a:gd name="connsiteY4" fmla="*/ 4162608 h 4235059"/>
                <a:gd name="connsiteX5" fmla="*/ 4064059 w 10079360"/>
                <a:gd name="connsiteY5" fmla="*/ 3810268 h 4235059"/>
                <a:gd name="connsiteX6" fmla="*/ 200782 w 10079360"/>
                <a:gd name="connsiteY6" fmla="*/ 3972394 h 4235059"/>
                <a:gd name="connsiteX7" fmla="*/ 0 w 10079360"/>
                <a:gd name="connsiteY7" fmla="*/ 3992499 h 4235059"/>
                <a:gd name="connsiteX8" fmla="*/ 0 w 10079360"/>
                <a:gd name="connsiteY8" fmla="*/ 3772048 h 4235059"/>
                <a:gd name="connsiteX9" fmla="*/ 9921933 w 10079360"/>
                <a:gd name="connsiteY9" fmla="*/ 3772048 h 423505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360" h="4235059">
                  <a:moveTo>
                    <a:pt x="9921933" y="0"/>
                  </a:moveTo>
                  <a:lnTo>
                    <a:pt x="9926821" y="520608"/>
                  </a:lnTo>
                  <a:cubicBezTo>
                    <a:pt x="9946246" y="2031842"/>
                    <a:pt x="9999735" y="3327670"/>
                    <a:pt x="10072980" y="4165789"/>
                  </a:cubicBezTo>
                  <a:lnTo>
                    <a:pt x="10079360" y="4235059"/>
                  </a:lnTo>
                  <a:lnTo>
                    <a:pt x="9613249" y="4162608"/>
                  </a:lnTo>
                  <a:cubicBezTo>
                    <a:pt x="8029201" y="3940159"/>
                    <a:pt x="6119605" y="3810268"/>
                    <a:pt x="4064059" y="3810268"/>
                  </a:cubicBezTo>
                  <a:cubicBezTo>
                    <a:pt x="2693696" y="3810268"/>
                    <a:pt x="1388198" y="3867997"/>
                    <a:pt x="200782" y="3972394"/>
                  </a:cubicBezTo>
                  <a:lnTo>
                    <a:pt x="0" y="3992499"/>
                  </a:lnTo>
                  <a:lnTo>
                    <a:pt x="0" y="3772048"/>
                  </a:lnTo>
                  <a:lnTo>
                    <a:pt x="9921933" y="3772048"/>
                  </a:lnTo>
                  <a:close/>
                </a:path>
              </a:pathLst>
            </a:custGeom>
            <a:gradFill flip="none" rotWithShape="1">
              <a:gsLst>
                <a:gs pos="2000">
                  <a:schemeClr val="bg1">
                    <a:lumMod val="85000"/>
                    <a:alpha val="26000"/>
                  </a:schemeClr>
                </a:gs>
                <a:gs pos="46000">
                  <a:schemeClr val="tx1">
                    <a:lumMod val="65000"/>
                    <a:lumOff val="35000"/>
                  </a:schemeClr>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565072" y="2233849"/>
              <a:ext cx="5490338" cy="3747853"/>
            </a:xfrm>
            <a:prstGeom prst="rect">
              <a:avLst/>
            </a:prstGeom>
            <a:gradFill flip="none" rotWithShape="1">
              <a:gsLst>
                <a:gs pos="91000">
                  <a:schemeClr val="bg1">
                    <a:alpha val="80000"/>
                  </a:schemeClr>
                </a:gs>
                <a:gs pos="45000">
                  <a:schemeClr val="accent4">
                    <a:alpha val="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圆角矩形 2"/>
          <p:cNvSpPr/>
          <p:nvPr/>
        </p:nvSpPr>
        <p:spPr>
          <a:xfrm>
            <a:off x="156000" y="161925"/>
            <a:ext cx="11880000" cy="6534150"/>
          </a:xfrm>
          <a:prstGeom prst="roundRect">
            <a:avLst>
              <a:gd name="adj" fmla="val 5711"/>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2" name="组合 31"/>
          <p:cNvGrpSpPr/>
          <p:nvPr/>
        </p:nvGrpSpPr>
        <p:grpSpPr>
          <a:xfrm>
            <a:off x="2785584" y="1310903"/>
            <a:ext cx="6620833" cy="1060436"/>
            <a:chOff x="2785584" y="1310903"/>
            <a:chExt cx="6620833" cy="1060436"/>
          </a:xfrm>
        </p:grpSpPr>
        <p:grpSp>
          <p:nvGrpSpPr>
            <p:cNvPr id="6" name="组合 5"/>
            <p:cNvGrpSpPr/>
            <p:nvPr/>
          </p:nvGrpSpPr>
          <p:grpSpPr>
            <a:xfrm>
              <a:off x="2785584" y="1521152"/>
              <a:ext cx="1801005" cy="850187"/>
              <a:chOff x="2755900" y="1168400"/>
              <a:chExt cx="991394" cy="468000"/>
            </a:xfrm>
            <a:solidFill>
              <a:srgbClr val="364482"/>
            </a:solidFill>
          </p:grpSpPr>
          <p:sp>
            <p:nvSpPr>
              <p:cNvPr id="2" name="燕尾形 1"/>
              <p:cNvSpPr/>
              <p:nvPr/>
            </p:nvSpPr>
            <p:spPr>
              <a:xfrm>
                <a:off x="2755900" y="1168400"/>
                <a:ext cx="622300" cy="46800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3124994" y="1168400"/>
                <a:ext cx="622300" cy="46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平行四边形 12"/>
            <p:cNvSpPr/>
            <p:nvPr/>
          </p:nvSpPr>
          <p:spPr>
            <a:xfrm rot="16200000">
              <a:off x="3697697" y="1482447"/>
              <a:ext cx="1034371" cy="743413"/>
            </a:xfrm>
            <a:prstGeom prst="parallelogram">
              <a:avLst>
                <a:gd name="adj" fmla="val 17952"/>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H="1">
              <a:off x="7605412" y="1521152"/>
              <a:ext cx="1801005" cy="850187"/>
              <a:chOff x="2755900" y="1168400"/>
              <a:chExt cx="991394" cy="468000"/>
            </a:xfrm>
            <a:solidFill>
              <a:srgbClr val="364482"/>
            </a:solidFill>
          </p:grpSpPr>
          <p:sp>
            <p:nvSpPr>
              <p:cNvPr id="8" name="燕尾形 7"/>
              <p:cNvSpPr/>
              <p:nvPr/>
            </p:nvSpPr>
            <p:spPr>
              <a:xfrm>
                <a:off x="2755900" y="1168400"/>
                <a:ext cx="622300" cy="46800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3124994" y="1168400"/>
                <a:ext cx="622300" cy="46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平行四边形 13"/>
            <p:cNvSpPr/>
            <p:nvPr/>
          </p:nvSpPr>
          <p:spPr>
            <a:xfrm rot="5400000" flipH="1">
              <a:off x="7459933" y="1482447"/>
              <a:ext cx="1034371" cy="743413"/>
            </a:xfrm>
            <a:prstGeom prst="parallelogram">
              <a:avLst>
                <a:gd name="adj" fmla="val 17952"/>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843176" y="1310903"/>
              <a:ext cx="4505648" cy="922946"/>
            </a:xfrm>
            <a:prstGeom prst="rect">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solidFill>
                    <a:schemeClr val="bg1"/>
                  </a:solidFill>
                  <a:latin typeface="微软雅黑" panose="020b0503020204020204" pitchFamily="34" charset="-122"/>
                  <a:ea typeface="微软雅黑" panose="020b0503020204020204" pitchFamily="34" charset="-122"/>
                </a:rPr>
                <a:t>前 言</a:t>
              </a:r>
            </a:p>
          </p:txBody>
        </p:sp>
      </p:grpSp>
      <p:sp>
        <p:nvSpPr>
          <p:cNvPr id="4" name="TextBox 33"/>
          <p:cNvSpPr txBox="1"/>
          <p:nvPr/>
        </p:nvSpPr>
        <p:spPr>
          <a:xfrm>
            <a:off x="1858520" y="3168369"/>
            <a:ext cx="8474960" cy="2215991"/>
          </a:xfrm>
          <a:prstGeom prst="rect">
            <a:avLst/>
          </a:prstGeom>
          <a:noFill/>
        </p:spPr>
        <p:txBody>
          <a:bodyPr wrap="square" lIns="0" tIns="0" rIns="0" bIns="0" rtlCol="0">
            <a:spAutoFit/>
          </a:bodyPr>
          <a:lstStyle/>
          <a:p>
            <a:pPr algn="just">
              <a:lnSpc>
                <a:spcPct val="150000"/>
              </a:lnSpc>
            </a:pPr>
            <a:r>
              <a:rPr lang="zh-CN" altLang="en-US" sz="2400">
                <a:solidFill>
                  <a:schemeClr val="tx1">
                    <a:lumMod val="50000"/>
                    <a:lumOff val="50000"/>
                  </a:schemeClr>
                </a:solidFill>
                <a:latin typeface="微软雅黑" panose="020b0503020204020204" pitchFamily="34" charset="-122"/>
                <a:ea typeface="微软雅黑" panose="020b0503020204020204" pitchFamily="34" charset="-122"/>
              </a:rPr>
              <a:t>时光荏苒，岁月如梭。弹指间，一年光阴犹如白驹过隙。这一年里，在领导们的正确指导下，及其同事们的积极支持和全力配合下，我部门较为出色的完成了各项工作任务，现将</a:t>
            </a:r>
            <a:r>
              <a:rPr lang="en-US" altLang="zh-CN" sz="2400">
                <a:solidFill>
                  <a:schemeClr val="tx1">
                    <a:lumMod val="50000"/>
                    <a:lumOff val="50000"/>
                  </a:schemeClr>
                </a:solidFill>
                <a:latin typeface="微软雅黑" panose="020b0503020204020204" pitchFamily="34" charset="-122"/>
                <a:ea typeface="微软雅黑" panose="020b0503020204020204" pitchFamily="34" charset="-122"/>
              </a:rPr>
              <a:t>2017</a:t>
            </a:r>
            <a:r>
              <a:rPr lang="zh-CN" altLang="en-US" sz="2400">
                <a:solidFill>
                  <a:schemeClr val="tx1">
                    <a:lumMod val="50000"/>
                    <a:lumOff val="50000"/>
                  </a:schemeClr>
                </a:solidFill>
                <a:latin typeface="微软雅黑" panose="020b0503020204020204" pitchFamily="34" charset="-122"/>
                <a:ea typeface="微软雅黑" panose="020b0503020204020204" pitchFamily="34" charset="-122"/>
              </a:rPr>
              <a:t>年工作进行总结汇报</a:t>
            </a:r>
            <a:endParaRPr lang="en-US" altLang="zh-CN" sz="240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3413340"/>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nodeType="withEffect">
                                  <p:childTnLst>
                                    <p:set>
                                      <p:cBhvr>
                                        <p:cTn id="6" dur="1" fill="hold">
                                          <p:stCondLst>
                                            <p:cond delay="0"/>
                                          </p:stCondLst>
                                        </p:cTn>
                                        <p:tgtEl>
                                          <p:spTgt spid="33"/>
                                        </p:tgtEl>
                                        <p:attrNameLst>
                                          <p:attrName>style.visibility</p:attrName>
                                        </p:attrNameLst>
                                      </p:cBhvr>
                                      <p:to>
                                        <p:strVal val="visible"/>
                                      </p:to>
                                    </p:set>
                                    <p:animEffect transition="in" filter="strips(downRight)">
                                      <p:cBhvr>
                                        <p:cTn id="7" dur="3000"/>
                                        <p:tgtEl>
                                          <p:spTgt spid="33"/>
                                        </p:tgtEl>
                                      </p:cBhvr>
                                    </p:animEffect>
                                  </p:childTnLst>
                                </p:cTn>
                              </p:par>
                            </p:childTnLst>
                          </p:cTn>
                        </p:par>
                      </p:childTnLst>
                    </p:cTn>
                  </p:par>
                  <p:par>
                    <p:cTn id="8" fill="hold" nodeType="clickPar">
                      <p:stCondLst>
                        <p:cond delay="indefinite"/>
                        <p:cond evt="onBegin" delay="0">
                          <p:tn val="7"/>
                        </p:cond>
                      </p:stCondLst>
                      <p:childTnLst>
                        <p:par>
                          <p:cTn id="9" fill="hold" nodeType="withGroup">
                            <p:stCondLst>
                              <p:cond delay="indefinite"/>
                            </p:stCondLst>
                          </p:cTn>
                        </p:par>
                        <p:par>
                          <p:cTn id="10" fill="hold" nodeType="afterGroup">
                            <p:stCondLst>
                              <p:cond delay="0"/>
                            </p:stCondLst>
                            <p:childTnLst>
                              <p:par>
                                <p:cTn id="11" presetID="22" presetClass="entr" presetSubtype="8" fill="hold" nodeType="clickEffect">
                                  <p:childTnLst>
                                    <p:set>
                                      <p:cBhvr>
                                        <p:cTn id="12" dur="1" fill="hold">
                                          <p:stCondLst>
                                            <p:cond delay="0"/>
                                          </p:stCondLst>
                                        </p:cTn>
                                        <p:tgtEl>
                                          <p:spTgt spid="32"/>
                                        </p:tgtEl>
                                        <p:attrNameLst>
                                          <p:attrName>style.visibility</p:attrName>
                                        </p:attrNameLst>
                                      </p:cBhvr>
                                      <p:to>
                                        <p:strVal val="visible"/>
                                      </p:to>
                                    </p:set>
                                    <p:animEffect transition="in" filter="wipe(left)">
                                      <p:cBhvr>
                                        <p:cTn id="13" dur="1500"/>
                                        <p:tgtEl>
                                          <p:spTgt spid="32"/>
                                        </p:tgtEl>
                                      </p:cBhvr>
                                    </p:animEffect>
                                  </p:childTnLst>
                                </p:cTn>
                              </p:par>
                            </p:childTnLst>
                          </p:cTn>
                        </p:par>
                      </p:childTnLst>
                    </p:cTn>
                  </p:par>
                  <p:par>
                    <p:cTn id="14" fill="hold" nodeType="clickPar">
                      <p:stCondLst>
                        <p:cond delay="indefinite"/>
                        <p:cond evt="onBegin" delay="0">
                          <p:tn val="13"/>
                        </p:cond>
                      </p:stCondLst>
                      <p:childTnLst>
                        <p:par>
                          <p:cTn id="15" fill="hold" nodeType="withGroup">
                            <p:stCondLst>
                              <p:cond delay="indefinite"/>
                            </p:stCondLst>
                          </p:cTn>
                        </p:par>
                        <p:par>
                          <p:cTn id="16" fill="hold" nodeType="afterGroup">
                            <p:stCondLst>
                              <p:cond delay="0"/>
                            </p:stCondLst>
                            <p:childTnLst>
                              <p:par>
                                <p:cTn id="17" presetID="42" presetClass="entr" presetSubtype="0" fill="hold" grpId="0" nodeType="clickEffect">
                                  <p:childTnLst>
                                    <p:set>
                                      <p:cBhvr>
                                        <p:cTn id="18" dur="1" fill="hold">
                                          <p:stCondLst>
                                            <p:cond delay="0"/>
                                          </p:stCondLst>
                                        </p:cTn>
                                        <p:tgtEl>
                                          <p:spTgt spid="4"/>
                                        </p:tgtEl>
                                        <p:attrNameLst>
                                          <p:attrName>style.visibility</p:attrName>
                                        </p:attrNameLst>
                                      </p:cBhvr>
                                      <p:to>
                                        <p:strVal val="visible"/>
                                      </p:to>
                                    </p:set>
                                    <p:animEffect transition="in" filter="fade">
                                      <p:cBhvr>
                                        <p:cTn id="19" dur="3000"/>
                                        <p:tgtEl>
                                          <p:spTgt spid="4"/>
                                        </p:tgtEl>
                                      </p:cBhvr>
                                    </p:animEffect>
                                    <p:anim calcmode="lin" valueType="num">
                                      <p:cBhvr>
                                        <p:cTn id="20" dur="3000" fill="hold"/>
                                        <p:tgtEl>
                                          <p:spTgt spid="4"/>
                                        </p:tgtEl>
                                        <p:attrNameLst>
                                          <p:attrName>ppt_x</p:attrName>
                                        </p:attrNameLst>
                                      </p:cBhvr>
                                      <p:tavLst>
                                        <p:tav tm="0">
                                          <p:val>
                                            <p:strVal val="#ppt_x"/>
                                          </p:val>
                                        </p:tav>
                                        <p:tav tm="100000">
                                          <p:val>
                                            <p:strVal val="#ppt_x"/>
                                          </p:val>
                                        </p:tav>
                                      </p:tavLst>
                                    </p:anim>
                                    <p:anim calcmode="lin" valueType="num">
                                      <p:cBhvr>
                                        <p:cTn id="21" dur="3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accent5"/>
        </a:solidFill>
        <a:effectLst/>
      </p:bgPr>
    </p:bg>
    <p:spTree>
      <p:nvGrpSpPr>
        <p:cNvPr id="1" name=""/>
        <p:cNvGrpSpPr/>
        <p:nvPr/>
      </p:nvGrpSpPr>
      <p:grpSpPr>
        <a:xfrm>
          <a:off x="0" y="0"/>
          <a:ext cx="0" cy="0"/>
        </a:xfrm>
      </p:grpSpPr>
      <p:sp>
        <p:nvSpPr>
          <p:cNvPr id="12" name="圆角矩形 11"/>
          <p:cNvSpPr/>
          <p:nvPr/>
        </p:nvSpPr>
        <p:spPr>
          <a:xfrm>
            <a:off x="142875" y="161925"/>
            <a:ext cx="11906250" cy="6534150"/>
          </a:xfrm>
          <a:prstGeom prst="roundRect">
            <a:avLst>
              <a:gd name="adj" fmla="val 5711"/>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任意多边形 16"/>
          <p:cNvSpPr/>
          <p:nvPr/>
        </p:nvSpPr>
        <p:spPr>
          <a:xfrm>
            <a:off x="3948311" y="5016628"/>
            <a:ext cx="4295378" cy="1121422"/>
          </a:xfrm>
          <a:custGeom>
            <a:gdLst>
              <a:gd name="connsiteX0" fmla="*/ 0 w 2997200"/>
              <a:gd name="connsiteY0" fmla="*/ 0 h 925072"/>
              <a:gd name="connsiteX1" fmla="*/ 2997200 w 2997200"/>
              <a:gd name="connsiteY1" fmla="*/ 0 h 925072"/>
              <a:gd name="connsiteX2" fmla="*/ 2997200 w 2997200"/>
              <a:gd name="connsiteY2" fmla="*/ 925072 h 925072"/>
              <a:gd name="connsiteX3" fmla="*/ 2587153 w 2997200"/>
              <a:gd name="connsiteY3" fmla="*/ 872081 h 925072"/>
              <a:gd name="connsiteX4" fmla="*/ 1498600 w 2997200"/>
              <a:gd name="connsiteY4" fmla="*/ 819756 h 925072"/>
              <a:gd name="connsiteX5" fmla="*/ 410047 w 2997200"/>
              <a:gd name="connsiteY5" fmla="*/ 872081 h 925072"/>
              <a:gd name="connsiteX6" fmla="*/ 0 w 2997200"/>
              <a:gd name="connsiteY6" fmla="*/ 925072 h 9250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200" h="925072">
                <a:moveTo>
                  <a:pt x="0" y="0"/>
                </a:moveTo>
                <a:lnTo>
                  <a:pt x="2997200" y="0"/>
                </a:lnTo>
                <a:lnTo>
                  <a:pt x="2997200" y="925072"/>
                </a:lnTo>
                <a:lnTo>
                  <a:pt x="2587153" y="872081"/>
                </a:lnTo>
                <a:cubicBezTo>
                  <a:pt x="2252576" y="838388"/>
                  <a:pt x="1884727" y="819756"/>
                  <a:pt x="1498600" y="819756"/>
                </a:cubicBezTo>
                <a:cubicBezTo>
                  <a:pt x="1112474" y="819756"/>
                  <a:pt x="744624" y="838388"/>
                  <a:pt x="410047" y="872081"/>
                </a:cubicBezTo>
                <a:lnTo>
                  <a:pt x="0" y="925072"/>
                </a:lnTo>
                <a:close/>
              </a:path>
            </a:pathLst>
          </a:custGeom>
          <a:gradFill flip="none" rotWithShape="1">
            <a:gsLst>
              <a:gs pos="0">
                <a:schemeClr val="bg1">
                  <a:lumMod val="75000"/>
                  <a:alpha val="50000"/>
                </a:schemeClr>
              </a:gs>
              <a:gs pos="54528">
                <a:schemeClr val="bg1">
                  <a:lumMod val="50000"/>
                </a:schemeClr>
              </a:gs>
              <a:gs pos="45000">
                <a:schemeClr val="bg1">
                  <a:lumMod val="50000"/>
                </a:schemeClr>
              </a:gs>
              <a:gs pos="100000">
                <a:schemeClr val="bg1">
                  <a:lumMod val="75000"/>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47482" y="1040450"/>
            <a:ext cx="4497036" cy="4941994"/>
          </a:xfrm>
          <a:prstGeom prst="rect">
            <a:avLst/>
          </a:prstGeom>
          <a:solidFill>
            <a:srgbClr val="F1E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p:cNvSpPr>
            <a:spLocks noChangeArrowheads="1"/>
          </p:cNvSpPr>
          <p:nvPr/>
        </p:nvSpPr>
        <p:spPr bwMode="auto">
          <a:xfrm>
            <a:off x="4050053" y="3752441"/>
            <a:ext cx="40918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zh-CN" altLang="en-US" sz="4800" b="1">
                <a:solidFill>
                  <a:schemeClr val="accent5"/>
                </a:solidFill>
                <a:ea typeface="微软雅黑" panose="020b0503020204020204" pitchFamily="34" charset="-122"/>
                <a:sym typeface="微软雅黑" panose="020b0503020204020204" pitchFamily="34" charset="-122"/>
              </a:rPr>
              <a:t>清晰认识不足</a:t>
            </a:r>
            <a:endParaRPr lang="zh-CN" altLang="en-US" sz="4800">
              <a:solidFill>
                <a:schemeClr val="accent5"/>
              </a:solidFill>
              <a:ea typeface="微软雅黑" panose="020b0503020204020204" pitchFamily="34" charset="-122"/>
              <a:sym typeface="微软雅黑" panose="020b0503020204020204" pitchFamily="34" charset="-122"/>
            </a:endParaRPr>
          </a:p>
        </p:txBody>
      </p:sp>
      <p:sp>
        <p:nvSpPr>
          <p:cNvPr id="20" name="标题 1"/>
          <p:cNvSpPr>
            <a:spLocks noChangeArrowheads="1"/>
          </p:cNvSpPr>
          <p:nvPr/>
        </p:nvSpPr>
        <p:spPr bwMode="auto">
          <a:xfrm>
            <a:off x="5481470" y="955799"/>
            <a:ext cx="122906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9600" b="1">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rPr>
              <a:t>02</a:t>
            </a:r>
            <a:endParaRPr lang="zh-CN" altLang="en-US" sz="9600">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endParaRPr>
          </a:p>
        </p:txBody>
      </p:sp>
      <p:sp>
        <p:nvSpPr>
          <p:cNvPr id="21" name="TextBox 29"/>
          <p:cNvSpPr txBox="1">
            <a:spLocks noChangeAspect="1"/>
          </p:cNvSpPr>
          <p:nvPr/>
        </p:nvSpPr>
        <p:spPr>
          <a:xfrm>
            <a:off x="4909889" y="1576388"/>
            <a:ext cx="741600" cy="426256"/>
          </a:xfrm>
          <a:prstGeom prst="wedgeRoundRectCallout">
            <a:avLst>
              <a:gd name="adj1" fmla="val 48159"/>
              <a:gd name="adj2" fmla="val 70956"/>
              <a:gd name="adj3" fmla="val 16667"/>
            </a:avLst>
          </a:prstGeom>
          <a:noFill/>
          <a:ln w="9525">
            <a:solidFill>
              <a:schemeClr val="accent5"/>
            </a:solidFill>
          </a:ln>
        </p:spPr>
        <p:txBody>
          <a:bodyPr wrap="square" lIns="0" tIns="0" rIns="0" bIns="0" rtlCol="0" anchor="ctr">
            <a:noAutofit/>
          </a:bodyPr>
          <a:lstStyle/>
          <a:p>
            <a:pPr algn="ctr"/>
            <a:r>
              <a:rPr lang="en-US" altLang="zh-CN" sz="2200" b="1">
                <a:solidFill>
                  <a:schemeClr val="accent5"/>
                </a:solidFill>
                <a:latin typeface="Bebas Neue Book" panose="00000500000000000000" pitchFamily="50" charset="0"/>
                <a:ea typeface="微软雅黑" panose="020b0503020204020204" pitchFamily="34" charset="-122"/>
              </a:rPr>
              <a:t>part</a:t>
            </a:r>
          </a:p>
        </p:txBody>
      </p:sp>
      <p:sp>
        <p:nvSpPr>
          <p:cNvPr id="22" name="Shape 2618"/>
          <p:cNvSpPr/>
          <p:nvPr/>
        </p:nvSpPr>
        <p:spPr>
          <a:xfrm>
            <a:off x="5829300" y="4870802"/>
            <a:ext cx="533400" cy="533474"/>
          </a:xfrm>
          <a:custGeom>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accent5"/>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椭圆 13"/>
          <p:cNvSpPr/>
          <p:nvPr/>
        </p:nvSpPr>
        <p:spPr>
          <a:xfrm>
            <a:off x="6072600" y="5562600"/>
            <a:ext cx="46800" cy="46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72600" y="5668565"/>
            <a:ext cx="46800" cy="46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72600" y="5774531"/>
            <a:ext cx="46800" cy="46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9202188"/>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36" fill="hold" grpId="1" nodeType="withEffec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6*min(max(#ppt_w*#ppt_h,.3),1)-7.4)/-.7*#ppt_w"/>
                                          </p:val>
                                        </p:tav>
                                        <p:tav tm="100000">
                                          <p:val>
                                            <p:strVal val="#ppt_w"/>
                                          </p:val>
                                        </p:tav>
                                      </p:tavLst>
                                    </p:anim>
                                    <p:anim calcmode="lin" valueType="num">
                                      <p:cBhvr>
                                        <p:cTn id="8" dur="1000" fill="hold"/>
                                        <p:tgtEl>
                                          <p:spTgt spid="22"/>
                                        </p:tgtEl>
                                        <p:attrNameLst>
                                          <p:attrName>ppt_h</p:attrName>
                                        </p:attrNameLst>
                                      </p:cBhvr>
                                      <p:tavLst>
                                        <p:tav tm="0">
                                          <p:val>
                                            <p:strVal val="(6*min(max(#ppt_w*#ppt_h,.3),1)-7.4)/-.7*#ppt_h"/>
                                          </p:val>
                                        </p:tav>
                                        <p:tav tm="100000">
                                          <p:val>
                                            <p:strVal val="#ppt_h"/>
                                          </p:val>
                                        </p:tav>
                                      </p:tavLst>
                                    </p:anim>
                                    <p:anim calcmode="lin" valueType="num">
                                      <p:cBhvr>
                                        <p:cTn id="9" dur="1000" fill="hold"/>
                                        <p:tgtEl>
                                          <p:spTgt spid="22"/>
                                        </p:tgtEl>
                                        <p:attrNameLst>
                                          <p:attrName>ppt_x</p:attrName>
                                        </p:attrNameLst>
                                      </p:cBhvr>
                                      <p:tavLst>
                                        <p:tav tm="0">
                                          <p:val>
                                            <p:fltVal val="0.5"/>
                                          </p:val>
                                        </p:tav>
                                        <p:tav tm="100000">
                                          <p:val>
                                            <p:strVal val="#ppt_x"/>
                                          </p:val>
                                        </p:tav>
                                      </p:tavLst>
                                    </p:anim>
                                    <p:anim calcmode="lin" valueType="num">
                                      <p:cBhvr>
                                        <p:cTn id="10" dur="1000" fill="hold"/>
                                        <p:tgtEl>
                                          <p:spTgt spid="22"/>
                                        </p:tgtEl>
                                        <p:attrNameLst>
                                          <p:attrName>ppt_y</p:attrName>
                                        </p:attrNameLst>
                                      </p:cBhvr>
                                      <p:tavLst>
                                        <p:tav tm="0">
                                          <p:val>
                                            <p:strVal val="1+(6*min(max(#ppt_w*#ppt_h,.3),1)-7.4)/-.7*#ppt_h/2"/>
                                          </p:val>
                                        </p:tav>
                                        <p:tav tm="100000">
                                          <p:val>
                                            <p:strVal val="#ppt_y"/>
                                          </p:val>
                                        </p:tav>
                                      </p:tavLst>
                                    </p:anim>
                                  </p:childTnLst>
                                </p:cTn>
                              </p:par>
                              <p:par>
                                <p:cTn id="11" presetID="23" presetClass="entr" presetSubtype="36" fill="hold" grpId="2" nodeType="withEffec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6*min(max(#ppt_w*#ppt_h,.3),1)-7.4)/-.7*#ppt_w"/>
                                          </p:val>
                                        </p:tav>
                                        <p:tav tm="100000">
                                          <p:val>
                                            <p:strVal val="#ppt_w"/>
                                          </p:val>
                                        </p:tav>
                                      </p:tavLst>
                                    </p:anim>
                                    <p:anim calcmode="lin" valueType="num">
                                      <p:cBhvr>
                                        <p:cTn id="14" dur="1000" fill="hold"/>
                                        <p:tgtEl>
                                          <p:spTgt spid="14"/>
                                        </p:tgtEl>
                                        <p:attrNameLst>
                                          <p:attrName>ppt_h</p:attrName>
                                        </p:attrNameLst>
                                      </p:cBhvr>
                                      <p:tavLst>
                                        <p:tav tm="0">
                                          <p:val>
                                            <p:strVal val="(6*min(max(#ppt_w*#ppt_h,.3),1)-7.4)/-.7*#ppt_h"/>
                                          </p:val>
                                        </p:tav>
                                        <p:tav tm="100000">
                                          <p:val>
                                            <p:strVal val="#ppt_h"/>
                                          </p:val>
                                        </p:tav>
                                      </p:tavLst>
                                    </p:anim>
                                    <p:anim calcmode="lin" valueType="num">
                                      <p:cBhvr>
                                        <p:cTn id="15" dur="1000" fill="hold"/>
                                        <p:tgtEl>
                                          <p:spTgt spid="14"/>
                                        </p:tgtEl>
                                        <p:attrNameLst>
                                          <p:attrName>ppt_x</p:attrName>
                                        </p:attrNameLst>
                                      </p:cBhvr>
                                      <p:tavLst>
                                        <p:tav tm="0">
                                          <p:val>
                                            <p:fltVal val="0.5"/>
                                          </p:val>
                                        </p:tav>
                                        <p:tav tm="100000">
                                          <p:val>
                                            <p:strVal val="#ppt_x"/>
                                          </p:val>
                                        </p:tav>
                                      </p:tavLst>
                                    </p:anim>
                                    <p:anim calcmode="lin" valueType="num">
                                      <p:cBhvr>
                                        <p:cTn id="16" dur="1000" fill="hold"/>
                                        <p:tgtEl>
                                          <p:spTgt spid="14"/>
                                        </p:tgtEl>
                                        <p:attrNameLst>
                                          <p:attrName>ppt_y</p:attrName>
                                        </p:attrNameLst>
                                      </p:cBhvr>
                                      <p:tavLst>
                                        <p:tav tm="0">
                                          <p:val>
                                            <p:strVal val="1+(6*min(max(#ppt_w*#ppt_h,.3),1)-7.4)/-.7*#ppt_h/2"/>
                                          </p:val>
                                        </p:tav>
                                        <p:tav tm="100000">
                                          <p:val>
                                            <p:strVal val="#ppt_y"/>
                                          </p:val>
                                        </p:tav>
                                      </p:tavLst>
                                    </p:anim>
                                  </p:childTnLst>
                                </p:cTn>
                              </p:par>
                              <p:par>
                                <p:cTn id="17" presetID="23" presetClass="entr" presetSubtype="36" fill="hold" grpId="3" nodeType="withEffec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strVal val="(6*min(max(#ppt_w*#ppt_h,.3),1)-7.4)/-.7*#ppt_w"/>
                                          </p:val>
                                        </p:tav>
                                        <p:tav tm="100000">
                                          <p:val>
                                            <p:strVal val="#ppt_w"/>
                                          </p:val>
                                        </p:tav>
                                      </p:tavLst>
                                    </p:anim>
                                    <p:anim calcmode="lin" valueType="num">
                                      <p:cBhvr>
                                        <p:cTn id="20" dur="1000" fill="hold"/>
                                        <p:tgtEl>
                                          <p:spTgt spid="15"/>
                                        </p:tgtEl>
                                        <p:attrNameLst>
                                          <p:attrName>ppt_h</p:attrName>
                                        </p:attrNameLst>
                                      </p:cBhvr>
                                      <p:tavLst>
                                        <p:tav tm="0">
                                          <p:val>
                                            <p:strVal val="(6*min(max(#ppt_w*#ppt_h,.3),1)-7.4)/-.7*#ppt_h"/>
                                          </p:val>
                                        </p:tav>
                                        <p:tav tm="100000">
                                          <p:val>
                                            <p:strVal val="#ppt_h"/>
                                          </p:val>
                                        </p:tav>
                                      </p:tavLst>
                                    </p:anim>
                                    <p:anim calcmode="lin" valueType="num">
                                      <p:cBhvr>
                                        <p:cTn id="21" dur="1000" fill="hold"/>
                                        <p:tgtEl>
                                          <p:spTgt spid="15"/>
                                        </p:tgtEl>
                                        <p:attrNameLst>
                                          <p:attrName>ppt_x</p:attrName>
                                        </p:attrNameLst>
                                      </p:cBhvr>
                                      <p:tavLst>
                                        <p:tav tm="0">
                                          <p:val>
                                            <p:fltVal val="0.5"/>
                                          </p:val>
                                        </p:tav>
                                        <p:tav tm="100000">
                                          <p:val>
                                            <p:strVal val="#ppt_x"/>
                                          </p:val>
                                        </p:tav>
                                      </p:tavLst>
                                    </p:anim>
                                    <p:anim calcmode="lin" valueType="num">
                                      <p:cBhvr>
                                        <p:cTn id="22" dur="1000" fill="hold"/>
                                        <p:tgtEl>
                                          <p:spTgt spid="15"/>
                                        </p:tgtEl>
                                        <p:attrNameLst>
                                          <p:attrName>ppt_y</p:attrName>
                                        </p:attrNameLst>
                                      </p:cBhvr>
                                      <p:tavLst>
                                        <p:tav tm="0">
                                          <p:val>
                                            <p:strVal val="1+(6*min(max(#ppt_w*#ppt_h,.3),1)-7.4)/-.7*#ppt_h/2"/>
                                          </p:val>
                                        </p:tav>
                                        <p:tav tm="100000">
                                          <p:val>
                                            <p:strVal val="#ppt_y"/>
                                          </p:val>
                                        </p:tav>
                                      </p:tavLst>
                                    </p:anim>
                                  </p:childTnLst>
                                </p:cTn>
                              </p:par>
                              <p:par>
                                <p:cTn id="23" presetID="23" presetClass="entr" presetSubtype="36" fill="hold" grpId="4" nodeType="withEffec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6*min(max(#ppt_w*#ppt_h,.3),1)-7.4)/-.7*#ppt_w"/>
                                          </p:val>
                                        </p:tav>
                                        <p:tav tm="100000">
                                          <p:val>
                                            <p:strVal val="#ppt_w"/>
                                          </p:val>
                                        </p:tav>
                                      </p:tavLst>
                                    </p:anim>
                                    <p:anim calcmode="lin" valueType="num">
                                      <p:cBhvr>
                                        <p:cTn id="26" dur="1000" fill="hold"/>
                                        <p:tgtEl>
                                          <p:spTgt spid="16"/>
                                        </p:tgtEl>
                                        <p:attrNameLst>
                                          <p:attrName>ppt_h</p:attrName>
                                        </p:attrNameLst>
                                      </p:cBhvr>
                                      <p:tavLst>
                                        <p:tav tm="0">
                                          <p:val>
                                            <p:strVal val="(6*min(max(#ppt_w*#ppt_h,.3),1)-7.4)/-.7*#ppt_h"/>
                                          </p:val>
                                        </p:tav>
                                        <p:tav tm="100000">
                                          <p:val>
                                            <p:strVal val="#ppt_h"/>
                                          </p:val>
                                        </p:tav>
                                      </p:tavLst>
                                    </p:anim>
                                    <p:anim calcmode="lin" valueType="num">
                                      <p:cBhvr>
                                        <p:cTn id="27" dur="1000" fill="hold"/>
                                        <p:tgtEl>
                                          <p:spTgt spid="16"/>
                                        </p:tgtEl>
                                        <p:attrNameLst>
                                          <p:attrName>ppt_x</p:attrName>
                                        </p:attrNameLst>
                                      </p:cBhvr>
                                      <p:tavLst>
                                        <p:tav tm="0">
                                          <p:val>
                                            <p:fltVal val="0.5"/>
                                          </p:val>
                                        </p:tav>
                                        <p:tav tm="100000">
                                          <p:val>
                                            <p:strVal val="#ppt_x"/>
                                          </p:val>
                                        </p:tav>
                                      </p:tavLst>
                                    </p:anim>
                                    <p:anim calcmode="lin" valueType="num">
                                      <p:cBhvr>
                                        <p:cTn id="28" dur="1000" fill="hold"/>
                                        <p:tgtEl>
                                          <p:spTgt spid="16"/>
                                        </p:tgtEl>
                                        <p:attrNameLst>
                                          <p:attrName>ppt_y</p:attrName>
                                        </p:attrNameLst>
                                      </p:cBhvr>
                                      <p:tavLst>
                                        <p:tav tm="0">
                                          <p:val>
                                            <p:strVal val="1+(6*min(max(#ppt_w*#ppt_h,.3),1)-7.4)/-.7*#ppt_h/2"/>
                                          </p:val>
                                        </p:tav>
                                        <p:tav tm="100000">
                                          <p:val>
                                            <p:strVal val="#ppt_y"/>
                                          </p:val>
                                        </p:tav>
                                      </p:tavLst>
                                    </p:anim>
                                  </p:childTnLst>
                                </p:cTn>
                              </p:par>
                            </p:childTnLst>
                          </p:cTn>
                        </p:par>
                        <p:par>
                          <p:cTn id="29" fill="hold" nodeType="withGroup">
                            <p:stCondLst>
                              <p:cond delay="1900"/>
                            </p:stCondLst>
                            <p:childTnLst>
                              <p:par>
                                <p:cTn id="30" presetID="26" presetClass="emph" presetSubtype="0" fill="hold" grpId="0" nodeType="afterEffect">
                                  <p:iterate type="lt">
                                    <p:tmPct val="10000"/>
                                  </p:iterate>
                                  <p:childTnLst>
                                    <p:animEffect transition="out" filter="fade">
                                      <p:cBhvr>
                                        <p:cTn id="31" dur="350" tmFilter="0, 0; .2, .5; .8, .5; 1, 0"/>
                                        <p:tgtEl>
                                          <p:spTgt spid="19"/>
                                        </p:tgtEl>
                                      </p:cBhvr>
                                    </p:animEffect>
                                    <p:animScale>
                                      <p:cBhvr>
                                        <p:cTn id="32" dur="1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1"/>
      <p:bldP spid="14" grpId="2"/>
      <p:bldP spid="15" grpId="3"/>
      <p:bldP spid="16" grpId="4"/>
    </p:bldLst>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工作的不足之处</a:t>
            </a:r>
          </a:p>
        </p:txBody>
      </p:sp>
      <p:sp>
        <p:nvSpPr>
          <p:cNvPr id="14" name="Teardrop 2"/>
          <p:cNvSpPr/>
          <p:nvPr/>
        </p:nvSpPr>
        <p:spPr>
          <a:xfrm rot="10800000">
            <a:off x="6169612" y="2607814"/>
            <a:ext cx="1698050" cy="1698050"/>
          </a:xfrm>
          <a:prstGeom prst="teardrop">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Lato Light"/>
              <a:cs typeface="Lato Light"/>
            </a:endParaRPr>
          </a:p>
        </p:txBody>
      </p:sp>
      <p:sp>
        <p:nvSpPr>
          <p:cNvPr id="16" name="Teardrop 3"/>
          <p:cNvSpPr/>
          <p:nvPr/>
        </p:nvSpPr>
        <p:spPr>
          <a:xfrm rot="5400000">
            <a:off x="4324338" y="2607814"/>
            <a:ext cx="1698050" cy="1698050"/>
          </a:xfrm>
          <a:prstGeom prst="teardrop">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Lato Light"/>
              <a:cs typeface="Lato Light"/>
            </a:endParaRPr>
          </a:p>
        </p:txBody>
      </p:sp>
      <p:sp>
        <p:nvSpPr>
          <p:cNvPr id="17" name="Teardrop 4"/>
          <p:cNvSpPr/>
          <p:nvPr/>
        </p:nvSpPr>
        <p:spPr>
          <a:xfrm rot="16200000">
            <a:off x="6169612" y="4440387"/>
            <a:ext cx="1698050" cy="1698050"/>
          </a:xfrm>
          <a:prstGeom prst="teardrop">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Lato Light"/>
              <a:cs typeface="Lato Light"/>
            </a:endParaRPr>
          </a:p>
        </p:txBody>
      </p:sp>
      <p:sp>
        <p:nvSpPr>
          <p:cNvPr id="18" name="Teardrop 5"/>
          <p:cNvSpPr/>
          <p:nvPr/>
        </p:nvSpPr>
        <p:spPr>
          <a:xfrm>
            <a:off x="4324338" y="4440386"/>
            <a:ext cx="1698050" cy="1698050"/>
          </a:xfrm>
          <a:prstGeom prst="teardrop">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Lato Light"/>
              <a:cs typeface="Lato Light"/>
            </a:endParaRPr>
          </a:p>
        </p:txBody>
      </p:sp>
      <p:sp>
        <p:nvSpPr>
          <p:cNvPr id="19" name="TextBox 6"/>
          <p:cNvSpPr txBox="1"/>
          <p:nvPr/>
        </p:nvSpPr>
        <p:spPr>
          <a:xfrm>
            <a:off x="4724428" y="2995174"/>
            <a:ext cx="897870" cy="923330"/>
          </a:xfrm>
          <a:prstGeom prst="rect">
            <a:avLst/>
          </a:prstGeom>
          <a:noFill/>
        </p:spPr>
        <p:txBody>
          <a:bodyPr wrap="square" lIns="0" tIns="0" rIns="0" bIns="0" rtlCol="0">
            <a:spAutoFit/>
          </a:bodyPr>
          <a:lstStyle/>
          <a:p>
            <a:pPr lvl="0" algn="ctr"/>
            <a:r>
              <a:rPr lang="en-US" altLang="ko-KR" sz="6000">
                <a:solidFill>
                  <a:srgbClr val="FFFFFF"/>
                </a:solidFill>
                <a:latin typeface="Bebas Neue Book" panose="00000500000000000000" pitchFamily="50" charset="0"/>
                <a:cs typeface="Lemon/Milk"/>
              </a:rPr>
              <a:t>01</a:t>
            </a:r>
            <a:endParaRPr lang="ko-KR" altLang="en-US" sz="6000">
              <a:solidFill>
                <a:srgbClr val="FFFFFF"/>
              </a:solidFill>
              <a:latin typeface="Bebas Neue Book" panose="00000500000000000000" pitchFamily="50" charset="0"/>
              <a:cs typeface="Lemon/Milk"/>
            </a:endParaRPr>
          </a:p>
        </p:txBody>
      </p:sp>
      <p:sp>
        <p:nvSpPr>
          <p:cNvPr id="20" name="TextBox 7"/>
          <p:cNvSpPr txBox="1"/>
          <p:nvPr/>
        </p:nvSpPr>
        <p:spPr>
          <a:xfrm>
            <a:off x="6569701" y="2995174"/>
            <a:ext cx="897870" cy="923330"/>
          </a:xfrm>
          <a:prstGeom prst="rect">
            <a:avLst/>
          </a:prstGeom>
          <a:noFill/>
        </p:spPr>
        <p:txBody>
          <a:bodyPr wrap="square" lIns="0" tIns="0" rIns="0" bIns="0" rtlCol="0">
            <a:spAutoFit/>
          </a:bodyPr>
          <a:lstStyle/>
          <a:p>
            <a:pPr lvl="0" algn="ctr"/>
            <a:r>
              <a:rPr lang="en-US" altLang="ko-KR" sz="6000">
                <a:solidFill>
                  <a:srgbClr val="FFFFFF"/>
                </a:solidFill>
                <a:latin typeface="Bebas Neue Book" panose="00000500000000000000" pitchFamily="50" charset="0"/>
                <a:cs typeface="Lemon/Milk"/>
              </a:rPr>
              <a:t>02</a:t>
            </a:r>
            <a:endParaRPr lang="ko-KR" altLang="en-US" sz="6000">
              <a:solidFill>
                <a:srgbClr val="FFFFFF"/>
              </a:solidFill>
              <a:latin typeface="Bebas Neue Book" panose="00000500000000000000" pitchFamily="50" charset="0"/>
              <a:cs typeface="Lemon/Milk"/>
            </a:endParaRPr>
          </a:p>
        </p:txBody>
      </p:sp>
      <p:sp>
        <p:nvSpPr>
          <p:cNvPr id="21" name="TextBox 8"/>
          <p:cNvSpPr txBox="1"/>
          <p:nvPr/>
        </p:nvSpPr>
        <p:spPr>
          <a:xfrm>
            <a:off x="6569701" y="4827746"/>
            <a:ext cx="897870" cy="923330"/>
          </a:xfrm>
          <a:prstGeom prst="rect">
            <a:avLst/>
          </a:prstGeom>
          <a:noFill/>
        </p:spPr>
        <p:txBody>
          <a:bodyPr wrap="square" lIns="0" tIns="0" rIns="0" bIns="0" rtlCol="0">
            <a:spAutoFit/>
          </a:bodyPr>
          <a:lstStyle/>
          <a:p>
            <a:pPr lvl="0" algn="ctr"/>
            <a:r>
              <a:rPr lang="en-US" altLang="ko-KR" sz="6000">
                <a:solidFill>
                  <a:srgbClr val="FFFFFF"/>
                </a:solidFill>
                <a:latin typeface="Bebas Neue Book" panose="00000500000000000000" pitchFamily="50" charset="0"/>
                <a:cs typeface="Lemon/Milk"/>
              </a:rPr>
              <a:t>04</a:t>
            </a:r>
            <a:endParaRPr lang="ko-KR" altLang="en-US" sz="6000">
              <a:solidFill>
                <a:srgbClr val="FFFFFF"/>
              </a:solidFill>
              <a:latin typeface="Bebas Neue Book" panose="00000500000000000000" pitchFamily="50" charset="0"/>
              <a:cs typeface="Lemon/Milk"/>
            </a:endParaRPr>
          </a:p>
        </p:txBody>
      </p:sp>
      <p:sp>
        <p:nvSpPr>
          <p:cNvPr id="22" name="TextBox 9"/>
          <p:cNvSpPr txBox="1"/>
          <p:nvPr/>
        </p:nvSpPr>
        <p:spPr>
          <a:xfrm>
            <a:off x="4724428" y="4827746"/>
            <a:ext cx="897870" cy="923330"/>
          </a:xfrm>
          <a:prstGeom prst="rect">
            <a:avLst/>
          </a:prstGeom>
          <a:noFill/>
        </p:spPr>
        <p:txBody>
          <a:bodyPr wrap="square" lIns="0" tIns="0" rIns="0" bIns="0" rtlCol="0">
            <a:spAutoFit/>
          </a:bodyPr>
          <a:lstStyle/>
          <a:p>
            <a:pPr lvl="0" algn="ctr"/>
            <a:r>
              <a:rPr lang="en-US" altLang="ko-KR" sz="6000">
                <a:solidFill>
                  <a:srgbClr val="FFFFFF"/>
                </a:solidFill>
                <a:latin typeface="Bebas Neue Book" panose="00000500000000000000" pitchFamily="50" charset="0"/>
                <a:cs typeface="Lemon/Milk"/>
              </a:rPr>
              <a:t>03</a:t>
            </a:r>
            <a:endParaRPr lang="ko-KR" altLang="en-US" sz="6000">
              <a:solidFill>
                <a:srgbClr val="FFFFFF"/>
              </a:solidFill>
              <a:latin typeface="Bebas Neue Book" panose="00000500000000000000" pitchFamily="50" charset="0"/>
              <a:cs typeface="Lemon/Milk"/>
            </a:endParaRPr>
          </a:p>
        </p:txBody>
      </p:sp>
      <p:sp>
        <p:nvSpPr>
          <p:cNvPr id="23" name="Rectangle 22"/>
          <p:cNvSpPr/>
          <p:nvPr/>
        </p:nvSpPr>
        <p:spPr>
          <a:xfrm>
            <a:off x="1117712" y="2949008"/>
            <a:ext cx="3136788" cy="1015663"/>
          </a:xfrm>
          <a:prstGeom prst="rect">
            <a:avLst/>
          </a:prstGeom>
        </p:spPr>
        <p:txBody>
          <a:bodyPr wrap="square">
            <a:spAutoFit/>
          </a:bodyPr>
          <a:lstStyle/>
          <a:p>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rPr>
              <a:t>理论学习及专业知识学习不全面，系统性不强，理论修养还需提高</a:t>
            </a:r>
            <a:endParaRPr lang="en-US" altLang="zh-CN"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Rectangle 22"/>
          <p:cNvSpPr/>
          <p:nvPr/>
        </p:nvSpPr>
        <p:spPr>
          <a:xfrm>
            <a:off x="2816227" y="1500747"/>
            <a:ext cx="6559547" cy="584775"/>
          </a:xfrm>
          <a:prstGeom prst="rect">
            <a:avLst/>
          </a:prstGeom>
        </p:spPr>
        <p:txBody>
          <a:bodyPr wrap="square">
            <a:spAutoFit/>
          </a:bodyPr>
          <a:lstStyle/>
          <a:p>
            <a:pPr algn="dist"/>
            <a:r>
              <a:rPr lang="zh-CN" altLang="en-US" sz="1600">
                <a:solidFill>
                  <a:schemeClr val="accent5"/>
                </a:solidFill>
                <a:latin typeface="微软雅黑" panose="020b0503020204020204" pitchFamily="34" charset="-122"/>
                <a:ea typeface="微软雅黑" panose="020b0503020204020204" pitchFamily="34" charset="-122"/>
              </a:rPr>
              <a:t> 在这一年的工作中，我部门认真履行职责，基本完成了公司交办的各项工作。但是，我也清醒地认识到，在工作中还存在着一定的差距和不足</a:t>
            </a:r>
            <a:endParaRPr lang="en-US" altLang="zh-CN" sz="1600">
              <a:solidFill>
                <a:schemeClr val="accent5"/>
              </a:solidFill>
              <a:latin typeface="微软雅黑" panose="020b0503020204020204" pitchFamily="34" charset="-122"/>
              <a:ea typeface="微软雅黑" panose="020b0503020204020204" pitchFamily="34" charset="-122"/>
            </a:endParaRPr>
          </a:p>
        </p:txBody>
      </p:sp>
      <p:sp>
        <p:nvSpPr>
          <p:cNvPr id="27" name="Rectangle 22"/>
          <p:cNvSpPr/>
          <p:nvPr/>
        </p:nvSpPr>
        <p:spPr>
          <a:xfrm>
            <a:off x="8140812" y="2949008"/>
            <a:ext cx="3136788" cy="1015663"/>
          </a:xfrm>
          <a:prstGeom prst="rect">
            <a:avLst/>
          </a:prstGeom>
        </p:spPr>
        <p:txBody>
          <a:bodyPr wrap="square">
            <a:spAutoFit/>
          </a:bodyPr>
          <a:lstStyle/>
          <a:p>
            <a:r>
              <a:rPr lang="zh-CN" altLang="zh-CN" sz="2000">
                <a:solidFill>
                  <a:schemeClr val="tx1">
                    <a:lumMod val="50000"/>
                    <a:lumOff val="50000"/>
                  </a:schemeClr>
                </a:solidFill>
                <a:latin typeface="微软雅黑" panose="020b0503020204020204" pitchFamily="34" charset="-122"/>
                <a:ea typeface="微软雅黑" panose="020b0503020204020204" pitchFamily="34" charset="-122"/>
              </a:rPr>
              <a:t>服务公司和各部门的主动性有欠缺，被动服务的现象还是存在</a:t>
            </a:r>
            <a:endParaRPr lang="en-US" altLang="zh-CN"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Rectangle 22"/>
          <p:cNvSpPr/>
          <p:nvPr/>
        </p:nvSpPr>
        <p:spPr>
          <a:xfrm>
            <a:off x="1117712" y="4781580"/>
            <a:ext cx="3136788" cy="1015663"/>
          </a:xfrm>
          <a:prstGeom prst="rect">
            <a:avLst/>
          </a:prstGeom>
        </p:spPr>
        <p:txBody>
          <a:bodyPr wrap="square">
            <a:spAutoFit/>
          </a:bodyPr>
          <a:lstStyle/>
          <a:p>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rPr>
              <a:t>深入各部门不够，从而为公司决策参谋作用发挥少，影响了工作的深度</a:t>
            </a:r>
            <a:endParaRPr lang="en-US" altLang="zh-CN"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Rectangle 22"/>
          <p:cNvSpPr/>
          <p:nvPr/>
        </p:nvSpPr>
        <p:spPr>
          <a:xfrm>
            <a:off x="8140812" y="4781580"/>
            <a:ext cx="3136788" cy="1015663"/>
          </a:xfrm>
          <a:prstGeom prst="rect">
            <a:avLst/>
          </a:prstGeom>
        </p:spPr>
        <p:txBody>
          <a:bodyPr wrap="square">
            <a:spAutoFit/>
          </a:bodyPr>
          <a:lstStyle/>
          <a:p>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rPr>
              <a:t>惯于站在实际工作的立场上考虑问题比较多，对全局性的问题考虑较少</a:t>
            </a:r>
            <a:endParaRPr lang="en-US" altLang="zh-CN"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4405530"/>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withEffect">
                                  <p:iterate type="lt">
                                    <p:tmPct val="10000"/>
                                  </p:iterate>
                                  <p:childTnLst>
                                    <p:set>
                                      <p:cBhvr>
                                        <p:cTn id="6" dur="1" fill="hold">
                                          <p:stCondLst>
                                            <p:cond delay="0"/>
                                          </p:stCondLst>
                                        </p:cTn>
                                        <p:tgtEl>
                                          <p:spTgt spid="25"/>
                                        </p:tgtEl>
                                        <p:attrNameLst>
                                          <p:attrName>style.visibility</p:attrName>
                                        </p:attrNameLst>
                                      </p:cBhvr>
                                      <p:to>
                                        <p:strVal val="visible"/>
                                      </p:to>
                                    </p:set>
                                    <p:animEffect transition="in" filter="wipe(up)">
                                      <p:cBhvr>
                                        <p:cTn id="7" dur="3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工作的不足之处</a:t>
            </a:r>
          </a:p>
        </p:txBody>
      </p:sp>
      <p:grpSp>
        <p:nvGrpSpPr>
          <p:cNvPr id="3" name="组合 2"/>
          <p:cNvGrpSpPr/>
          <p:nvPr/>
        </p:nvGrpSpPr>
        <p:grpSpPr>
          <a:xfrm>
            <a:off x="827708" y="2008769"/>
            <a:ext cx="5263528" cy="2632954"/>
            <a:chOff x="827708" y="2008769"/>
            <a:chExt cx="5263528" cy="2632954"/>
          </a:xfrm>
        </p:grpSpPr>
        <p:sp>
          <p:nvSpPr>
            <p:cNvPr id="49" name="任意多边形 48"/>
            <p:cNvSpPr/>
            <p:nvPr/>
          </p:nvSpPr>
          <p:spPr bwMode="auto">
            <a:xfrm flipH="1">
              <a:off x="827708" y="2008769"/>
              <a:ext cx="5263528" cy="2632954"/>
            </a:xfrm>
            <a:custGeom>
              <a:gdLst>
                <a:gd name="connsiteX0" fmla="*/ 1734288 w 5045969"/>
                <a:gd name="connsiteY0" fmla="*/ 0 h 2524125"/>
                <a:gd name="connsiteX1" fmla="*/ 4038549 w 5045969"/>
                <a:gd name="connsiteY1" fmla="*/ 0 h 2524125"/>
                <a:gd name="connsiteX2" fmla="*/ 4826852 w 5045969"/>
                <a:gd name="connsiteY2" fmla="*/ 0 h 2524125"/>
                <a:gd name="connsiteX3" fmla="*/ 5021953 w 5045969"/>
                <a:gd name="connsiteY3" fmla="*/ 0 h 2524125"/>
                <a:gd name="connsiteX4" fmla="*/ 3824343 w 5045969"/>
                <a:gd name="connsiteY4" fmla="*/ 1376636 h 2524125"/>
                <a:gd name="connsiteX5" fmla="*/ 3493296 w 5045969"/>
                <a:gd name="connsiteY5" fmla="*/ 1376636 h 2524125"/>
                <a:gd name="connsiteX6" fmla="*/ 3497144 w 5045969"/>
                <a:gd name="connsiteY6" fmla="*/ 1373560 h 2524125"/>
                <a:gd name="connsiteX7" fmla="*/ 1641129 w 5045969"/>
                <a:gd name="connsiteY7" fmla="*/ 1376910 h 2524125"/>
                <a:gd name="connsiteX8" fmla="*/ 0 w 5045969"/>
                <a:gd name="connsiteY8" fmla="*/ 2524125 h 2524125"/>
                <a:gd name="connsiteX9" fmla="*/ 0 w 5045969"/>
                <a:gd name="connsiteY9" fmla="*/ 1376910 h 2524125"/>
                <a:gd name="connsiteX10" fmla="*/ 1734288 w 5045969"/>
                <a:gd name="connsiteY10" fmla="*/ 0 h 252412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5969" h="2524125">
                  <a:moveTo>
                    <a:pt x="1734288" y="0"/>
                  </a:moveTo>
                  <a:lnTo>
                    <a:pt x="4038549" y="0"/>
                  </a:lnTo>
                  <a:lnTo>
                    <a:pt x="4826852" y="0"/>
                  </a:lnTo>
                  <a:lnTo>
                    <a:pt x="5021953" y="0"/>
                  </a:lnTo>
                  <a:cubicBezTo>
                    <a:pt x="5021953" y="0"/>
                    <a:pt x="5318921" y="1376636"/>
                    <a:pt x="3824343" y="1376636"/>
                  </a:cubicBezTo>
                  <a:cubicBezTo>
                    <a:pt x="3824343" y="1376636"/>
                    <a:pt x="3824343" y="1376636"/>
                    <a:pt x="3493296" y="1376636"/>
                  </a:cubicBezTo>
                  <a:lnTo>
                    <a:pt x="3497144" y="1373560"/>
                  </a:lnTo>
                  <a:lnTo>
                    <a:pt x="1641129" y="1376910"/>
                  </a:lnTo>
                  <a:cubicBezTo>
                    <a:pt x="881866" y="1376910"/>
                    <a:pt x="0" y="1762597"/>
                    <a:pt x="0" y="2524125"/>
                  </a:cubicBezTo>
                  <a:lnTo>
                    <a:pt x="0" y="1376910"/>
                  </a:lnTo>
                  <a:cubicBezTo>
                    <a:pt x="0" y="619925"/>
                    <a:pt x="657417" y="0"/>
                    <a:pt x="1734288"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 name="Rectangle 22"/>
            <p:cNvSpPr/>
            <p:nvPr/>
          </p:nvSpPr>
          <p:spPr>
            <a:xfrm>
              <a:off x="1711689" y="2271839"/>
              <a:ext cx="2975217" cy="923330"/>
            </a:xfrm>
            <a:prstGeom prst="rect">
              <a:avLst/>
            </a:prstGeom>
          </p:spPr>
          <p:txBody>
            <a:bodyPr wrap="square">
              <a:spAutoFit/>
            </a:bodyPr>
            <a:lstStyle/>
            <a:p>
              <a:r>
                <a:rPr lang="zh-CN" altLang="en-US">
                  <a:solidFill>
                    <a:schemeClr val="bg1"/>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a:solidFill>
                  <a:schemeClr val="bg1"/>
                </a:solidFill>
                <a:latin typeface="微软雅黑" panose="020b0503020204020204" pitchFamily="34" charset="-122"/>
                <a:ea typeface="微软雅黑" panose="020b0503020204020204" pitchFamily="34" charset="-122"/>
              </a:endParaRPr>
            </a:p>
          </p:txBody>
        </p:sp>
        <p:sp>
          <p:nvSpPr>
            <p:cNvPr id="35" name="TextBox 6"/>
            <p:cNvSpPr txBox="1"/>
            <p:nvPr/>
          </p:nvSpPr>
          <p:spPr>
            <a:xfrm>
              <a:off x="5066852" y="2661522"/>
              <a:ext cx="644438" cy="923330"/>
            </a:xfrm>
            <a:prstGeom prst="rect">
              <a:avLst/>
            </a:prstGeom>
            <a:noFill/>
          </p:spPr>
          <p:txBody>
            <a:bodyPr wrap="square" lIns="0" tIns="0" rIns="0" bIns="0" rtlCol="0">
              <a:spAutoFit/>
            </a:bodyPr>
            <a:lstStyle/>
            <a:p>
              <a:pPr lvl="0" algn="ctr"/>
              <a:r>
                <a:rPr lang="en-US" altLang="ko-KR" sz="6000">
                  <a:solidFill>
                    <a:srgbClr val="FFFFFF"/>
                  </a:solidFill>
                  <a:latin typeface="Bebas Neue Bold" panose="020b0606020202050201" pitchFamily="34" charset="0"/>
                  <a:cs typeface="Lemon/Milk"/>
                </a:rPr>
                <a:t>1</a:t>
              </a:r>
              <a:endParaRPr lang="ko-KR" altLang="en-US" sz="6000">
                <a:solidFill>
                  <a:srgbClr val="FFFFFF"/>
                </a:solidFill>
                <a:latin typeface="Bebas Neue Bold" panose="020b0606020202050201" pitchFamily="34" charset="0"/>
                <a:cs typeface="Lemon/Milk"/>
              </a:endParaRPr>
            </a:p>
          </p:txBody>
        </p:sp>
      </p:grpSp>
      <p:grpSp>
        <p:nvGrpSpPr>
          <p:cNvPr id="4" name="组合 3"/>
          <p:cNvGrpSpPr/>
          <p:nvPr/>
        </p:nvGrpSpPr>
        <p:grpSpPr>
          <a:xfrm>
            <a:off x="6091236" y="2008769"/>
            <a:ext cx="5263528" cy="2632954"/>
            <a:chOff x="6091236" y="2008769"/>
            <a:chExt cx="5263528" cy="2632954"/>
          </a:xfrm>
        </p:grpSpPr>
        <p:sp>
          <p:nvSpPr>
            <p:cNvPr id="47" name="任意多边形 46"/>
            <p:cNvSpPr/>
            <p:nvPr/>
          </p:nvSpPr>
          <p:spPr bwMode="auto">
            <a:xfrm>
              <a:off x="6091236" y="2008769"/>
              <a:ext cx="5263528" cy="2632954"/>
            </a:xfrm>
            <a:custGeom>
              <a:gdLst>
                <a:gd name="connsiteX0" fmla="*/ 1734288 w 5045969"/>
                <a:gd name="connsiteY0" fmla="*/ 0 h 2524125"/>
                <a:gd name="connsiteX1" fmla="*/ 4038549 w 5045969"/>
                <a:gd name="connsiteY1" fmla="*/ 0 h 2524125"/>
                <a:gd name="connsiteX2" fmla="*/ 4826852 w 5045969"/>
                <a:gd name="connsiteY2" fmla="*/ 0 h 2524125"/>
                <a:gd name="connsiteX3" fmla="*/ 5021953 w 5045969"/>
                <a:gd name="connsiteY3" fmla="*/ 0 h 2524125"/>
                <a:gd name="connsiteX4" fmla="*/ 3824343 w 5045969"/>
                <a:gd name="connsiteY4" fmla="*/ 1376636 h 2524125"/>
                <a:gd name="connsiteX5" fmla="*/ 3493296 w 5045969"/>
                <a:gd name="connsiteY5" fmla="*/ 1376636 h 2524125"/>
                <a:gd name="connsiteX6" fmla="*/ 3497144 w 5045969"/>
                <a:gd name="connsiteY6" fmla="*/ 1373560 h 2524125"/>
                <a:gd name="connsiteX7" fmla="*/ 1641129 w 5045969"/>
                <a:gd name="connsiteY7" fmla="*/ 1376910 h 2524125"/>
                <a:gd name="connsiteX8" fmla="*/ 0 w 5045969"/>
                <a:gd name="connsiteY8" fmla="*/ 2524125 h 2524125"/>
                <a:gd name="connsiteX9" fmla="*/ 0 w 5045969"/>
                <a:gd name="connsiteY9" fmla="*/ 1376910 h 2524125"/>
                <a:gd name="connsiteX10" fmla="*/ 1734288 w 5045969"/>
                <a:gd name="connsiteY10" fmla="*/ 0 h 252412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5969" h="2524125">
                  <a:moveTo>
                    <a:pt x="1734288" y="0"/>
                  </a:moveTo>
                  <a:lnTo>
                    <a:pt x="4038549" y="0"/>
                  </a:lnTo>
                  <a:lnTo>
                    <a:pt x="4826852" y="0"/>
                  </a:lnTo>
                  <a:lnTo>
                    <a:pt x="5021953" y="0"/>
                  </a:lnTo>
                  <a:cubicBezTo>
                    <a:pt x="5021953" y="0"/>
                    <a:pt x="5318921" y="1376636"/>
                    <a:pt x="3824343" y="1376636"/>
                  </a:cubicBezTo>
                  <a:cubicBezTo>
                    <a:pt x="3824343" y="1376636"/>
                    <a:pt x="3824343" y="1376636"/>
                    <a:pt x="3493296" y="1376636"/>
                  </a:cubicBezTo>
                  <a:lnTo>
                    <a:pt x="3497144" y="1373560"/>
                  </a:lnTo>
                  <a:lnTo>
                    <a:pt x="1641129" y="1376910"/>
                  </a:lnTo>
                  <a:cubicBezTo>
                    <a:pt x="881866" y="1376910"/>
                    <a:pt x="0" y="1762597"/>
                    <a:pt x="0" y="2524125"/>
                  </a:cubicBezTo>
                  <a:lnTo>
                    <a:pt x="0" y="1376910"/>
                  </a:lnTo>
                  <a:cubicBezTo>
                    <a:pt x="0" y="619925"/>
                    <a:pt x="657417" y="0"/>
                    <a:pt x="1734288"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1" name="Rectangle 22"/>
            <p:cNvSpPr/>
            <p:nvPr/>
          </p:nvSpPr>
          <p:spPr>
            <a:xfrm>
              <a:off x="7427291" y="2271839"/>
              <a:ext cx="2959101" cy="923330"/>
            </a:xfrm>
            <a:prstGeom prst="rect">
              <a:avLst/>
            </a:prstGeom>
          </p:spPr>
          <p:txBody>
            <a:bodyPr wrap="square">
              <a:spAutoFit/>
            </a:bodyPr>
            <a:lstStyle/>
            <a:p>
              <a:r>
                <a:rPr lang="zh-CN" altLang="en-US">
                  <a:solidFill>
                    <a:schemeClr val="bg1"/>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a:solidFill>
                  <a:schemeClr val="bg1"/>
                </a:solidFill>
                <a:latin typeface="微软雅黑" panose="020b0503020204020204" pitchFamily="34" charset="-122"/>
                <a:ea typeface="微软雅黑" panose="020b0503020204020204" pitchFamily="34" charset="-122"/>
              </a:endParaRPr>
            </a:p>
          </p:txBody>
        </p:sp>
        <p:sp>
          <p:nvSpPr>
            <p:cNvPr id="36" name="TextBox 7"/>
            <p:cNvSpPr txBox="1"/>
            <p:nvPr/>
          </p:nvSpPr>
          <p:spPr>
            <a:xfrm>
              <a:off x="6402907" y="2668244"/>
              <a:ext cx="644438" cy="923330"/>
            </a:xfrm>
            <a:prstGeom prst="rect">
              <a:avLst/>
            </a:prstGeom>
            <a:noFill/>
          </p:spPr>
          <p:txBody>
            <a:bodyPr wrap="square" lIns="0" tIns="0" rIns="0" bIns="0" rtlCol="0">
              <a:spAutoFit/>
            </a:bodyPr>
            <a:lstStyle/>
            <a:p>
              <a:pPr lvl="0" algn="ctr"/>
              <a:r>
                <a:rPr lang="en-US" altLang="ko-KR" sz="6000">
                  <a:solidFill>
                    <a:srgbClr val="FFFFFF"/>
                  </a:solidFill>
                  <a:latin typeface="Bebas Neue Bold" panose="020b0606020202050201" pitchFamily="34" charset="0"/>
                  <a:cs typeface="Lemon/Milk"/>
                </a:rPr>
                <a:t>2</a:t>
              </a:r>
              <a:endParaRPr lang="ko-KR" altLang="en-US" sz="6000">
                <a:solidFill>
                  <a:srgbClr val="FFFFFF"/>
                </a:solidFill>
                <a:latin typeface="Bebas Neue Bold" panose="020b0606020202050201" pitchFamily="34" charset="0"/>
                <a:cs typeface="Lemon/Milk"/>
              </a:endParaRPr>
            </a:p>
          </p:txBody>
        </p:sp>
      </p:grpSp>
      <p:grpSp>
        <p:nvGrpSpPr>
          <p:cNvPr id="6" name="组合 5"/>
          <p:cNvGrpSpPr/>
          <p:nvPr/>
        </p:nvGrpSpPr>
        <p:grpSpPr>
          <a:xfrm>
            <a:off x="6091236" y="3799469"/>
            <a:ext cx="5263528" cy="2632954"/>
            <a:chOff x="6091236" y="3799469"/>
            <a:chExt cx="5263528" cy="2632954"/>
          </a:xfrm>
        </p:grpSpPr>
        <p:sp>
          <p:nvSpPr>
            <p:cNvPr id="48" name="任意多边形 47"/>
            <p:cNvSpPr/>
            <p:nvPr/>
          </p:nvSpPr>
          <p:spPr bwMode="auto">
            <a:xfrm>
              <a:off x="6091236" y="3799469"/>
              <a:ext cx="5263528" cy="2632954"/>
            </a:xfrm>
            <a:custGeom>
              <a:gdLst>
                <a:gd name="connsiteX0" fmla="*/ 1734288 w 5045969"/>
                <a:gd name="connsiteY0" fmla="*/ 0 h 2524125"/>
                <a:gd name="connsiteX1" fmla="*/ 4038549 w 5045969"/>
                <a:gd name="connsiteY1" fmla="*/ 0 h 2524125"/>
                <a:gd name="connsiteX2" fmla="*/ 4826852 w 5045969"/>
                <a:gd name="connsiteY2" fmla="*/ 0 h 2524125"/>
                <a:gd name="connsiteX3" fmla="*/ 5021953 w 5045969"/>
                <a:gd name="connsiteY3" fmla="*/ 0 h 2524125"/>
                <a:gd name="connsiteX4" fmla="*/ 3824343 w 5045969"/>
                <a:gd name="connsiteY4" fmla="*/ 1376636 h 2524125"/>
                <a:gd name="connsiteX5" fmla="*/ 3493296 w 5045969"/>
                <a:gd name="connsiteY5" fmla="*/ 1376636 h 2524125"/>
                <a:gd name="connsiteX6" fmla="*/ 3497144 w 5045969"/>
                <a:gd name="connsiteY6" fmla="*/ 1373560 h 2524125"/>
                <a:gd name="connsiteX7" fmla="*/ 1641129 w 5045969"/>
                <a:gd name="connsiteY7" fmla="*/ 1376910 h 2524125"/>
                <a:gd name="connsiteX8" fmla="*/ 0 w 5045969"/>
                <a:gd name="connsiteY8" fmla="*/ 2524125 h 2524125"/>
                <a:gd name="connsiteX9" fmla="*/ 0 w 5045969"/>
                <a:gd name="connsiteY9" fmla="*/ 1376910 h 2524125"/>
                <a:gd name="connsiteX10" fmla="*/ 1734288 w 5045969"/>
                <a:gd name="connsiteY10" fmla="*/ 0 h 252412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5969" h="2524125">
                  <a:moveTo>
                    <a:pt x="1734288" y="0"/>
                  </a:moveTo>
                  <a:lnTo>
                    <a:pt x="4038549" y="0"/>
                  </a:lnTo>
                  <a:lnTo>
                    <a:pt x="4826852" y="0"/>
                  </a:lnTo>
                  <a:lnTo>
                    <a:pt x="5021953" y="0"/>
                  </a:lnTo>
                  <a:cubicBezTo>
                    <a:pt x="5021953" y="0"/>
                    <a:pt x="5318921" y="1376636"/>
                    <a:pt x="3824343" y="1376636"/>
                  </a:cubicBezTo>
                  <a:cubicBezTo>
                    <a:pt x="3824343" y="1376636"/>
                    <a:pt x="3824343" y="1376636"/>
                    <a:pt x="3493296" y="1376636"/>
                  </a:cubicBezTo>
                  <a:lnTo>
                    <a:pt x="3497144" y="1373560"/>
                  </a:lnTo>
                  <a:lnTo>
                    <a:pt x="1641129" y="1376910"/>
                  </a:lnTo>
                  <a:cubicBezTo>
                    <a:pt x="881866" y="1376910"/>
                    <a:pt x="0" y="1762597"/>
                    <a:pt x="0" y="2524125"/>
                  </a:cubicBezTo>
                  <a:lnTo>
                    <a:pt x="0" y="1376910"/>
                  </a:lnTo>
                  <a:cubicBezTo>
                    <a:pt x="0" y="619925"/>
                    <a:pt x="657417" y="0"/>
                    <a:pt x="1734288" y="0"/>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2" name="Rectangle 22"/>
            <p:cNvSpPr/>
            <p:nvPr/>
          </p:nvSpPr>
          <p:spPr>
            <a:xfrm>
              <a:off x="7427291" y="4043160"/>
              <a:ext cx="2959101" cy="923330"/>
            </a:xfrm>
            <a:prstGeom prst="rect">
              <a:avLst/>
            </a:prstGeom>
          </p:spPr>
          <p:txBody>
            <a:bodyPr wrap="square">
              <a:spAutoFit/>
            </a:bodyPr>
            <a:lstStyle/>
            <a:p>
              <a:r>
                <a:rPr lang="zh-CN" altLang="en-US">
                  <a:solidFill>
                    <a:schemeClr val="bg1"/>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a:solidFill>
                  <a:schemeClr val="bg1"/>
                </a:solidFill>
                <a:latin typeface="微软雅黑" panose="020b0503020204020204" pitchFamily="34" charset="-122"/>
                <a:ea typeface="微软雅黑" panose="020b0503020204020204" pitchFamily="34" charset="-122"/>
              </a:endParaRPr>
            </a:p>
          </p:txBody>
        </p:sp>
        <p:sp>
          <p:nvSpPr>
            <p:cNvPr id="37" name="TextBox 8"/>
            <p:cNvSpPr txBox="1"/>
            <p:nvPr/>
          </p:nvSpPr>
          <p:spPr>
            <a:xfrm>
              <a:off x="6402907" y="4449850"/>
              <a:ext cx="644438" cy="923330"/>
            </a:xfrm>
            <a:prstGeom prst="rect">
              <a:avLst/>
            </a:prstGeom>
            <a:noFill/>
          </p:spPr>
          <p:txBody>
            <a:bodyPr wrap="square" lIns="0" tIns="0" rIns="0" bIns="0" rtlCol="0">
              <a:spAutoFit/>
            </a:bodyPr>
            <a:lstStyle/>
            <a:p>
              <a:pPr lvl="0" algn="ctr"/>
              <a:r>
                <a:rPr lang="en-US" altLang="ko-KR" sz="6000">
                  <a:solidFill>
                    <a:srgbClr val="FFFFFF"/>
                  </a:solidFill>
                  <a:latin typeface="Bebas Neue Bold" panose="020b0606020202050201" pitchFamily="34" charset="0"/>
                  <a:cs typeface="Lemon/Milk"/>
                </a:rPr>
                <a:t>4</a:t>
              </a:r>
              <a:endParaRPr lang="ko-KR" altLang="en-US" sz="6000">
                <a:solidFill>
                  <a:srgbClr val="FFFFFF"/>
                </a:solidFill>
                <a:latin typeface="Bebas Neue Bold" panose="020b0606020202050201" pitchFamily="34" charset="0"/>
                <a:cs typeface="Lemon/Milk"/>
              </a:endParaRPr>
            </a:p>
          </p:txBody>
        </p:sp>
      </p:grpSp>
      <p:grpSp>
        <p:nvGrpSpPr>
          <p:cNvPr id="5" name="组合 4"/>
          <p:cNvGrpSpPr/>
          <p:nvPr/>
        </p:nvGrpSpPr>
        <p:grpSpPr>
          <a:xfrm>
            <a:off x="827708" y="3799469"/>
            <a:ext cx="5263528" cy="2632954"/>
            <a:chOff x="827708" y="3799469"/>
            <a:chExt cx="5263528" cy="2632954"/>
          </a:xfrm>
        </p:grpSpPr>
        <p:sp>
          <p:nvSpPr>
            <p:cNvPr id="50" name="任意多边形 49"/>
            <p:cNvSpPr/>
            <p:nvPr/>
          </p:nvSpPr>
          <p:spPr bwMode="auto">
            <a:xfrm flipH="1">
              <a:off x="827708" y="3799469"/>
              <a:ext cx="5263528" cy="2632954"/>
            </a:xfrm>
            <a:custGeom>
              <a:gdLst>
                <a:gd name="connsiteX0" fmla="*/ 1734288 w 5045969"/>
                <a:gd name="connsiteY0" fmla="*/ 0 h 2524125"/>
                <a:gd name="connsiteX1" fmla="*/ 4038549 w 5045969"/>
                <a:gd name="connsiteY1" fmla="*/ 0 h 2524125"/>
                <a:gd name="connsiteX2" fmla="*/ 4826852 w 5045969"/>
                <a:gd name="connsiteY2" fmla="*/ 0 h 2524125"/>
                <a:gd name="connsiteX3" fmla="*/ 5021953 w 5045969"/>
                <a:gd name="connsiteY3" fmla="*/ 0 h 2524125"/>
                <a:gd name="connsiteX4" fmla="*/ 3824343 w 5045969"/>
                <a:gd name="connsiteY4" fmla="*/ 1376636 h 2524125"/>
                <a:gd name="connsiteX5" fmla="*/ 3493296 w 5045969"/>
                <a:gd name="connsiteY5" fmla="*/ 1376636 h 2524125"/>
                <a:gd name="connsiteX6" fmla="*/ 3497144 w 5045969"/>
                <a:gd name="connsiteY6" fmla="*/ 1373560 h 2524125"/>
                <a:gd name="connsiteX7" fmla="*/ 1641129 w 5045969"/>
                <a:gd name="connsiteY7" fmla="*/ 1376910 h 2524125"/>
                <a:gd name="connsiteX8" fmla="*/ 0 w 5045969"/>
                <a:gd name="connsiteY8" fmla="*/ 2524125 h 2524125"/>
                <a:gd name="connsiteX9" fmla="*/ 0 w 5045969"/>
                <a:gd name="connsiteY9" fmla="*/ 1376910 h 2524125"/>
                <a:gd name="connsiteX10" fmla="*/ 1734288 w 5045969"/>
                <a:gd name="connsiteY10" fmla="*/ 0 h 252412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5969" h="2524125">
                  <a:moveTo>
                    <a:pt x="1734288" y="0"/>
                  </a:moveTo>
                  <a:lnTo>
                    <a:pt x="4038549" y="0"/>
                  </a:lnTo>
                  <a:lnTo>
                    <a:pt x="4826852" y="0"/>
                  </a:lnTo>
                  <a:lnTo>
                    <a:pt x="5021953" y="0"/>
                  </a:lnTo>
                  <a:cubicBezTo>
                    <a:pt x="5021953" y="0"/>
                    <a:pt x="5318921" y="1376636"/>
                    <a:pt x="3824343" y="1376636"/>
                  </a:cubicBezTo>
                  <a:cubicBezTo>
                    <a:pt x="3824343" y="1376636"/>
                    <a:pt x="3824343" y="1376636"/>
                    <a:pt x="3493296" y="1376636"/>
                  </a:cubicBezTo>
                  <a:lnTo>
                    <a:pt x="3497144" y="1373560"/>
                  </a:lnTo>
                  <a:lnTo>
                    <a:pt x="1641129" y="1376910"/>
                  </a:lnTo>
                  <a:cubicBezTo>
                    <a:pt x="881866" y="1376910"/>
                    <a:pt x="0" y="1762597"/>
                    <a:pt x="0" y="2524125"/>
                  </a:cubicBezTo>
                  <a:lnTo>
                    <a:pt x="0" y="1376910"/>
                  </a:lnTo>
                  <a:cubicBezTo>
                    <a:pt x="0" y="619925"/>
                    <a:pt x="657417" y="0"/>
                    <a:pt x="1734288"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4" name="Rectangle 22"/>
            <p:cNvSpPr/>
            <p:nvPr/>
          </p:nvSpPr>
          <p:spPr>
            <a:xfrm>
              <a:off x="1711689" y="4043160"/>
              <a:ext cx="2975217" cy="923330"/>
            </a:xfrm>
            <a:prstGeom prst="rect">
              <a:avLst/>
            </a:prstGeom>
          </p:spPr>
          <p:txBody>
            <a:bodyPr wrap="square">
              <a:spAutoFit/>
            </a:bodyPr>
            <a:lstStyle/>
            <a:p>
              <a:r>
                <a:rPr lang="zh-CN" altLang="en-US">
                  <a:solidFill>
                    <a:schemeClr val="bg1"/>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a:solidFill>
                  <a:schemeClr val="bg1"/>
                </a:solidFill>
                <a:latin typeface="微软雅黑" panose="020b0503020204020204" pitchFamily="34" charset="-122"/>
                <a:ea typeface="微软雅黑" panose="020b0503020204020204" pitchFamily="34" charset="-122"/>
              </a:endParaRPr>
            </a:p>
          </p:txBody>
        </p:sp>
        <p:sp>
          <p:nvSpPr>
            <p:cNvPr id="38" name="TextBox 9"/>
            <p:cNvSpPr txBox="1"/>
            <p:nvPr/>
          </p:nvSpPr>
          <p:spPr>
            <a:xfrm>
              <a:off x="5066852" y="4443128"/>
              <a:ext cx="644438" cy="923330"/>
            </a:xfrm>
            <a:prstGeom prst="rect">
              <a:avLst/>
            </a:prstGeom>
            <a:noFill/>
          </p:spPr>
          <p:txBody>
            <a:bodyPr wrap="square" lIns="0" tIns="0" rIns="0" bIns="0" rtlCol="0">
              <a:spAutoFit/>
            </a:bodyPr>
            <a:lstStyle/>
            <a:p>
              <a:pPr lvl="0" algn="ctr"/>
              <a:r>
                <a:rPr lang="en-US" altLang="ko-KR" sz="6000">
                  <a:solidFill>
                    <a:srgbClr val="FFFFFF"/>
                  </a:solidFill>
                  <a:latin typeface="Bebas Neue Bold" panose="020b0606020202050201" pitchFamily="34" charset="0"/>
                  <a:cs typeface="Lemon/Milk"/>
                </a:rPr>
                <a:t>3</a:t>
              </a:r>
              <a:endParaRPr lang="ko-KR" altLang="en-US" sz="6000">
                <a:solidFill>
                  <a:srgbClr val="FFFFFF"/>
                </a:solidFill>
                <a:latin typeface="Bebas Neue Bold" panose="020b0606020202050201" pitchFamily="34" charset="0"/>
                <a:cs typeface="Lemon/Milk"/>
              </a:endParaRPr>
            </a:p>
          </p:txBody>
        </p:sp>
      </p:grpSp>
    </p:spTree>
    <p:extLst>
      <p:ext uri="{BB962C8B-B14F-4D97-AF65-F5344CB8AC3E}">
        <p14:creationId xmlns:p14="http://schemas.microsoft.com/office/powerpoint/2010/main" val="4252505169"/>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xit" presetSubtype="0" fill="hold" nodeType="withEffec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nodeType="withGroup">
                            <p:stCondLst>
                              <p:cond delay="0"/>
                            </p:stCondLst>
                            <p:childTnLst>
                              <p:par>
                                <p:cTn id="14" presetID="22" presetClass="entr" presetSubtype="2" fill="hold" nodeType="afterEffec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22" presetClass="entr" presetSubtype="8" fill="hold" nodeType="withEffec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nodeType="withGroup">
                            <p:stCondLst>
                              <p:cond delay="850"/>
                            </p:stCondLst>
                            <p:childTnLst>
                              <p:par>
                                <p:cTn id="21" presetID="22" presetClass="entr" presetSubtype="2" fill="hold" nodeType="afterEffec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par>
                                <p:cTn id="24" presetID="22" presetClass="entr" presetSubtype="8" fill="hold" nodeType="withEffec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51" name="椭圆 50"/>
          <p:cNvSpPr/>
          <p:nvPr/>
        </p:nvSpPr>
        <p:spPr>
          <a:xfrm>
            <a:off x="1240790" y="2699704"/>
            <a:ext cx="1398270" cy="1398268"/>
          </a:xfrm>
          <a:prstGeom prst="ellipse">
            <a:avLst/>
          </a:prstGeom>
          <a:solidFill>
            <a:schemeClr val="accent5">
              <a:lumMod val="20000"/>
              <a:lumOff val="80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58390" y="3899853"/>
            <a:ext cx="1398270" cy="1398268"/>
          </a:xfrm>
          <a:prstGeom prst="ellipse">
            <a:avLst/>
          </a:prstGeom>
          <a:solidFill>
            <a:schemeClr val="accent5">
              <a:lumMod val="20000"/>
              <a:lumOff val="80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240790" y="5103806"/>
            <a:ext cx="1398270" cy="1398268"/>
          </a:xfrm>
          <a:prstGeom prst="ellipse">
            <a:avLst/>
          </a:prstGeom>
          <a:solidFill>
            <a:schemeClr val="accent5">
              <a:lumMod val="20000"/>
              <a:lumOff val="80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58390" y="1495751"/>
            <a:ext cx="1398270" cy="1398268"/>
          </a:xfrm>
          <a:prstGeom prst="ellipse">
            <a:avLst/>
          </a:prstGeom>
          <a:solidFill>
            <a:schemeClr val="accent5">
              <a:lumMod val="20000"/>
              <a:lumOff val="80000"/>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3443288" y="2514600"/>
            <a:ext cx="791051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42950" y="3714750"/>
            <a:ext cx="106108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1353800" y="2514600"/>
            <a:ext cx="0" cy="1200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742950" y="3714750"/>
            <a:ext cx="0" cy="1200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2950" y="4914900"/>
            <a:ext cx="106108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1353800" y="4914900"/>
            <a:ext cx="0" cy="1200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286000" y="6115050"/>
            <a:ext cx="9067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改进不足的办法</a:t>
            </a:r>
          </a:p>
        </p:txBody>
      </p:sp>
      <p:sp>
        <p:nvSpPr>
          <p:cNvPr id="16" name="椭圆 15"/>
          <p:cNvSpPr/>
          <p:nvPr/>
        </p:nvSpPr>
        <p:spPr>
          <a:xfrm>
            <a:off x="2481262" y="1619251"/>
            <a:ext cx="1152526" cy="11525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66837" y="2822576"/>
            <a:ext cx="1152526" cy="11525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481262" y="4025901"/>
            <a:ext cx="1152526" cy="11525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366837" y="5229225"/>
            <a:ext cx="1152526" cy="11525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6"/>
          <p:cNvSpPr txBox="1"/>
          <p:nvPr/>
        </p:nvSpPr>
        <p:spPr>
          <a:xfrm>
            <a:off x="2608590" y="1780015"/>
            <a:ext cx="897870" cy="830997"/>
          </a:xfrm>
          <a:prstGeom prst="rect">
            <a:avLst/>
          </a:prstGeom>
          <a:noFill/>
        </p:spPr>
        <p:txBody>
          <a:bodyPr wrap="square" lIns="0" tIns="0" rIns="0" bIns="0" rtlCol="0">
            <a:spAutoFit/>
          </a:bodyPr>
          <a:lstStyle/>
          <a:p>
            <a:pPr lvl="0" algn="ctr"/>
            <a:r>
              <a:rPr lang="en-US" altLang="ko-KR" sz="5400">
                <a:solidFill>
                  <a:srgbClr val="FFFFFF"/>
                </a:solidFill>
                <a:latin typeface="Bebas Neue Book" panose="00000500000000000000" pitchFamily="50" charset="0"/>
                <a:cs typeface="Lemon/Milk"/>
              </a:rPr>
              <a:t>01</a:t>
            </a:r>
            <a:endParaRPr lang="ko-KR" altLang="en-US" sz="5400">
              <a:solidFill>
                <a:srgbClr val="FFFFFF"/>
              </a:solidFill>
              <a:latin typeface="Bebas Neue Book" panose="00000500000000000000" pitchFamily="50" charset="0"/>
              <a:cs typeface="Lemon/Milk"/>
            </a:endParaRPr>
          </a:p>
        </p:txBody>
      </p:sp>
      <p:sp>
        <p:nvSpPr>
          <p:cNvPr id="36" name="TextBox 33"/>
          <p:cNvSpPr txBox="1"/>
          <p:nvPr/>
        </p:nvSpPr>
        <p:spPr>
          <a:xfrm>
            <a:off x="6342743" y="1949292"/>
            <a:ext cx="3372757" cy="492443"/>
          </a:xfrm>
          <a:prstGeom prst="rect">
            <a:avLst/>
          </a:prstGeom>
          <a:noFill/>
        </p:spPr>
        <p:txBody>
          <a:bodyPr wrap="square" lIns="0" tIns="0" rIns="0" bIns="0" rtlCol="0">
            <a:spAutoFit/>
          </a:bodyPr>
          <a:lstStyle/>
          <a:p>
            <a:pPr algn="just"/>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TextBox 34"/>
          <p:cNvSpPr txBox="1"/>
          <p:nvPr/>
        </p:nvSpPr>
        <p:spPr>
          <a:xfrm>
            <a:off x="4396142" y="2026236"/>
            <a:ext cx="1692771"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输入标题文本</a:t>
            </a:r>
          </a:p>
        </p:txBody>
      </p:sp>
      <p:sp>
        <p:nvSpPr>
          <p:cNvPr id="38" name="TextBox 6"/>
          <p:cNvSpPr txBox="1"/>
          <p:nvPr/>
        </p:nvSpPr>
        <p:spPr>
          <a:xfrm>
            <a:off x="1490990" y="2983340"/>
            <a:ext cx="897870" cy="830997"/>
          </a:xfrm>
          <a:prstGeom prst="rect">
            <a:avLst/>
          </a:prstGeom>
          <a:noFill/>
        </p:spPr>
        <p:txBody>
          <a:bodyPr wrap="square" lIns="0" tIns="0" rIns="0" bIns="0" rtlCol="0">
            <a:spAutoFit/>
          </a:bodyPr>
          <a:lstStyle/>
          <a:p>
            <a:pPr lvl="0" algn="ctr"/>
            <a:r>
              <a:rPr lang="en-US" altLang="ko-KR" sz="5400">
                <a:solidFill>
                  <a:srgbClr val="FFFFFF"/>
                </a:solidFill>
                <a:latin typeface="Bebas Neue Book" panose="00000500000000000000" pitchFamily="50" charset="0"/>
                <a:cs typeface="Lemon/Milk"/>
              </a:rPr>
              <a:t>02</a:t>
            </a:r>
            <a:endParaRPr lang="ko-KR" altLang="en-US" sz="5400">
              <a:solidFill>
                <a:srgbClr val="FFFFFF"/>
              </a:solidFill>
              <a:latin typeface="Bebas Neue Book" panose="00000500000000000000" pitchFamily="50" charset="0"/>
              <a:cs typeface="Lemon/Milk"/>
            </a:endParaRPr>
          </a:p>
        </p:txBody>
      </p:sp>
      <p:sp>
        <p:nvSpPr>
          <p:cNvPr id="39" name="TextBox 33"/>
          <p:cNvSpPr txBox="1"/>
          <p:nvPr/>
        </p:nvSpPr>
        <p:spPr>
          <a:xfrm>
            <a:off x="5091785" y="3152617"/>
            <a:ext cx="3506115" cy="492443"/>
          </a:xfrm>
          <a:prstGeom prst="rect">
            <a:avLst/>
          </a:prstGeom>
          <a:noFill/>
        </p:spPr>
        <p:txBody>
          <a:bodyPr wrap="square" lIns="0" tIns="0" rIns="0" bIns="0" rtlCol="0">
            <a:spAutoFit/>
          </a:bodyPr>
          <a:lstStyle/>
          <a:p>
            <a:pPr algn="just"/>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0" name="TextBox 34"/>
          <p:cNvSpPr txBox="1"/>
          <p:nvPr/>
        </p:nvSpPr>
        <p:spPr>
          <a:xfrm>
            <a:off x="3278542" y="3229561"/>
            <a:ext cx="1692771"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输入标题文本</a:t>
            </a:r>
          </a:p>
        </p:txBody>
      </p:sp>
      <p:sp>
        <p:nvSpPr>
          <p:cNvPr id="44" name="TextBox 6"/>
          <p:cNvSpPr txBox="1"/>
          <p:nvPr/>
        </p:nvSpPr>
        <p:spPr>
          <a:xfrm>
            <a:off x="2608590" y="4186665"/>
            <a:ext cx="897870" cy="830997"/>
          </a:xfrm>
          <a:prstGeom prst="rect">
            <a:avLst/>
          </a:prstGeom>
          <a:noFill/>
        </p:spPr>
        <p:txBody>
          <a:bodyPr wrap="square" lIns="0" tIns="0" rIns="0" bIns="0" rtlCol="0">
            <a:spAutoFit/>
          </a:bodyPr>
          <a:lstStyle/>
          <a:p>
            <a:pPr lvl="0" algn="ctr"/>
            <a:r>
              <a:rPr lang="en-US" altLang="ko-KR" sz="5400">
                <a:solidFill>
                  <a:srgbClr val="FFFFFF"/>
                </a:solidFill>
                <a:latin typeface="Bebas Neue Book" panose="00000500000000000000" pitchFamily="50" charset="0"/>
                <a:cs typeface="Lemon/Milk"/>
              </a:rPr>
              <a:t>03</a:t>
            </a:r>
            <a:endParaRPr lang="ko-KR" altLang="en-US" sz="5400">
              <a:solidFill>
                <a:srgbClr val="FFFFFF"/>
              </a:solidFill>
              <a:latin typeface="Bebas Neue Book" panose="00000500000000000000" pitchFamily="50" charset="0"/>
              <a:cs typeface="Lemon/Milk"/>
            </a:endParaRPr>
          </a:p>
        </p:txBody>
      </p:sp>
      <p:sp>
        <p:nvSpPr>
          <p:cNvPr id="45" name="TextBox 33"/>
          <p:cNvSpPr txBox="1"/>
          <p:nvPr/>
        </p:nvSpPr>
        <p:spPr>
          <a:xfrm>
            <a:off x="6342743" y="4355942"/>
            <a:ext cx="3372757" cy="492443"/>
          </a:xfrm>
          <a:prstGeom prst="rect">
            <a:avLst/>
          </a:prstGeom>
          <a:noFill/>
        </p:spPr>
        <p:txBody>
          <a:bodyPr wrap="square" lIns="0" tIns="0" rIns="0" bIns="0" rtlCol="0">
            <a:spAutoFit/>
          </a:bodyPr>
          <a:lstStyle/>
          <a:p>
            <a:pPr algn="just"/>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6" name="TextBox 34"/>
          <p:cNvSpPr txBox="1"/>
          <p:nvPr/>
        </p:nvSpPr>
        <p:spPr>
          <a:xfrm>
            <a:off x="4396142" y="4432886"/>
            <a:ext cx="1692771"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输入标题文本</a:t>
            </a:r>
          </a:p>
        </p:txBody>
      </p:sp>
      <p:sp>
        <p:nvSpPr>
          <p:cNvPr id="47" name="TextBox 6"/>
          <p:cNvSpPr txBox="1"/>
          <p:nvPr/>
        </p:nvSpPr>
        <p:spPr>
          <a:xfrm>
            <a:off x="1490990" y="5389989"/>
            <a:ext cx="897870" cy="830997"/>
          </a:xfrm>
          <a:prstGeom prst="rect">
            <a:avLst/>
          </a:prstGeom>
          <a:noFill/>
        </p:spPr>
        <p:txBody>
          <a:bodyPr wrap="square" lIns="0" tIns="0" rIns="0" bIns="0" rtlCol="0">
            <a:spAutoFit/>
          </a:bodyPr>
          <a:lstStyle/>
          <a:p>
            <a:pPr lvl="0" algn="ctr"/>
            <a:r>
              <a:rPr lang="en-US" altLang="ko-KR" sz="5400">
                <a:solidFill>
                  <a:srgbClr val="FFFFFF"/>
                </a:solidFill>
                <a:latin typeface="Bebas Neue Book" panose="00000500000000000000" pitchFamily="50" charset="0"/>
                <a:cs typeface="Lemon/Milk"/>
              </a:rPr>
              <a:t>04</a:t>
            </a:r>
            <a:endParaRPr lang="ko-KR" altLang="en-US" sz="5400">
              <a:solidFill>
                <a:srgbClr val="FFFFFF"/>
              </a:solidFill>
              <a:latin typeface="Bebas Neue Book" panose="00000500000000000000" pitchFamily="50" charset="0"/>
              <a:cs typeface="Lemon/Milk"/>
            </a:endParaRPr>
          </a:p>
        </p:txBody>
      </p:sp>
      <p:sp>
        <p:nvSpPr>
          <p:cNvPr id="48" name="TextBox 33"/>
          <p:cNvSpPr txBox="1"/>
          <p:nvPr/>
        </p:nvSpPr>
        <p:spPr>
          <a:xfrm>
            <a:off x="5225143" y="5559266"/>
            <a:ext cx="3372757" cy="492443"/>
          </a:xfrm>
          <a:prstGeom prst="rect">
            <a:avLst/>
          </a:prstGeom>
          <a:noFill/>
        </p:spPr>
        <p:txBody>
          <a:bodyPr wrap="square" lIns="0" tIns="0" rIns="0" bIns="0" rtlCol="0">
            <a:spAutoFit/>
          </a:bodyPr>
          <a:lstStyle/>
          <a:p>
            <a:pPr algn="just"/>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TextBox 34"/>
          <p:cNvSpPr txBox="1"/>
          <p:nvPr/>
        </p:nvSpPr>
        <p:spPr>
          <a:xfrm>
            <a:off x="3278542" y="5636210"/>
            <a:ext cx="1692771"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输入标题文本</a:t>
            </a:r>
          </a:p>
        </p:txBody>
      </p:sp>
    </p:spTree>
    <p:extLst>
      <p:ext uri="{BB962C8B-B14F-4D97-AF65-F5344CB8AC3E}">
        <p14:creationId xmlns:p14="http://schemas.microsoft.com/office/powerpoint/2010/main" val="3656961014"/>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childTnLst>
                                    <p:set>
                                      <p:cBhvr>
                                        <p:cTn id="6" dur="1" fill="hold">
                                          <p:stCondLst>
                                            <p:cond delay="0"/>
                                          </p:stCondLst>
                                        </p:cTn>
                                        <p:tgtEl>
                                          <p:spTgt spid="21"/>
                                        </p:tgtEl>
                                        <p:attrNameLst>
                                          <p:attrName>style.visibility</p:attrName>
                                        </p:attrNameLst>
                                      </p:cBhvr>
                                      <p:to>
                                        <p:strVal val="visible"/>
                                      </p:to>
                                    </p:set>
                                    <p:animEffect transition="in" filter="wipe(left)">
                                      <p:cBhvr>
                                        <p:cTn id="7" dur="800"/>
                                        <p:tgtEl>
                                          <p:spTgt spid="21"/>
                                        </p:tgtEl>
                                      </p:cBhvr>
                                    </p:animEffect>
                                  </p:childTnLst>
                                </p:cTn>
                              </p:par>
                            </p:childTnLst>
                          </p:cTn>
                        </p:par>
                        <p:par>
                          <p:cTn id="8" fill="hold" nodeType="withGroup">
                            <p:stCondLst>
                              <p:cond delay="800"/>
                            </p:stCondLst>
                            <p:childTnLst>
                              <p:par>
                                <p:cTn id="9" presetID="22" presetClass="entr" presetSubtype="1" fill="hold" nodeType="afterEffect">
                                  <p:childTnLst>
                                    <p:set>
                                      <p:cBhvr>
                                        <p:cTn id="10" dur="1" fill="hold">
                                          <p:stCondLst>
                                            <p:cond delay="0"/>
                                          </p:stCondLst>
                                        </p:cTn>
                                        <p:tgtEl>
                                          <p:spTgt spid="25"/>
                                        </p:tgtEl>
                                        <p:attrNameLst>
                                          <p:attrName>style.visibility</p:attrName>
                                        </p:attrNameLst>
                                      </p:cBhvr>
                                      <p:to>
                                        <p:strVal val="visible"/>
                                      </p:to>
                                    </p:set>
                                    <p:animEffect transition="in" filter="wipe(up)">
                                      <p:cBhvr>
                                        <p:cTn id="11" dur="450"/>
                                        <p:tgtEl>
                                          <p:spTgt spid="25"/>
                                        </p:tgtEl>
                                      </p:cBhvr>
                                    </p:animEffect>
                                  </p:childTnLst>
                                </p:cTn>
                              </p:par>
                            </p:childTnLst>
                          </p:cTn>
                        </p:par>
                        <p:par>
                          <p:cTn id="12" fill="hold" nodeType="withGroup">
                            <p:stCondLst>
                              <p:cond delay="1250"/>
                            </p:stCondLst>
                            <p:childTnLst>
                              <p:par>
                                <p:cTn id="13" presetID="22" presetClass="entr" presetSubtype="2" fill="hold" nodeType="afterEffect">
                                  <p:childTnLst>
                                    <p:set>
                                      <p:cBhvr>
                                        <p:cTn id="14" dur="1" fill="hold">
                                          <p:stCondLst>
                                            <p:cond delay="0"/>
                                          </p:stCondLst>
                                        </p:cTn>
                                        <p:tgtEl>
                                          <p:spTgt spid="24"/>
                                        </p:tgtEl>
                                        <p:attrNameLst>
                                          <p:attrName>style.visibility</p:attrName>
                                        </p:attrNameLst>
                                      </p:cBhvr>
                                      <p:to>
                                        <p:strVal val="visible"/>
                                      </p:to>
                                    </p:set>
                                    <p:animEffect transition="in" filter="wipe(right)">
                                      <p:cBhvr>
                                        <p:cTn id="15" dur="800"/>
                                        <p:tgtEl>
                                          <p:spTgt spid="24"/>
                                        </p:tgtEl>
                                      </p:cBhvr>
                                    </p:animEffect>
                                  </p:childTnLst>
                                </p:cTn>
                              </p:par>
                            </p:childTnLst>
                          </p:cTn>
                        </p:par>
                        <p:par>
                          <p:cTn id="16" fill="hold" nodeType="withGroup">
                            <p:stCondLst>
                              <p:cond delay="2050"/>
                            </p:stCondLst>
                            <p:childTnLst>
                              <p:par>
                                <p:cTn id="17" presetID="22" presetClass="entr" presetSubtype="1" fill="hold" nodeType="afterEffect">
                                  <p:childTnLst>
                                    <p:set>
                                      <p:cBhvr>
                                        <p:cTn id="18" dur="1" fill="hold">
                                          <p:stCondLst>
                                            <p:cond delay="0"/>
                                          </p:stCondLst>
                                        </p:cTn>
                                        <p:tgtEl>
                                          <p:spTgt spid="30"/>
                                        </p:tgtEl>
                                        <p:attrNameLst>
                                          <p:attrName>style.visibility</p:attrName>
                                        </p:attrNameLst>
                                      </p:cBhvr>
                                      <p:to>
                                        <p:strVal val="visible"/>
                                      </p:to>
                                    </p:set>
                                    <p:animEffect transition="in" filter="wipe(up)">
                                      <p:cBhvr>
                                        <p:cTn id="19" dur="450"/>
                                        <p:tgtEl>
                                          <p:spTgt spid="30"/>
                                        </p:tgtEl>
                                      </p:cBhvr>
                                    </p:animEffect>
                                  </p:childTnLst>
                                </p:cTn>
                              </p:par>
                            </p:childTnLst>
                          </p:cTn>
                        </p:par>
                        <p:par>
                          <p:cTn id="20" fill="hold" nodeType="withGroup">
                            <p:stCondLst>
                              <p:cond delay="2500"/>
                            </p:stCondLst>
                            <p:childTnLst>
                              <p:par>
                                <p:cTn id="21" presetID="22" presetClass="entr" presetSubtype="8" fill="hold" nodeType="afterEffect">
                                  <p:childTnLst>
                                    <p:set>
                                      <p:cBhvr>
                                        <p:cTn id="22" dur="1" fill="hold">
                                          <p:stCondLst>
                                            <p:cond delay="0"/>
                                          </p:stCondLst>
                                        </p:cTn>
                                        <p:tgtEl>
                                          <p:spTgt spid="31"/>
                                        </p:tgtEl>
                                        <p:attrNameLst>
                                          <p:attrName>style.visibility</p:attrName>
                                        </p:attrNameLst>
                                      </p:cBhvr>
                                      <p:to>
                                        <p:strVal val="visible"/>
                                      </p:to>
                                    </p:set>
                                    <p:animEffect transition="in" filter="wipe(left)">
                                      <p:cBhvr>
                                        <p:cTn id="23" dur="800"/>
                                        <p:tgtEl>
                                          <p:spTgt spid="31"/>
                                        </p:tgtEl>
                                      </p:cBhvr>
                                    </p:animEffect>
                                  </p:childTnLst>
                                </p:cTn>
                              </p:par>
                            </p:childTnLst>
                          </p:cTn>
                        </p:par>
                        <p:par>
                          <p:cTn id="24" fill="hold" nodeType="withGroup">
                            <p:stCondLst>
                              <p:cond delay="3300"/>
                            </p:stCondLst>
                            <p:childTnLst>
                              <p:par>
                                <p:cTn id="25" presetID="22" presetClass="entr" presetSubtype="1" fill="hold" nodeType="afterEffect">
                                  <p:childTnLst>
                                    <p:set>
                                      <p:cBhvr>
                                        <p:cTn id="26" dur="1" fill="hold">
                                          <p:stCondLst>
                                            <p:cond delay="0"/>
                                          </p:stCondLst>
                                        </p:cTn>
                                        <p:tgtEl>
                                          <p:spTgt spid="32"/>
                                        </p:tgtEl>
                                        <p:attrNameLst>
                                          <p:attrName>style.visibility</p:attrName>
                                        </p:attrNameLst>
                                      </p:cBhvr>
                                      <p:to>
                                        <p:strVal val="visible"/>
                                      </p:to>
                                    </p:set>
                                    <p:animEffect transition="in" filter="wipe(up)">
                                      <p:cBhvr>
                                        <p:cTn id="27" dur="450"/>
                                        <p:tgtEl>
                                          <p:spTgt spid="32"/>
                                        </p:tgtEl>
                                      </p:cBhvr>
                                    </p:animEffect>
                                  </p:childTnLst>
                                </p:cTn>
                              </p:par>
                            </p:childTnLst>
                          </p:cTn>
                        </p:par>
                        <p:par>
                          <p:cTn id="28" fill="hold" nodeType="withGroup">
                            <p:stCondLst>
                              <p:cond delay="3750"/>
                            </p:stCondLst>
                            <p:childTnLst>
                              <p:par>
                                <p:cTn id="29" presetID="22" presetClass="entr" presetSubtype="2" fill="hold" nodeType="afterEffect">
                                  <p:childTnLst>
                                    <p:set>
                                      <p:cBhvr>
                                        <p:cTn id="30" dur="1" fill="hold">
                                          <p:stCondLst>
                                            <p:cond delay="0"/>
                                          </p:stCondLst>
                                        </p:cTn>
                                        <p:tgtEl>
                                          <p:spTgt spid="33"/>
                                        </p:tgtEl>
                                        <p:attrNameLst>
                                          <p:attrName>style.visibility</p:attrName>
                                        </p:attrNameLst>
                                      </p:cBhvr>
                                      <p:to>
                                        <p:strVal val="visible"/>
                                      </p:to>
                                    </p:set>
                                    <p:animEffect transition="in" filter="wipe(right)">
                                      <p:cBhvr>
                                        <p:cTn id="31" dur="8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accent5"/>
        </a:solidFill>
        <a:effectLst/>
      </p:bgPr>
    </p:bg>
    <p:spTree>
      <p:nvGrpSpPr>
        <p:cNvPr id="1" name=""/>
        <p:cNvGrpSpPr/>
        <p:nvPr/>
      </p:nvGrpSpPr>
      <p:grpSpPr>
        <a:xfrm>
          <a:off x="0" y="0"/>
          <a:ext cx="0" cy="0"/>
        </a:xfrm>
      </p:grpSpPr>
      <p:sp>
        <p:nvSpPr>
          <p:cNvPr id="5" name="任意多边形 4"/>
          <p:cNvSpPr/>
          <p:nvPr/>
        </p:nvSpPr>
        <p:spPr>
          <a:xfrm>
            <a:off x="4361339" y="5015351"/>
            <a:ext cx="3469323" cy="1121061"/>
          </a:xfrm>
          <a:custGeom>
            <a:gdLst>
              <a:gd name="connsiteX0" fmla="*/ 0 w 2997200"/>
              <a:gd name="connsiteY0" fmla="*/ 0 h 925072"/>
              <a:gd name="connsiteX1" fmla="*/ 2997200 w 2997200"/>
              <a:gd name="connsiteY1" fmla="*/ 0 h 925072"/>
              <a:gd name="connsiteX2" fmla="*/ 2997200 w 2997200"/>
              <a:gd name="connsiteY2" fmla="*/ 925072 h 925072"/>
              <a:gd name="connsiteX3" fmla="*/ 2587153 w 2997200"/>
              <a:gd name="connsiteY3" fmla="*/ 872081 h 925072"/>
              <a:gd name="connsiteX4" fmla="*/ 1498600 w 2997200"/>
              <a:gd name="connsiteY4" fmla="*/ 819756 h 925072"/>
              <a:gd name="connsiteX5" fmla="*/ 410047 w 2997200"/>
              <a:gd name="connsiteY5" fmla="*/ 872081 h 925072"/>
              <a:gd name="connsiteX6" fmla="*/ 0 w 2997200"/>
              <a:gd name="connsiteY6" fmla="*/ 925072 h 9250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200" h="925072">
                <a:moveTo>
                  <a:pt x="0" y="0"/>
                </a:moveTo>
                <a:lnTo>
                  <a:pt x="2997200" y="0"/>
                </a:lnTo>
                <a:lnTo>
                  <a:pt x="2997200" y="925072"/>
                </a:lnTo>
                <a:lnTo>
                  <a:pt x="2587153" y="872081"/>
                </a:lnTo>
                <a:cubicBezTo>
                  <a:pt x="2252576" y="838388"/>
                  <a:pt x="1884727" y="819756"/>
                  <a:pt x="1498600" y="819756"/>
                </a:cubicBezTo>
                <a:cubicBezTo>
                  <a:pt x="1112474" y="819756"/>
                  <a:pt x="744624" y="838388"/>
                  <a:pt x="410047" y="872081"/>
                </a:cubicBezTo>
                <a:lnTo>
                  <a:pt x="0" y="925072"/>
                </a:lnTo>
                <a:close/>
              </a:path>
            </a:pathLst>
          </a:custGeom>
          <a:gradFill flip="none" rotWithShape="1">
            <a:gsLst>
              <a:gs pos="0">
                <a:schemeClr val="bg1">
                  <a:lumMod val="75000"/>
                  <a:alpha val="50000"/>
                </a:schemeClr>
              </a:gs>
              <a:gs pos="54528">
                <a:schemeClr val="bg1">
                  <a:lumMod val="50000"/>
                </a:schemeClr>
              </a:gs>
              <a:gs pos="45000">
                <a:schemeClr val="bg1">
                  <a:lumMod val="50000"/>
                </a:schemeClr>
              </a:gs>
              <a:gs pos="100000">
                <a:schemeClr val="bg1">
                  <a:lumMod val="75000"/>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79900" y="1040450"/>
            <a:ext cx="3632200" cy="4940406"/>
          </a:xfrm>
          <a:prstGeom prst="rect">
            <a:avLst/>
          </a:prstGeom>
          <a:solidFill>
            <a:srgbClr val="F1E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ChangeArrowheads="1"/>
          </p:cNvSpPr>
          <p:nvPr/>
        </p:nvSpPr>
        <p:spPr bwMode="auto">
          <a:xfrm>
            <a:off x="4720624" y="3751434"/>
            <a:ext cx="15338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4800" b="1">
                <a:solidFill>
                  <a:schemeClr val="accent5"/>
                </a:solidFill>
                <a:ea typeface="微软雅黑" panose="020b0503020204020204" pitchFamily="34" charset="-122"/>
                <a:sym typeface="微软雅黑" panose="020b0503020204020204" pitchFamily="34" charset="-122"/>
              </a:rPr>
              <a:t>展望</a:t>
            </a:r>
            <a:endParaRPr lang="zh-CN" altLang="en-US" sz="4800">
              <a:solidFill>
                <a:schemeClr val="accent5"/>
              </a:solidFill>
              <a:ea typeface="微软雅黑" panose="020b0503020204020204" pitchFamily="34" charset="-122"/>
              <a:sym typeface="微软雅黑" panose="020b0503020204020204" pitchFamily="34" charset="-122"/>
            </a:endParaRPr>
          </a:p>
        </p:txBody>
      </p:sp>
      <p:sp>
        <p:nvSpPr>
          <p:cNvPr id="11" name="文本框 10"/>
          <p:cNvSpPr txBox="1"/>
          <p:nvPr/>
        </p:nvSpPr>
        <p:spPr>
          <a:xfrm>
            <a:off x="6012079" y="3639886"/>
            <a:ext cx="1447832" cy="1107996"/>
          </a:xfrm>
          <a:prstGeom prst="rect">
            <a:avLst/>
          </a:prstGeom>
          <a:noFill/>
          <a:ln>
            <a:noFill/>
          </a:ln>
        </p:spPr>
        <p:txBody>
          <a:bodyPr wrap="none" rtlCol="0">
            <a:spAutoFit/>
          </a:bodyPr>
          <a:lstStyle/>
          <a:p>
            <a:r>
              <a:rPr lang="en-US" altLang="zh-CN" sz="6600" spc="-150">
                <a:solidFill>
                  <a:schemeClr val="accent5"/>
                </a:solidFill>
                <a:latin typeface="Bebas Neue Bold" panose="020b0606020202050201" pitchFamily="34" charset="0"/>
              </a:rPr>
              <a:t>2018</a:t>
            </a:r>
            <a:endParaRPr lang="zh-CN" altLang="en-US" sz="6600" spc="-150">
              <a:solidFill>
                <a:schemeClr val="accent5"/>
              </a:solidFill>
              <a:latin typeface="Bebas Neue Bold" panose="020b0606020202050201" pitchFamily="34" charset="0"/>
            </a:endParaRPr>
          </a:p>
        </p:txBody>
      </p:sp>
      <p:sp>
        <p:nvSpPr>
          <p:cNvPr id="8" name="标题 1"/>
          <p:cNvSpPr>
            <a:spLocks noChangeArrowheads="1"/>
          </p:cNvSpPr>
          <p:nvPr/>
        </p:nvSpPr>
        <p:spPr bwMode="auto">
          <a:xfrm>
            <a:off x="5481667" y="1676916"/>
            <a:ext cx="1228666" cy="160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9600" b="1">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rPr>
              <a:t>03</a:t>
            </a:r>
            <a:endParaRPr lang="zh-CN" altLang="en-US" sz="9600">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endParaRPr>
          </a:p>
        </p:txBody>
      </p:sp>
      <p:sp>
        <p:nvSpPr>
          <p:cNvPr id="9" name="TextBox 29"/>
          <p:cNvSpPr txBox="1"/>
          <p:nvPr/>
        </p:nvSpPr>
        <p:spPr>
          <a:xfrm>
            <a:off x="4912850" y="1576388"/>
            <a:ext cx="742910" cy="427008"/>
          </a:xfrm>
          <a:prstGeom prst="wedgeRoundRectCallout">
            <a:avLst>
              <a:gd name="adj1" fmla="val 48159"/>
              <a:gd name="adj2" fmla="val 70956"/>
              <a:gd name="adj3" fmla="val 16667"/>
            </a:avLst>
          </a:prstGeom>
          <a:noFill/>
          <a:ln w="9525">
            <a:solidFill>
              <a:schemeClr val="accent5"/>
            </a:solidFill>
          </a:ln>
        </p:spPr>
        <p:txBody>
          <a:bodyPr wrap="square" lIns="0" tIns="0" rIns="0" bIns="0" rtlCol="0" anchor="ctr">
            <a:noAutofit/>
          </a:bodyPr>
          <a:lstStyle/>
          <a:p>
            <a:pPr algn="ctr"/>
            <a:r>
              <a:rPr lang="en-US" altLang="zh-CN" sz="2200" b="1">
                <a:solidFill>
                  <a:schemeClr val="accent5"/>
                </a:solidFill>
                <a:latin typeface="Bebas Neue Book" panose="00000500000000000000" pitchFamily="50" charset="0"/>
                <a:ea typeface="微软雅黑" panose="020b0503020204020204" pitchFamily="34" charset="-122"/>
              </a:rPr>
              <a:t>part</a:t>
            </a:r>
          </a:p>
        </p:txBody>
      </p:sp>
      <p:sp>
        <p:nvSpPr>
          <p:cNvPr id="12" name="圆角矩形 11"/>
          <p:cNvSpPr/>
          <p:nvPr/>
        </p:nvSpPr>
        <p:spPr>
          <a:xfrm>
            <a:off x="142875" y="161925"/>
            <a:ext cx="11906250" cy="6534150"/>
          </a:xfrm>
          <a:prstGeom prst="roundRect">
            <a:avLst>
              <a:gd name="adj" fmla="val 5711"/>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6072600" y="5562600"/>
            <a:ext cx="46800" cy="46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72600" y="5668565"/>
            <a:ext cx="46800" cy="46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72600" y="5774531"/>
            <a:ext cx="46800" cy="46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Shape 2587"/>
          <p:cNvSpPr/>
          <p:nvPr/>
        </p:nvSpPr>
        <p:spPr>
          <a:xfrm>
            <a:off x="5791199" y="4864912"/>
            <a:ext cx="538163" cy="538163"/>
          </a:xfrm>
          <a:custGeom>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5"/>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3238210877"/>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36" fill="hold" grpId="5" nodeType="withEffec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6*min(max(#ppt_w*#ppt_h,.3),1)-7.4)/-.7*#ppt_w"/>
                                          </p:val>
                                        </p:tav>
                                        <p:tav tm="100000">
                                          <p:val>
                                            <p:strVal val="#ppt_w"/>
                                          </p:val>
                                        </p:tav>
                                      </p:tavLst>
                                    </p:anim>
                                    <p:anim calcmode="lin" valueType="num">
                                      <p:cBhvr>
                                        <p:cTn id="8" dur="1000" fill="hold"/>
                                        <p:tgtEl>
                                          <p:spTgt spid="17"/>
                                        </p:tgtEl>
                                        <p:attrNameLst>
                                          <p:attrName>ppt_h</p:attrName>
                                        </p:attrNameLst>
                                      </p:cBhvr>
                                      <p:tavLst>
                                        <p:tav tm="0">
                                          <p:val>
                                            <p:strVal val="(6*min(max(#ppt_w*#ppt_h,.3),1)-7.4)/-.7*#ppt_h"/>
                                          </p:val>
                                        </p:tav>
                                        <p:tav tm="100000">
                                          <p:val>
                                            <p:strVal val="#ppt_h"/>
                                          </p:val>
                                        </p:tav>
                                      </p:tavLst>
                                    </p:anim>
                                    <p:anim calcmode="lin" valueType="num">
                                      <p:cBhvr>
                                        <p:cTn id="9" dur="1000" fill="hold"/>
                                        <p:tgtEl>
                                          <p:spTgt spid="17"/>
                                        </p:tgtEl>
                                        <p:attrNameLst>
                                          <p:attrName>ppt_x</p:attrName>
                                        </p:attrNameLst>
                                      </p:cBhvr>
                                      <p:tavLst>
                                        <p:tav tm="0">
                                          <p:val>
                                            <p:fltVal val="0.5"/>
                                          </p:val>
                                        </p:tav>
                                        <p:tav tm="100000">
                                          <p:val>
                                            <p:strVal val="#ppt_x"/>
                                          </p:val>
                                        </p:tav>
                                      </p:tavLst>
                                    </p:anim>
                                    <p:anim calcmode="lin" valueType="num">
                                      <p:cBhvr>
                                        <p:cTn id="10" dur="1000" fill="hold"/>
                                        <p:tgtEl>
                                          <p:spTgt spid="17"/>
                                        </p:tgtEl>
                                        <p:attrNameLst>
                                          <p:attrName>ppt_y</p:attrName>
                                        </p:attrNameLst>
                                      </p:cBhvr>
                                      <p:tavLst>
                                        <p:tav tm="0">
                                          <p:val>
                                            <p:strVal val="1+(6*min(max(#ppt_w*#ppt_h,.3),1)-7.4)/-.7*#ppt_h/2"/>
                                          </p:val>
                                        </p:tav>
                                        <p:tav tm="100000">
                                          <p:val>
                                            <p:strVal val="#ppt_y"/>
                                          </p:val>
                                        </p:tav>
                                      </p:tavLst>
                                    </p:anim>
                                  </p:childTnLst>
                                </p:cTn>
                              </p:par>
                              <p:par>
                                <p:cTn id="11" presetID="23" presetClass="entr" presetSubtype="36" fill="hold" grpId="2" nodeType="withEffec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6*min(max(#ppt_w*#ppt_h,.3),1)-7.4)/-.7*#ppt_w"/>
                                          </p:val>
                                        </p:tav>
                                        <p:tav tm="100000">
                                          <p:val>
                                            <p:strVal val="#ppt_w"/>
                                          </p:val>
                                        </p:tav>
                                      </p:tavLst>
                                    </p:anim>
                                    <p:anim calcmode="lin" valueType="num">
                                      <p:cBhvr>
                                        <p:cTn id="14" dur="1000" fill="hold"/>
                                        <p:tgtEl>
                                          <p:spTgt spid="14"/>
                                        </p:tgtEl>
                                        <p:attrNameLst>
                                          <p:attrName>ppt_h</p:attrName>
                                        </p:attrNameLst>
                                      </p:cBhvr>
                                      <p:tavLst>
                                        <p:tav tm="0">
                                          <p:val>
                                            <p:strVal val="(6*min(max(#ppt_w*#ppt_h,.3),1)-7.4)/-.7*#ppt_h"/>
                                          </p:val>
                                        </p:tav>
                                        <p:tav tm="100000">
                                          <p:val>
                                            <p:strVal val="#ppt_h"/>
                                          </p:val>
                                        </p:tav>
                                      </p:tavLst>
                                    </p:anim>
                                    <p:anim calcmode="lin" valueType="num">
                                      <p:cBhvr>
                                        <p:cTn id="15" dur="1000" fill="hold"/>
                                        <p:tgtEl>
                                          <p:spTgt spid="14"/>
                                        </p:tgtEl>
                                        <p:attrNameLst>
                                          <p:attrName>ppt_x</p:attrName>
                                        </p:attrNameLst>
                                      </p:cBhvr>
                                      <p:tavLst>
                                        <p:tav tm="0">
                                          <p:val>
                                            <p:fltVal val="0.5"/>
                                          </p:val>
                                        </p:tav>
                                        <p:tav tm="100000">
                                          <p:val>
                                            <p:strVal val="#ppt_x"/>
                                          </p:val>
                                        </p:tav>
                                      </p:tavLst>
                                    </p:anim>
                                    <p:anim calcmode="lin" valueType="num">
                                      <p:cBhvr>
                                        <p:cTn id="16" dur="1000" fill="hold"/>
                                        <p:tgtEl>
                                          <p:spTgt spid="14"/>
                                        </p:tgtEl>
                                        <p:attrNameLst>
                                          <p:attrName>ppt_y</p:attrName>
                                        </p:attrNameLst>
                                      </p:cBhvr>
                                      <p:tavLst>
                                        <p:tav tm="0">
                                          <p:val>
                                            <p:strVal val="1+(6*min(max(#ppt_w*#ppt_h,.3),1)-7.4)/-.7*#ppt_h/2"/>
                                          </p:val>
                                        </p:tav>
                                        <p:tav tm="100000">
                                          <p:val>
                                            <p:strVal val="#ppt_y"/>
                                          </p:val>
                                        </p:tav>
                                      </p:tavLst>
                                    </p:anim>
                                  </p:childTnLst>
                                </p:cTn>
                              </p:par>
                              <p:par>
                                <p:cTn id="17" presetID="23" presetClass="entr" presetSubtype="36" fill="hold" grpId="3" nodeType="withEffec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strVal val="(6*min(max(#ppt_w*#ppt_h,.3),1)-7.4)/-.7*#ppt_w"/>
                                          </p:val>
                                        </p:tav>
                                        <p:tav tm="100000">
                                          <p:val>
                                            <p:strVal val="#ppt_w"/>
                                          </p:val>
                                        </p:tav>
                                      </p:tavLst>
                                    </p:anim>
                                    <p:anim calcmode="lin" valueType="num">
                                      <p:cBhvr>
                                        <p:cTn id="20" dur="1000" fill="hold"/>
                                        <p:tgtEl>
                                          <p:spTgt spid="15"/>
                                        </p:tgtEl>
                                        <p:attrNameLst>
                                          <p:attrName>ppt_h</p:attrName>
                                        </p:attrNameLst>
                                      </p:cBhvr>
                                      <p:tavLst>
                                        <p:tav tm="0">
                                          <p:val>
                                            <p:strVal val="(6*min(max(#ppt_w*#ppt_h,.3),1)-7.4)/-.7*#ppt_h"/>
                                          </p:val>
                                        </p:tav>
                                        <p:tav tm="100000">
                                          <p:val>
                                            <p:strVal val="#ppt_h"/>
                                          </p:val>
                                        </p:tav>
                                      </p:tavLst>
                                    </p:anim>
                                    <p:anim calcmode="lin" valueType="num">
                                      <p:cBhvr>
                                        <p:cTn id="21" dur="1000" fill="hold"/>
                                        <p:tgtEl>
                                          <p:spTgt spid="15"/>
                                        </p:tgtEl>
                                        <p:attrNameLst>
                                          <p:attrName>ppt_x</p:attrName>
                                        </p:attrNameLst>
                                      </p:cBhvr>
                                      <p:tavLst>
                                        <p:tav tm="0">
                                          <p:val>
                                            <p:fltVal val="0.5"/>
                                          </p:val>
                                        </p:tav>
                                        <p:tav tm="100000">
                                          <p:val>
                                            <p:strVal val="#ppt_x"/>
                                          </p:val>
                                        </p:tav>
                                      </p:tavLst>
                                    </p:anim>
                                    <p:anim calcmode="lin" valueType="num">
                                      <p:cBhvr>
                                        <p:cTn id="22" dur="1000" fill="hold"/>
                                        <p:tgtEl>
                                          <p:spTgt spid="15"/>
                                        </p:tgtEl>
                                        <p:attrNameLst>
                                          <p:attrName>ppt_y</p:attrName>
                                        </p:attrNameLst>
                                      </p:cBhvr>
                                      <p:tavLst>
                                        <p:tav tm="0">
                                          <p:val>
                                            <p:strVal val="1+(6*min(max(#ppt_w*#ppt_h,.3),1)-7.4)/-.7*#ppt_h/2"/>
                                          </p:val>
                                        </p:tav>
                                        <p:tav tm="100000">
                                          <p:val>
                                            <p:strVal val="#ppt_y"/>
                                          </p:val>
                                        </p:tav>
                                      </p:tavLst>
                                    </p:anim>
                                  </p:childTnLst>
                                </p:cTn>
                              </p:par>
                              <p:par>
                                <p:cTn id="23" presetID="23" presetClass="entr" presetSubtype="36" fill="hold" grpId="4" nodeType="withEffec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6*min(max(#ppt_w*#ppt_h,.3),1)-7.4)/-.7*#ppt_w"/>
                                          </p:val>
                                        </p:tav>
                                        <p:tav tm="100000">
                                          <p:val>
                                            <p:strVal val="#ppt_w"/>
                                          </p:val>
                                        </p:tav>
                                      </p:tavLst>
                                    </p:anim>
                                    <p:anim calcmode="lin" valueType="num">
                                      <p:cBhvr>
                                        <p:cTn id="26" dur="1000" fill="hold"/>
                                        <p:tgtEl>
                                          <p:spTgt spid="16"/>
                                        </p:tgtEl>
                                        <p:attrNameLst>
                                          <p:attrName>ppt_h</p:attrName>
                                        </p:attrNameLst>
                                      </p:cBhvr>
                                      <p:tavLst>
                                        <p:tav tm="0">
                                          <p:val>
                                            <p:strVal val="(6*min(max(#ppt_w*#ppt_h,.3),1)-7.4)/-.7*#ppt_h"/>
                                          </p:val>
                                        </p:tav>
                                        <p:tav tm="100000">
                                          <p:val>
                                            <p:strVal val="#ppt_h"/>
                                          </p:val>
                                        </p:tav>
                                      </p:tavLst>
                                    </p:anim>
                                    <p:anim calcmode="lin" valueType="num">
                                      <p:cBhvr>
                                        <p:cTn id="27" dur="1000" fill="hold"/>
                                        <p:tgtEl>
                                          <p:spTgt spid="16"/>
                                        </p:tgtEl>
                                        <p:attrNameLst>
                                          <p:attrName>ppt_x</p:attrName>
                                        </p:attrNameLst>
                                      </p:cBhvr>
                                      <p:tavLst>
                                        <p:tav tm="0">
                                          <p:val>
                                            <p:fltVal val="0.5"/>
                                          </p:val>
                                        </p:tav>
                                        <p:tav tm="100000">
                                          <p:val>
                                            <p:strVal val="#ppt_x"/>
                                          </p:val>
                                        </p:tav>
                                      </p:tavLst>
                                    </p:anim>
                                    <p:anim calcmode="lin" valueType="num">
                                      <p:cBhvr>
                                        <p:cTn id="28" dur="1000" fill="hold"/>
                                        <p:tgtEl>
                                          <p:spTgt spid="16"/>
                                        </p:tgtEl>
                                        <p:attrNameLst>
                                          <p:attrName>ppt_y</p:attrName>
                                        </p:attrNameLst>
                                      </p:cBhvr>
                                      <p:tavLst>
                                        <p:tav tm="0">
                                          <p:val>
                                            <p:strVal val="1+(6*min(max(#ppt_w*#ppt_h,.3),1)-7.4)/-.7*#ppt_h/2"/>
                                          </p:val>
                                        </p:tav>
                                        <p:tav tm="100000">
                                          <p:val>
                                            <p:strVal val="#ppt_y"/>
                                          </p:val>
                                        </p:tav>
                                      </p:tavLst>
                                    </p:anim>
                                  </p:childTnLst>
                                </p:cTn>
                              </p:par>
                            </p:childTnLst>
                          </p:cTn>
                        </p:par>
                        <p:par>
                          <p:cTn id="29" fill="hold" nodeType="withGroup">
                            <p:stCondLst>
                              <p:cond delay="1900"/>
                            </p:stCondLst>
                            <p:childTnLst>
                              <p:par>
                                <p:cTn id="30" presetID="26" presetClass="emph" presetSubtype="0" fill="hold" grpId="0" nodeType="afterEffect">
                                  <p:iterate type="lt">
                                    <p:tmPct val="10000"/>
                                  </p:iterate>
                                  <p:childTnLst>
                                    <p:animEffect transition="out" filter="fade">
                                      <p:cBhvr>
                                        <p:cTn id="31" dur="350" tmFilter="0, 0; .2, .5; .8, .5; 1, 0"/>
                                        <p:tgtEl>
                                          <p:spTgt spid="10"/>
                                        </p:tgtEl>
                                      </p:cBhvr>
                                    </p:animEffect>
                                    <p:animScale>
                                      <p:cBhvr>
                                        <p:cTn id="32" dur="175" autoRev="1" fill="hold"/>
                                        <p:tgtEl>
                                          <p:spTgt spid="10"/>
                                        </p:tgtEl>
                                      </p:cBhvr>
                                      <p:by x="105000" y="105000"/>
                                    </p:animScale>
                                  </p:childTnLst>
                                </p:cTn>
                              </p:par>
                            </p:childTnLst>
                          </p:cTn>
                        </p:par>
                        <p:par>
                          <p:cTn id="33" fill="hold" nodeType="withGroup">
                            <p:stCondLst>
                              <p:cond delay="2285"/>
                            </p:stCondLst>
                            <p:childTnLst>
                              <p:par>
                                <p:cTn id="34" presetID="26" presetClass="emph" presetSubtype="0" fill="hold" grpId="1" nodeType="afterEffect">
                                  <p:iterate type="lt">
                                    <p:tmPct val="10000"/>
                                  </p:iterate>
                                  <p:childTnLst>
                                    <p:animEffect transition="out" filter="fade">
                                      <p:cBhvr>
                                        <p:cTn id="35" dur="350" tmFilter="0, 0; .2, .5; .8, .5; 1, 0"/>
                                        <p:tgtEl>
                                          <p:spTgt spid="11"/>
                                        </p:tgtEl>
                                      </p:cBhvr>
                                    </p:animEffect>
                                    <p:animScale>
                                      <p:cBhvr>
                                        <p:cTn id="36" dur="175"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4" grpId="2"/>
      <p:bldP spid="15" grpId="3"/>
      <p:bldP spid="16" grpId="4"/>
      <p:bldP spid="17" grpId="5"/>
    </p:bldLst>
  </p:timing>
</p:sld>
</file>

<file path=ppt/slides/slide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6" name="矩形 5"/>
          <p:cNvSpPr/>
          <p:nvPr/>
        </p:nvSpPr>
        <p:spPr>
          <a:xfrm>
            <a:off x="0" y="0"/>
            <a:ext cx="12192000" cy="37242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3"/>
          <p:cNvSpPr txBox="1"/>
          <p:nvPr/>
        </p:nvSpPr>
        <p:spPr>
          <a:xfrm>
            <a:off x="3171825" y="956241"/>
            <a:ext cx="5848350" cy="97393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6000" b="1"/>
              <a:t>人事行政工作</a:t>
            </a:r>
          </a:p>
        </p:txBody>
      </p:sp>
      <p:grpSp>
        <p:nvGrpSpPr>
          <p:cNvPr id="17" name="组合 16"/>
          <p:cNvGrpSpPr/>
          <p:nvPr/>
        </p:nvGrpSpPr>
        <p:grpSpPr>
          <a:xfrm>
            <a:off x="2835249" y="6205535"/>
            <a:ext cx="390524" cy="195262"/>
            <a:chOff x="2171700" y="5943600"/>
            <a:chExt cx="495300" cy="247650"/>
          </a:xfrm>
        </p:grpSpPr>
        <p:cxnSp>
          <p:nvCxnSpPr>
            <p:cNvPr id="21" name="直接连接符 20"/>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904717" y="6205535"/>
            <a:ext cx="251588" cy="125794"/>
            <a:chOff x="2171700" y="5943600"/>
            <a:chExt cx="495300" cy="247650"/>
          </a:xfrm>
        </p:grpSpPr>
        <p:cxnSp>
          <p:nvCxnSpPr>
            <p:cNvPr id="19" name="直接连接符 18"/>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5900738" y="6205535"/>
            <a:ext cx="390524" cy="195262"/>
            <a:chOff x="2271713" y="6303166"/>
            <a:chExt cx="495300" cy="247650"/>
          </a:xfrm>
        </p:grpSpPr>
        <p:grpSp>
          <p:nvGrpSpPr>
            <p:cNvPr id="24" name="组合 23"/>
            <p:cNvGrpSpPr/>
            <p:nvPr/>
          </p:nvGrpSpPr>
          <p:grpSpPr>
            <a:xfrm>
              <a:off x="2271713" y="6303166"/>
              <a:ext cx="495300" cy="247650"/>
              <a:chOff x="2171700" y="5943600"/>
              <a:chExt cx="495300" cy="247650"/>
            </a:xfrm>
          </p:grpSpPr>
          <p:cxnSp>
            <p:nvCxnSpPr>
              <p:cNvPr id="28" name="直接连接符 27"/>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2359819" y="6303166"/>
              <a:ext cx="319088" cy="159544"/>
              <a:chOff x="2171700" y="5943600"/>
              <a:chExt cx="495300" cy="247650"/>
            </a:xfrm>
          </p:grpSpPr>
          <p:cxnSp>
            <p:nvCxnSpPr>
              <p:cNvPr id="26" name="直接连接符 25"/>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0" name="组合 29"/>
          <p:cNvGrpSpPr/>
          <p:nvPr/>
        </p:nvGrpSpPr>
        <p:grpSpPr>
          <a:xfrm>
            <a:off x="8966227" y="6205535"/>
            <a:ext cx="390524" cy="195262"/>
            <a:chOff x="2271713" y="6303166"/>
            <a:chExt cx="495300" cy="247650"/>
          </a:xfrm>
        </p:grpSpPr>
        <p:grpSp>
          <p:nvGrpSpPr>
            <p:cNvPr id="31" name="组合 30"/>
            <p:cNvGrpSpPr/>
            <p:nvPr/>
          </p:nvGrpSpPr>
          <p:grpSpPr>
            <a:xfrm>
              <a:off x="2271713" y="6303166"/>
              <a:ext cx="495300" cy="247650"/>
              <a:chOff x="2171700" y="5943600"/>
              <a:chExt cx="495300" cy="247650"/>
            </a:xfrm>
          </p:grpSpPr>
          <p:cxnSp>
            <p:nvCxnSpPr>
              <p:cNvPr id="35" name="直接连接符 34"/>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359819" y="6303166"/>
              <a:ext cx="319088" cy="159544"/>
              <a:chOff x="2171700" y="5943600"/>
              <a:chExt cx="495300" cy="247650"/>
            </a:xfrm>
          </p:grpSpPr>
          <p:cxnSp>
            <p:nvCxnSpPr>
              <p:cNvPr id="33" name="直接连接符 32"/>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4" name="TextBox 42"/>
          <p:cNvSpPr txBox="1"/>
          <p:nvPr/>
        </p:nvSpPr>
        <p:spPr>
          <a:xfrm>
            <a:off x="1114779" y="2089073"/>
            <a:ext cx="9962443" cy="738664"/>
          </a:xfrm>
          <a:prstGeom prst="rect">
            <a:avLst/>
          </a:prstGeom>
          <a:noFill/>
        </p:spPr>
        <p:txBody>
          <a:bodyPr wrap="square" lIns="0" tIns="0" rIns="0" bIns="0" rtlCol="0">
            <a:spAutoFit/>
          </a:bodyPr>
          <a:lstStyle>
            <a:defPPr>
              <a:defRPr lang="zh-CN"/>
            </a:defPPr>
            <a:lvl1pPr>
              <a:lnSpc>
                <a:spcPts val="2600"/>
              </a:lnSpc>
              <a:defRPr sz="2000">
                <a:solidFill>
                  <a:schemeClr val="bg2">
                    <a:lumMod val="50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600">
                <a:solidFill>
                  <a:schemeClr val="bg1"/>
                </a:solidFill>
              </a:rPr>
              <a:t>随着公司的逐渐壮大和新项目的启动，更加需要对内部管理进行统筹规划，作为公司职能部门之一的人事部，我们不得不考虑公司的种种事项，做到未雨绸缪。公司分立后，需要与之对应的人事管理革新措施、新项目启动后的人员招聘与储备以及各项资源的整合</a:t>
            </a:r>
            <a:r>
              <a:rPr lang="en-US" altLang="zh-CN" sz="1600">
                <a:solidFill>
                  <a:schemeClr val="bg1"/>
                </a:solidFill>
              </a:rPr>
              <a:t>…</a:t>
            </a:r>
            <a:r>
              <a:rPr lang="zh-CN" altLang="en-US" sz="1600">
                <a:solidFill>
                  <a:schemeClr val="bg1"/>
                </a:solidFill>
              </a:rPr>
              <a:t>等等，都要进一步的详细规划，现将具体工作汇集如下：</a:t>
            </a:r>
          </a:p>
        </p:txBody>
      </p:sp>
      <p:sp>
        <p:nvSpPr>
          <p:cNvPr id="2" name="矩形 1"/>
          <p:cNvSpPr/>
          <p:nvPr/>
        </p:nvSpPr>
        <p:spPr>
          <a:xfrm>
            <a:off x="1558875" y="4464050"/>
            <a:ext cx="2943272" cy="1397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24364" y="4464050"/>
            <a:ext cx="2943272" cy="1397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89853" y="4464050"/>
            <a:ext cx="2943272" cy="1397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58875" y="3009900"/>
            <a:ext cx="2943272" cy="1397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24364" y="3009900"/>
            <a:ext cx="2943272" cy="1397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689853" y="3009900"/>
            <a:ext cx="2943272" cy="1397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3"/>
          <p:cNvSpPr txBox="1"/>
          <p:nvPr/>
        </p:nvSpPr>
        <p:spPr>
          <a:xfrm>
            <a:off x="1811808" y="3248932"/>
            <a:ext cx="2437405" cy="918936"/>
          </a:xfrm>
          <a:prstGeom prst="rect">
            <a:avLst/>
          </a:prstGeom>
        </p:spPr>
        <p:txBody>
          <a:bodyPr vert="horz" lIns="91440" tIns="45720" rIns="91440" bIns="45720" rtlCol="0" anchor="ctr">
            <a:sp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2600"/>
              <a:t>建立完善人事行政制度</a:t>
            </a:r>
          </a:p>
        </p:txBody>
      </p:sp>
      <p:sp>
        <p:nvSpPr>
          <p:cNvPr id="13" name="标题 3"/>
          <p:cNvSpPr txBox="1"/>
          <p:nvPr/>
        </p:nvSpPr>
        <p:spPr>
          <a:xfrm>
            <a:off x="4877297" y="3248932"/>
            <a:ext cx="2437405" cy="918936"/>
          </a:xfrm>
          <a:prstGeom prst="rect">
            <a:avLst/>
          </a:prstGeom>
        </p:spPr>
        <p:txBody>
          <a:bodyPr vert="horz" lIns="91440" tIns="45720" rIns="91440" bIns="45720" rtlCol="0" anchor="ctr">
            <a:sp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2600"/>
              <a:t>人才储备与激励政策</a:t>
            </a:r>
          </a:p>
        </p:txBody>
      </p:sp>
      <p:sp>
        <p:nvSpPr>
          <p:cNvPr id="14" name="标题 3"/>
          <p:cNvSpPr txBox="1"/>
          <p:nvPr/>
        </p:nvSpPr>
        <p:spPr>
          <a:xfrm>
            <a:off x="7942786" y="3462179"/>
            <a:ext cx="2437405" cy="492443"/>
          </a:xfrm>
          <a:prstGeom prst="rect">
            <a:avLst/>
          </a:prstGeom>
        </p:spPr>
        <p:txBody>
          <a:bodyPr vert="horz" lIns="91440" tIns="45720" rIns="91440" bIns="45720" rtlCol="0" anchor="ctr">
            <a:spAutoFit/>
          </a:bodyPr>
          <a:lstStyle>
            <a:defPPr>
              <a:defRPr lang="zh-CN"/>
            </a:defPPr>
            <a:lvl1pPr algn="ctr">
              <a:lnSpc>
                <a:spcPct val="100000"/>
              </a:lnSpc>
              <a:spcBef>
                <a:spcPct val="0"/>
              </a:spcBef>
              <a:buNone/>
              <a:defRPr sz="2600">
                <a:solidFill>
                  <a:schemeClr val="bg1"/>
                </a:solidFill>
                <a:latin typeface="微软雅黑" panose="020b0503020204020204" pitchFamily="34" charset="-122"/>
                <a:ea typeface="微软雅黑" panose="020b0503020204020204" pitchFamily="34" charset="-122"/>
                <a:cs typeface="+mj-cs"/>
              </a:defRPr>
            </a:lvl1pPr>
          </a:lstStyle>
          <a:p>
            <a:r>
              <a:rPr lang="zh-CN" altLang="en-US"/>
              <a:t>培训与开发</a:t>
            </a:r>
          </a:p>
        </p:txBody>
      </p:sp>
      <p:sp>
        <p:nvSpPr>
          <p:cNvPr id="45" name="标题 3"/>
          <p:cNvSpPr txBox="1"/>
          <p:nvPr/>
        </p:nvSpPr>
        <p:spPr>
          <a:xfrm>
            <a:off x="2006015" y="4716274"/>
            <a:ext cx="2048993" cy="892552"/>
          </a:xfrm>
          <a:prstGeom prst="rect">
            <a:avLst/>
          </a:prstGeom>
        </p:spPr>
        <p:txBody>
          <a:bodyPr vert="horz" wrap="square" lIns="91440" tIns="45720" rIns="91440" bIns="45720" rtlCol="0" anchor="ctr">
            <a:spAutoFit/>
          </a:bodyPr>
          <a:lstStyle>
            <a:defPPr>
              <a:defRPr lang="zh-CN"/>
            </a:defPPr>
            <a:lvl1pPr algn="ctr">
              <a:lnSpc>
                <a:spcPct val="100000"/>
              </a:lnSpc>
              <a:spcBef>
                <a:spcPct val="0"/>
              </a:spcBef>
              <a:buNone/>
              <a:defRPr sz="2600">
                <a:solidFill>
                  <a:schemeClr val="bg1"/>
                </a:solidFill>
                <a:latin typeface="微软雅黑" panose="020b0503020204020204" pitchFamily="34" charset="-122"/>
                <a:ea typeface="微软雅黑" panose="020b0503020204020204" pitchFamily="34" charset="-122"/>
                <a:cs typeface="+mj-cs"/>
              </a:defRPr>
            </a:lvl1pPr>
          </a:lstStyle>
          <a:p>
            <a:r>
              <a:rPr lang="zh-CN" altLang="en-US"/>
              <a:t>绩效与薪酬管理</a:t>
            </a:r>
          </a:p>
        </p:txBody>
      </p:sp>
      <p:sp>
        <p:nvSpPr>
          <p:cNvPr id="46" name="标题 3"/>
          <p:cNvSpPr txBox="1"/>
          <p:nvPr/>
        </p:nvSpPr>
        <p:spPr>
          <a:xfrm>
            <a:off x="4877297" y="4916329"/>
            <a:ext cx="2437405" cy="492443"/>
          </a:xfrm>
          <a:prstGeom prst="rect">
            <a:avLst/>
          </a:prstGeom>
        </p:spPr>
        <p:txBody>
          <a:bodyPr vert="horz" lIns="91440" tIns="45720" rIns="91440" bIns="45720" rtlCol="0" anchor="ctr">
            <a:spAutoFit/>
          </a:bodyPr>
          <a:lstStyle>
            <a:defPPr>
              <a:defRPr lang="zh-CN"/>
            </a:defPPr>
            <a:lvl1pPr algn="ctr">
              <a:lnSpc>
                <a:spcPct val="100000"/>
              </a:lnSpc>
              <a:spcBef>
                <a:spcPct val="0"/>
              </a:spcBef>
              <a:buNone/>
              <a:defRPr sz="2600">
                <a:solidFill>
                  <a:schemeClr val="bg1"/>
                </a:solidFill>
                <a:latin typeface="微软雅黑" panose="020b0503020204020204" pitchFamily="34" charset="-122"/>
                <a:ea typeface="微软雅黑" panose="020b0503020204020204" pitchFamily="34" charset="-122"/>
                <a:cs typeface="+mj-cs"/>
              </a:defRPr>
            </a:lvl1pPr>
          </a:lstStyle>
          <a:p>
            <a:r>
              <a:rPr lang="zh-CN" altLang="en-US"/>
              <a:t>企业文化建设</a:t>
            </a:r>
          </a:p>
        </p:txBody>
      </p:sp>
      <p:sp>
        <p:nvSpPr>
          <p:cNvPr id="47" name="标题 3"/>
          <p:cNvSpPr txBox="1"/>
          <p:nvPr/>
        </p:nvSpPr>
        <p:spPr>
          <a:xfrm>
            <a:off x="7942786" y="4916329"/>
            <a:ext cx="2437405" cy="492443"/>
          </a:xfrm>
          <a:prstGeom prst="rect">
            <a:avLst/>
          </a:prstGeom>
        </p:spPr>
        <p:txBody>
          <a:bodyPr vert="horz" lIns="91440" tIns="45720" rIns="91440" bIns="45720" rtlCol="0" anchor="ctr">
            <a:sp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2600"/>
              <a:t>其它工作</a:t>
            </a:r>
          </a:p>
        </p:txBody>
      </p:sp>
    </p:spTree>
    <p:extLst>
      <p:ext uri="{BB962C8B-B14F-4D97-AF65-F5344CB8AC3E}">
        <p14:creationId xmlns:p14="http://schemas.microsoft.com/office/powerpoint/2010/main" val="1740219280"/>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withEffec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nodeType="withEffect">
                                  <p:childTnLst>
                                    <p:set>
                                      <p:cBhvr>
                                        <p:cTn id="8" dur="1" fill="hold">
                                          <p:stCondLst>
                                            <p:cond delay="0"/>
                                          </p:stCondLst>
                                        </p:cTn>
                                        <p:tgtEl>
                                          <p:spTgt spid="23"/>
                                        </p:tgtEl>
                                        <p:attrNameLst>
                                          <p:attrName>style.visibility</p:attrName>
                                        </p:attrNameLst>
                                      </p:cBhvr>
                                      <p:to>
                                        <p:strVal val="visible"/>
                                      </p:to>
                                    </p:set>
                                    <p:animEffect transition="in" filter="fade">
                                      <p:cBhvr>
                                        <p:cTn id="9" dur="1000"/>
                                        <p:tgtEl>
                                          <p:spTgt spid="23"/>
                                        </p:tgtEl>
                                      </p:cBhvr>
                                    </p:animEffect>
                                  </p:childTnLst>
                                </p:cTn>
                              </p:par>
                              <p:par>
                                <p:cTn id="10" presetID="42" presetClass="path" presetSubtype="0" accel="50000" decel="50000" fill="hold" nodeType="withEffect">
                                  <p:childTnLst>
                                    <p:animMotion origin="layout" path="M -1.25E-06 -1.48148E-06 L -1.25E-06 -0.13009" pathEditMode="relative" rAng="0" ptsTypes="AA">
                                      <p:cBhvr>
                                        <p:cTn id="11" dur="1000" spd="-100000" fill="hold"/>
                                        <p:tgtEl>
                                          <p:spTgt spid="23"/>
                                        </p:tgtEl>
                                        <p:attrNameLst>
                                          <p:attrName>ppt_x</p:attrName>
                                          <p:attrName>ppt_y</p:attrName>
                                        </p:attrNameLst>
                                      </p:cBhvr>
                                      <p:rCtr x="0" y="-6505"/>
                                    </p:animMotion>
                                  </p:childTnLst>
                                </p:cTn>
                              </p:par>
                              <p:par>
                                <p:cTn id="12" presetID="1" presetClass="entr" presetSubtype="0" fill="hold" nodeType="withEffect">
                                  <p:childTnLst>
                                    <p:set>
                                      <p:cBhvr>
                                        <p:cTn id="13" dur="1" fill="hold">
                                          <p:stCondLst>
                                            <p:cond delay="0"/>
                                          </p:stCondLst>
                                        </p:cTn>
                                        <p:tgtEl>
                                          <p:spTgt spid="30"/>
                                        </p:tgtEl>
                                        <p:attrNameLst>
                                          <p:attrName>style.visibility</p:attrName>
                                        </p:attrNameLst>
                                      </p:cBhvr>
                                      <p:to>
                                        <p:strVal val="visible"/>
                                      </p:to>
                                    </p:set>
                                  </p:childTnLst>
                                </p:cTn>
                              </p:par>
                              <p:par>
                                <p:cTn id="14" presetID="10" presetClass="entr" presetSubtype="0" fill="hold" nodeType="withEffec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childTnLst>
                                </p:cTn>
                              </p:par>
                              <p:par>
                                <p:cTn id="17" presetID="42" presetClass="path" presetSubtype="0" accel="50000" decel="50000" fill="hold" nodeType="withEffect">
                                  <p:childTnLst>
                                    <p:animMotion origin="layout" path="M -1.25E-06 -1.48148E-06 L -1.25E-06 -0.13009" pathEditMode="relative" rAng="0" ptsTypes="AA">
                                      <p:cBhvr>
                                        <p:cTn id="18" dur="1000" spd="-100000" fill="hold"/>
                                        <p:tgtEl>
                                          <p:spTgt spid="30"/>
                                        </p:tgtEl>
                                        <p:attrNameLst>
                                          <p:attrName>ppt_x</p:attrName>
                                          <p:attrName>ppt_y</p:attrName>
                                        </p:attrNameLst>
                                      </p:cBhvr>
                                      <p:rCtr x="0" y="-6505"/>
                                    </p:animMotion>
                                  </p:childTnLst>
                                </p:cTn>
                              </p:par>
                            </p:childTnLst>
                          </p:cTn>
                        </p:par>
                        <p:par>
                          <p:cTn id="19" fill="hold" nodeType="withGroup">
                            <p:stCondLst>
                              <p:cond delay="2000"/>
                            </p:stCondLst>
                            <p:childTnLst>
                              <p:par>
                                <p:cTn id="20" presetID="2" presetClass="entr" presetSubtype="2" fill="hold" grpId="0" nodeType="afterEffec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1+#ppt_w/2"/>
                                          </p:val>
                                        </p:tav>
                                        <p:tav tm="100000">
                                          <p:val>
                                            <p:strVal val="#ppt_x"/>
                                          </p:val>
                                        </p:tav>
                                      </p:tavLst>
                                    </p:anim>
                                    <p:anim calcmode="lin" valueType="num">
                                      <p:cBhvr additive="base">
                                        <p:cTn id="23"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建立完善的人事行政制度</a:t>
            </a:r>
          </a:p>
        </p:txBody>
      </p:sp>
      <p:sp>
        <p:nvSpPr>
          <p:cNvPr id="4" name="TextBox 33"/>
          <p:cNvSpPr txBox="1"/>
          <p:nvPr/>
        </p:nvSpPr>
        <p:spPr>
          <a:xfrm>
            <a:off x="1155826" y="1761232"/>
            <a:ext cx="9880348" cy="738664"/>
          </a:xfrm>
          <a:prstGeom prst="rect">
            <a:avLst/>
          </a:prstGeom>
          <a:noFill/>
        </p:spPr>
        <p:txBody>
          <a:bodyPr wrap="square" lIns="0" tIns="0" rIns="0" bIns="0" rtlCol="0">
            <a:spAutoFit/>
          </a:bodyPr>
          <a:lstStyle/>
          <a:p>
            <a:pPr algn="just"/>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紧紧围绕公司发展实际，对现行相关规章制度进行梳理、补充，并汇编成册。通过规章制度完善，使公司的各项相关工作做到凡事有章可循、凡事有据可依、凡事有人负责、凡事有人检查，充分发挥规章制度在企业管理中的规范、引导和保障作用</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 name="椭圆 4"/>
          <p:cNvSpPr/>
          <p:nvPr/>
        </p:nvSpPr>
        <p:spPr>
          <a:xfrm>
            <a:off x="1654020" y="3327399"/>
            <a:ext cx="1282702" cy="12827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1307921" y="4925596"/>
            <a:ext cx="1974900"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组织制度的完善</a:t>
            </a:r>
          </a:p>
        </p:txBody>
      </p:sp>
      <p:sp>
        <p:nvSpPr>
          <p:cNvPr id="15" name="椭圆 14"/>
          <p:cNvSpPr/>
          <p:nvPr/>
        </p:nvSpPr>
        <p:spPr>
          <a:xfrm>
            <a:off x="5377571" y="3327399"/>
            <a:ext cx="1282702" cy="12827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34"/>
          <p:cNvSpPr txBox="1"/>
          <p:nvPr/>
        </p:nvSpPr>
        <p:spPr>
          <a:xfrm>
            <a:off x="4745507" y="4925596"/>
            <a:ext cx="2539157"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人力资源制度的完善</a:t>
            </a:r>
          </a:p>
        </p:txBody>
      </p:sp>
      <p:sp>
        <p:nvSpPr>
          <p:cNvPr id="17" name="椭圆 16"/>
          <p:cNvSpPr/>
          <p:nvPr/>
        </p:nvSpPr>
        <p:spPr>
          <a:xfrm>
            <a:off x="9101121" y="3327399"/>
            <a:ext cx="1282702" cy="12827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34"/>
          <p:cNvSpPr txBox="1"/>
          <p:nvPr/>
        </p:nvSpPr>
        <p:spPr>
          <a:xfrm>
            <a:off x="8472893" y="4925596"/>
            <a:ext cx="2539157"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行政管理制度的补充</a:t>
            </a:r>
          </a:p>
        </p:txBody>
      </p:sp>
      <p:sp>
        <p:nvSpPr>
          <p:cNvPr id="22" name="Shape 2688"/>
          <p:cNvSpPr/>
          <p:nvPr/>
        </p:nvSpPr>
        <p:spPr>
          <a:xfrm>
            <a:off x="9500481" y="3726759"/>
            <a:ext cx="483982" cy="483982"/>
          </a:xfrm>
          <a:custGeom>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accent4"/>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3" name="Shape 2696"/>
          <p:cNvSpPr/>
          <p:nvPr/>
        </p:nvSpPr>
        <p:spPr>
          <a:xfrm>
            <a:off x="2035273" y="3708652"/>
            <a:ext cx="520196" cy="520196"/>
          </a:xfrm>
          <a:custGeom>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accent4"/>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Shape 2617"/>
          <p:cNvSpPr/>
          <p:nvPr/>
        </p:nvSpPr>
        <p:spPr>
          <a:xfrm>
            <a:off x="5752536" y="3750774"/>
            <a:ext cx="532772" cy="435952"/>
          </a:xfrm>
          <a:custGeom>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4"/>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 name="TextBox 33"/>
          <p:cNvSpPr txBox="1"/>
          <p:nvPr/>
        </p:nvSpPr>
        <p:spPr>
          <a:xfrm>
            <a:off x="1069820" y="5443843"/>
            <a:ext cx="2413000" cy="646331"/>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包括企业组织架构、组织（部门）职责及业务流程、岗位说明及工作流程</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Box 33"/>
          <p:cNvSpPr txBox="1"/>
          <p:nvPr/>
        </p:nvSpPr>
        <p:spPr>
          <a:xfrm>
            <a:off x="3963532" y="5443843"/>
            <a:ext cx="4103106" cy="646331"/>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包括员工招聘制度、人力资源计划制定管理办法、薪酬管理制度、员工考勤制度、激励制度包括绩效考核制度及员工奖惩条例、员工培训管理办法等</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TextBox 33"/>
          <p:cNvSpPr txBox="1"/>
          <p:nvPr/>
        </p:nvSpPr>
        <p:spPr>
          <a:xfrm>
            <a:off x="8472893" y="5443843"/>
            <a:ext cx="2539157" cy="646331"/>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包括会议、规章制度、商业秘密、计算机信息系统保密、员工出差、公务车使用等管理办法</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3949489"/>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1" nodeType="withEffec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1+#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grpId="2" nodeType="withEffec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1+#ppt_w/2"/>
                                          </p:val>
                                        </p:tav>
                                        <p:tav tm="100000">
                                          <p:val>
                                            <p:strVal val="#ppt_x"/>
                                          </p:val>
                                        </p:tav>
                                      </p:tavLst>
                                    </p:anim>
                                    <p:anim calcmode="lin" valueType="num">
                                      <p:cBhvr additive="base">
                                        <p:cTn id="16"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1"/>
      <p:bldP spid="18" grpId="2"/>
    </p:bldLst>
  </p:timing>
</p:sld>
</file>

<file path=ppt/slides/slide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人才储备与激励机制</a:t>
            </a:r>
          </a:p>
        </p:txBody>
      </p:sp>
      <p:sp>
        <p:nvSpPr>
          <p:cNvPr id="11" name="TextBox 33"/>
          <p:cNvSpPr txBox="1"/>
          <p:nvPr/>
        </p:nvSpPr>
        <p:spPr>
          <a:xfrm>
            <a:off x="842961" y="2175142"/>
            <a:ext cx="2160000" cy="692497"/>
          </a:xfrm>
          <a:prstGeom prst="rect">
            <a:avLst/>
          </a:prstGeom>
          <a:noFill/>
        </p:spPr>
        <p:txBody>
          <a:bodyPr wrap="square" lIns="0" tIns="0" rIns="0" bIns="0" rtlCol="0">
            <a:spAutoFit/>
          </a:bodyPr>
          <a:lstStyle/>
          <a:p>
            <a:pPr algn="just"/>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rPr>
              <a:t>组织招聘一批具备发展潜力的大学生，充实公司的人才梯队</a:t>
            </a:r>
            <a:endParaRPr lang="en-US" altLang="zh-CN" sz="15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TextBox 33"/>
          <p:cNvSpPr txBox="1"/>
          <p:nvPr/>
        </p:nvSpPr>
        <p:spPr>
          <a:xfrm>
            <a:off x="683537" y="3637277"/>
            <a:ext cx="1980000" cy="692497"/>
          </a:xfrm>
          <a:prstGeom prst="rect">
            <a:avLst/>
          </a:prstGeom>
          <a:noFill/>
        </p:spPr>
        <p:txBody>
          <a:bodyPr wrap="square" lIns="0" tIns="0" rIns="0" bIns="0" rtlCol="0">
            <a:spAutoFit/>
          </a:bodyPr>
          <a:lstStyle/>
          <a:p>
            <a:pPr algn="just"/>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rPr>
              <a:t>为了保证人才质量的充足，各部门负责人应积极发掘开发后备人才</a:t>
            </a:r>
            <a:endParaRPr lang="en-US" altLang="zh-CN" sz="15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TextBox 33"/>
          <p:cNvSpPr txBox="1"/>
          <p:nvPr/>
        </p:nvSpPr>
        <p:spPr>
          <a:xfrm>
            <a:off x="842961" y="4983995"/>
            <a:ext cx="2160000" cy="923330"/>
          </a:xfrm>
          <a:prstGeom prst="rect">
            <a:avLst/>
          </a:prstGeom>
          <a:noFill/>
        </p:spPr>
        <p:txBody>
          <a:bodyPr wrap="square" lIns="0" tIns="0" rIns="0" bIns="0" rtlCol="0">
            <a:spAutoFit/>
          </a:bodyPr>
          <a:lstStyle/>
          <a:p>
            <a:pPr algn="just"/>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rPr>
              <a:t>人力管理中心将会按后备人才职业素质和能力倾向指导他们进行个人职业生涯规划</a:t>
            </a:r>
            <a:endParaRPr lang="en-US" altLang="zh-CN" sz="15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TextBox 33"/>
          <p:cNvSpPr txBox="1"/>
          <p:nvPr/>
        </p:nvSpPr>
        <p:spPr>
          <a:xfrm>
            <a:off x="9141741" y="2175142"/>
            <a:ext cx="2160000" cy="692497"/>
          </a:xfrm>
          <a:prstGeom prst="rect">
            <a:avLst/>
          </a:prstGeom>
          <a:noFill/>
        </p:spPr>
        <p:txBody>
          <a:bodyPr wrap="square" lIns="0" tIns="0" rIns="0" bIns="0" rtlCol="0">
            <a:spAutoFit/>
          </a:bodyPr>
          <a:lstStyle/>
          <a:p>
            <a:pPr algn="just"/>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rPr>
              <a:t>通过培训激励和工作内容激励等手段不断提升员工的个人能力</a:t>
            </a:r>
            <a:endParaRPr lang="en-US" altLang="zh-CN" sz="15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TextBox 33"/>
          <p:cNvSpPr txBox="1"/>
          <p:nvPr/>
        </p:nvSpPr>
        <p:spPr>
          <a:xfrm>
            <a:off x="9508784" y="3520603"/>
            <a:ext cx="1980000" cy="923330"/>
          </a:xfrm>
          <a:prstGeom prst="rect">
            <a:avLst/>
          </a:prstGeom>
          <a:noFill/>
        </p:spPr>
        <p:txBody>
          <a:bodyPr wrap="square" lIns="0" tIns="0" rIns="0" bIns="0" rtlCol="0">
            <a:spAutoFit/>
          </a:bodyPr>
          <a:lstStyle/>
          <a:p>
            <a:pPr algn="just"/>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rPr>
              <a:t>为员工创造一个优美、安静和舒适的客观环境能大大地提高员工的工作效率</a:t>
            </a:r>
            <a:endParaRPr lang="en-US" altLang="zh-CN" sz="15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TextBox 33"/>
          <p:cNvSpPr txBox="1"/>
          <p:nvPr/>
        </p:nvSpPr>
        <p:spPr>
          <a:xfrm>
            <a:off x="9141741" y="5099412"/>
            <a:ext cx="2160000" cy="692497"/>
          </a:xfrm>
          <a:prstGeom prst="rect">
            <a:avLst/>
          </a:prstGeom>
          <a:noFill/>
        </p:spPr>
        <p:txBody>
          <a:bodyPr wrap="square" lIns="0" tIns="0" rIns="0" bIns="0" rtlCol="0">
            <a:spAutoFit/>
          </a:bodyPr>
          <a:lstStyle/>
          <a:p>
            <a:pPr algn="just"/>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rPr>
              <a:t>采用“传统支薪制</a:t>
            </a:r>
            <a:r>
              <a:rPr lang="en-US" altLang="zh-CN" sz="150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rPr>
              <a:t>支付方式创新”模式，使以往的短期激励变成长期激励</a:t>
            </a:r>
            <a:endParaRPr lang="en-US" altLang="zh-CN" sz="150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22" name="直接连接符 21"/>
          <p:cNvCxnSpPr>
            <a:stCxn id="4" idx="1"/>
            <a:endCxn id="7" idx="5"/>
          </p:cNvCxnSpPr>
          <p:nvPr/>
        </p:nvCxnSpPr>
        <p:spPr>
          <a:xfrm flipH="1" flipV="1">
            <a:off x="4030515" y="2880956"/>
            <a:ext cx="518067" cy="39259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 idx="3"/>
            <a:endCxn id="10" idx="7"/>
          </p:cNvCxnSpPr>
          <p:nvPr/>
        </p:nvCxnSpPr>
        <p:spPr>
          <a:xfrm flipH="1">
            <a:off x="4030515" y="4693498"/>
            <a:ext cx="518067" cy="39259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8" idx="6"/>
          </p:cNvCxnSpPr>
          <p:nvPr/>
        </p:nvCxnSpPr>
        <p:spPr>
          <a:xfrm flipH="1">
            <a:off x="3799206" y="3983525"/>
            <a:ext cx="45529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162446" y="2012887"/>
            <a:ext cx="1017006" cy="101700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校园招聘</a:t>
            </a:r>
          </a:p>
        </p:txBody>
      </p:sp>
      <p:sp>
        <p:nvSpPr>
          <p:cNvPr id="8" name="椭圆 7"/>
          <p:cNvSpPr/>
          <p:nvPr/>
        </p:nvSpPr>
        <p:spPr>
          <a:xfrm>
            <a:off x="2782200" y="3475022"/>
            <a:ext cx="1017006" cy="101700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内部发掘</a:t>
            </a:r>
          </a:p>
        </p:txBody>
      </p:sp>
      <p:sp>
        <p:nvSpPr>
          <p:cNvPr id="10" name="椭圆 9"/>
          <p:cNvSpPr/>
          <p:nvPr/>
        </p:nvSpPr>
        <p:spPr>
          <a:xfrm>
            <a:off x="3162446" y="4937157"/>
            <a:ext cx="1017006" cy="101700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人才培养</a:t>
            </a:r>
          </a:p>
        </p:txBody>
      </p:sp>
      <p:grpSp>
        <p:nvGrpSpPr>
          <p:cNvPr id="38" name="组合 37"/>
          <p:cNvGrpSpPr/>
          <p:nvPr/>
        </p:nvGrpSpPr>
        <p:grpSpPr>
          <a:xfrm>
            <a:off x="4254501" y="2979471"/>
            <a:ext cx="3682999" cy="2008108"/>
            <a:chOff x="4254501" y="2979471"/>
            <a:chExt cx="3682999" cy="2008108"/>
          </a:xfrm>
        </p:grpSpPr>
        <p:sp>
          <p:nvSpPr>
            <p:cNvPr id="4" name="椭圆 3"/>
            <p:cNvSpPr/>
            <p:nvPr/>
          </p:nvSpPr>
          <p:spPr>
            <a:xfrm>
              <a:off x="4254501" y="2979471"/>
              <a:ext cx="2008108" cy="2008108"/>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a:latin typeface="微软雅黑" panose="020b0503020204020204" pitchFamily="34" charset="-122"/>
                  <a:ea typeface="微软雅黑" panose="020b0503020204020204" pitchFamily="34" charset="-122"/>
                </a:rPr>
                <a:t>人才储备</a:t>
              </a:r>
            </a:p>
          </p:txBody>
        </p:sp>
        <p:sp>
          <p:nvSpPr>
            <p:cNvPr id="5" name="椭圆 4"/>
            <p:cNvSpPr/>
            <p:nvPr/>
          </p:nvSpPr>
          <p:spPr>
            <a:xfrm>
              <a:off x="5929392" y="2979471"/>
              <a:ext cx="2008108" cy="20081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a:latin typeface="微软雅黑" panose="020b0503020204020204" pitchFamily="34" charset="-122"/>
                  <a:ea typeface="微软雅黑" panose="020b0503020204020204" pitchFamily="34" charset="-122"/>
                </a:rPr>
                <a:t>激励机制</a:t>
              </a:r>
            </a:p>
          </p:txBody>
        </p:sp>
        <p:sp>
          <p:nvSpPr>
            <p:cNvPr id="31" name="任意多边形 30"/>
            <p:cNvSpPr/>
            <p:nvPr/>
          </p:nvSpPr>
          <p:spPr>
            <a:xfrm>
              <a:off x="5929393" y="3431118"/>
              <a:ext cx="333217" cy="1104815"/>
            </a:xfrm>
            <a:custGeom>
              <a:gdLst>
                <a:gd name="connsiteX0" fmla="*/ 166609 w 333217"/>
                <a:gd name="connsiteY0" fmla="*/ 0 h 1104815"/>
                <a:gd name="connsiteX1" fmla="*/ 254314 w 333217"/>
                <a:gd name="connsiteY1" fmla="*/ 161584 h 1104815"/>
                <a:gd name="connsiteX2" fmla="*/ 333217 w 333217"/>
                <a:gd name="connsiteY2" fmla="*/ 552407 h 1104815"/>
                <a:gd name="connsiteX3" fmla="*/ 254314 w 333217"/>
                <a:gd name="connsiteY3" fmla="*/ 943230 h 1104815"/>
                <a:gd name="connsiteX4" fmla="*/ 166609 w 333217"/>
                <a:gd name="connsiteY4" fmla="*/ 1104815 h 1104815"/>
                <a:gd name="connsiteX5" fmla="*/ 78904 w 333217"/>
                <a:gd name="connsiteY5" fmla="*/ 943230 h 1104815"/>
                <a:gd name="connsiteX6" fmla="*/ 0 w 333217"/>
                <a:gd name="connsiteY6" fmla="*/ 552407 h 1104815"/>
                <a:gd name="connsiteX7" fmla="*/ 78904 w 333217"/>
                <a:gd name="connsiteY7" fmla="*/ 161584 h 110481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17" h="1104815">
                  <a:moveTo>
                    <a:pt x="166609" y="0"/>
                  </a:moveTo>
                  <a:lnTo>
                    <a:pt x="254314" y="161584"/>
                  </a:lnTo>
                  <a:cubicBezTo>
                    <a:pt x="305122" y="281707"/>
                    <a:pt x="333217" y="413776"/>
                    <a:pt x="333217" y="552407"/>
                  </a:cubicBezTo>
                  <a:cubicBezTo>
                    <a:pt x="333217" y="691038"/>
                    <a:pt x="305122" y="823107"/>
                    <a:pt x="254314" y="943230"/>
                  </a:cubicBezTo>
                  <a:lnTo>
                    <a:pt x="166609" y="1104815"/>
                  </a:lnTo>
                  <a:lnTo>
                    <a:pt x="78904" y="943230"/>
                  </a:lnTo>
                  <a:cubicBezTo>
                    <a:pt x="28096" y="823107"/>
                    <a:pt x="0" y="691038"/>
                    <a:pt x="0" y="552407"/>
                  </a:cubicBezTo>
                  <a:cubicBezTo>
                    <a:pt x="0" y="413776"/>
                    <a:pt x="28096" y="281707"/>
                    <a:pt x="78904" y="161584"/>
                  </a:cubicBezTo>
                  <a:close/>
                </a:path>
              </a:pathLst>
            </a:custGeom>
            <a:solidFill>
              <a:schemeClr val="accent5">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latin typeface="微软雅黑" panose="020b0503020204020204" pitchFamily="34" charset="-122"/>
                <a:ea typeface="微软雅黑" panose="020b0503020204020204" pitchFamily="34" charset="-122"/>
              </a:endParaRPr>
            </a:p>
          </p:txBody>
        </p:sp>
      </p:grpSp>
      <p:sp>
        <p:nvSpPr>
          <p:cNvPr id="33" name="椭圆 32"/>
          <p:cNvSpPr/>
          <p:nvPr/>
        </p:nvSpPr>
        <p:spPr>
          <a:xfrm flipH="1">
            <a:off x="8012549" y="2012887"/>
            <a:ext cx="1017006" cy="10170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能力激励</a:t>
            </a:r>
          </a:p>
        </p:txBody>
      </p:sp>
      <p:sp>
        <p:nvSpPr>
          <p:cNvPr id="34" name="椭圆 33"/>
          <p:cNvSpPr/>
          <p:nvPr/>
        </p:nvSpPr>
        <p:spPr>
          <a:xfrm flipH="1">
            <a:off x="8392795" y="3475022"/>
            <a:ext cx="1017006" cy="10170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环境激励</a:t>
            </a:r>
          </a:p>
        </p:txBody>
      </p:sp>
      <p:sp>
        <p:nvSpPr>
          <p:cNvPr id="35" name="椭圆 34"/>
          <p:cNvSpPr/>
          <p:nvPr/>
        </p:nvSpPr>
        <p:spPr>
          <a:xfrm flipH="1">
            <a:off x="8012549" y="4937157"/>
            <a:ext cx="1017006" cy="10170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物质激励</a:t>
            </a:r>
          </a:p>
        </p:txBody>
      </p:sp>
      <p:cxnSp>
        <p:nvCxnSpPr>
          <p:cNvPr id="49" name="直接连接符 48"/>
          <p:cNvCxnSpPr/>
          <p:nvPr/>
        </p:nvCxnSpPr>
        <p:spPr>
          <a:xfrm flipV="1">
            <a:off x="7643419" y="2880956"/>
            <a:ext cx="518067" cy="39259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643419" y="4693498"/>
            <a:ext cx="518067" cy="39259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937500" y="3983525"/>
            <a:ext cx="45529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801893"/>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repeatCount="3000" fill="hold" nodeType="withEffect">
                                  <p:childTnLst>
                                    <p:set>
                                      <p:cBhvr>
                                        <p:cTn id="6" dur="1" fill="hold">
                                          <p:stCondLst>
                                            <p:cond delay="0"/>
                                          </p:stCondLst>
                                        </p:cTn>
                                        <p:tgtEl>
                                          <p:spTgt spid="51"/>
                                        </p:tgtEl>
                                        <p:attrNameLst>
                                          <p:attrName>style.visibility</p:attrName>
                                        </p:attrNameLst>
                                      </p:cBhvr>
                                      <p:to>
                                        <p:strVal val="visible"/>
                                      </p:to>
                                    </p:set>
                                    <p:animEffect transition="in" filter="wipe(left)">
                                      <p:cBhvr>
                                        <p:cTn id="7" dur="300"/>
                                        <p:tgtEl>
                                          <p:spTgt spid="51"/>
                                        </p:tgtEl>
                                      </p:cBhvr>
                                    </p:animEffect>
                                  </p:childTnLst>
                                </p:cTn>
                              </p:par>
                              <p:par>
                                <p:cTn id="8" presetID="22" presetClass="entr" presetSubtype="8" repeatCount="3000" fill="hold" nodeType="withEffect">
                                  <p:childTnLst>
                                    <p:set>
                                      <p:cBhvr>
                                        <p:cTn id="9" dur="1" fill="hold">
                                          <p:stCondLst>
                                            <p:cond delay="0"/>
                                          </p:stCondLst>
                                        </p:cTn>
                                        <p:tgtEl>
                                          <p:spTgt spid="50"/>
                                        </p:tgtEl>
                                        <p:attrNameLst>
                                          <p:attrName>style.visibility</p:attrName>
                                        </p:attrNameLst>
                                      </p:cBhvr>
                                      <p:to>
                                        <p:strVal val="visible"/>
                                      </p:to>
                                    </p:set>
                                    <p:animEffect transition="in" filter="wipe(left)">
                                      <p:cBhvr>
                                        <p:cTn id="10" dur="300"/>
                                        <p:tgtEl>
                                          <p:spTgt spid="50"/>
                                        </p:tgtEl>
                                      </p:cBhvr>
                                    </p:animEffect>
                                  </p:childTnLst>
                                </p:cTn>
                              </p:par>
                              <p:par>
                                <p:cTn id="11" presetID="22" presetClass="entr" presetSubtype="8" repeatCount="3000" fill="hold" nodeType="withEffect">
                                  <p:childTnLst>
                                    <p:set>
                                      <p:cBhvr>
                                        <p:cTn id="12" dur="1" fill="hold">
                                          <p:stCondLst>
                                            <p:cond delay="0"/>
                                          </p:stCondLst>
                                        </p:cTn>
                                        <p:tgtEl>
                                          <p:spTgt spid="49"/>
                                        </p:tgtEl>
                                        <p:attrNameLst>
                                          <p:attrName>style.visibility</p:attrName>
                                        </p:attrNameLst>
                                      </p:cBhvr>
                                      <p:to>
                                        <p:strVal val="visible"/>
                                      </p:to>
                                    </p:set>
                                    <p:animEffect transition="in" filter="wipe(left)">
                                      <p:cBhvr>
                                        <p:cTn id="13" dur="300"/>
                                        <p:tgtEl>
                                          <p:spTgt spid="49"/>
                                        </p:tgtEl>
                                      </p:cBhvr>
                                    </p:animEffect>
                                  </p:childTnLst>
                                </p:cTn>
                              </p:par>
                              <p:par>
                                <p:cTn id="14" presetID="22" presetClass="entr" presetSubtype="2" repeatCount="3000" fill="hold" nodeType="withEffect">
                                  <p:childTnLst>
                                    <p:set>
                                      <p:cBhvr>
                                        <p:cTn id="15" dur="1" fill="hold">
                                          <p:stCondLst>
                                            <p:cond delay="0"/>
                                          </p:stCondLst>
                                        </p:cTn>
                                        <p:tgtEl>
                                          <p:spTgt spid="22"/>
                                        </p:tgtEl>
                                        <p:attrNameLst>
                                          <p:attrName>style.visibility</p:attrName>
                                        </p:attrNameLst>
                                      </p:cBhvr>
                                      <p:to>
                                        <p:strVal val="visible"/>
                                      </p:to>
                                    </p:set>
                                    <p:animEffect transition="in" filter="wipe(right)">
                                      <p:cBhvr>
                                        <p:cTn id="16" dur="300"/>
                                        <p:tgtEl>
                                          <p:spTgt spid="22"/>
                                        </p:tgtEl>
                                      </p:cBhvr>
                                    </p:animEffect>
                                  </p:childTnLst>
                                </p:cTn>
                              </p:par>
                              <p:par>
                                <p:cTn id="17" presetID="22" presetClass="entr" presetSubtype="2" repeatCount="3000" fill="hold" nodeType="withEffect">
                                  <p:childTnLst>
                                    <p:set>
                                      <p:cBhvr>
                                        <p:cTn id="18" dur="1" fill="hold">
                                          <p:stCondLst>
                                            <p:cond delay="0"/>
                                          </p:stCondLst>
                                        </p:cTn>
                                        <p:tgtEl>
                                          <p:spTgt spid="25"/>
                                        </p:tgtEl>
                                        <p:attrNameLst>
                                          <p:attrName>style.visibility</p:attrName>
                                        </p:attrNameLst>
                                      </p:cBhvr>
                                      <p:to>
                                        <p:strVal val="visible"/>
                                      </p:to>
                                    </p:set>
                                    <p:animEffect transition="in" filter="wipe(right)">
                                      <p:cBhvr>
                                        <p:cTn id="19" dur="300"/>
                                        <p:tgtEl>
                                          <p:spTgt spid="25"/>
                                        </p:tgtEl>
                                      </p:cBhvr>
                                    </p:animEffect>
                                  </p:childTnLst>
                                </p:cTn>
                              </p:par>
                              <p:par>
                                <p:cTn id="20" presetID="22" presetClass="entr" presetSubtype="2" repeatCount="3000" fill="hold" nodeType="withEffect">
                                  <p:childTnLst>
                                    <p:set>
                                      <p:cBhvr>
                                        <p:cTn id="21" dur="1" fill="hold">
                                          <p:stCondLst>
                                            <p:cond delay="0"/>
                                          </p:stCondLst>
                                        </p:cTn>
                                        <p:tgtEl>
                                          <p:spTgt spid="23"/>
                                        </p:tgtEl>
                                        <p:attrNameLst>
                                          <p:attrName>style.visibility</p:attrName>
                                        </p:attrNameLst>
                                      </p:cBhvr>
                                      <p:to>
                                        <p:strVal val="visible"/>
                                      </p:to>
                                    </p:set>
                                    <p:animEffect transition="in" filter="wipe(right)">
                                      <p:cBhvr>
                                        <p:cTn id="22"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培训与开发</a:t>
            </a:r>
          </a:p>
        </p:txBody>
      </p:sp>
      <p:sp>
        <p:nvSpPr>
          <p:cNvPr id="4" name="TextBox 33"/>
          <p:cNvSpPr txBox="1"/>
          <p:nvPr/>
        </p:nvSpPr>
        <p:spPr>
          <a:xfrm>
            <a:off x="1155826" y="1761232"/>
            <a:ext cx="9880348" cy="738664"/>
          </a:xfrm>
          <a:prstGeom prst="rect">
            <a:avLst/>
          </a:prstGeom>
          <a:noFill/>
        </p:spPr>
        <p:txBody>
          <a:bodyPr wrap="square" lIns="0" tIns="0" rIns="0" bIns="0" rtlCol="0">
            <a:spAutoFit/>
          </a:bodyPr>
          <a:lstStyle/>
          <a:p>
            <a:pPr algn="just"/>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以目前公司的发展现状，“培训”并不理想，因此，我们急需要尽快的建立和完善培训体系，让员工多方面发展和学习。通过培训，来改善企业绩效、增进企业竞争优势、提高员工对企业的认同感和归属感从而培养深层次的企业文化</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 name="TextBox 34"/>
          <p:cNvSpPr txBox="1"/>
          <p:nvPr/>
        </p:nvSpPr>
        <p:spPr>
          <a:xfrm>
            <a:off x="1662173" y="4520827"/>
            <a:ext cx="1128515"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展开步骤</a:t>
            </a:r>
          </a:p>
        </p:txBody>
      </p:sp>
      <p:sp>
        <p:nvSpPr>
          <p:cNvPr id="6" name="TextBox 34"/>
          <p:cNvSpPr txBox="1"/>
          <p:nvPr/>
        </p:nvSpPr>
        <p:spPr>
          <a:xfrm>
            <a:off x="5449170" y="2864348"/>
            <a:ext cx="1128514"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不同需求</a:t>
            </a:r>
          </a:p>
        </p:txBody>
      </p:sp>
      <p:sp>
        <p:nvSpPr>
          <p:cNvPr id="7" name="TextBox 34"/>
          <p:cNvSpPr txBox="1"/>
          <p:nvPr/>
        </p:nvSpPr>
        <p:spPr>
          <a:xfrm>
            <a:off x="9516290" y="4288325"/>
            <a:ext cx="1128514"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培训方式</a:t>
            </a:r>
          </a:p>
        </p:txBody>
      </p:sp>
      <p:sp>
        <p:nvSpPr>
          <p:cNvPr id="15" name="Freeform 6"/>
          <p:cNvSpPr/>
          <p:nvPr/>
        </p:nvSpPr>
        <p:spPr bwMode="auto">
          <a:xfrm>
            <a:off x="3427894" y="4412300"/>
            <a:ext cx="2255524" cy="1474890"/>
          </a:xfrm>
          <a:custGeom>
            <a:gdLst>
              <a:gd name="T0" fmla="*/ 3256 w 3325"/>
              <a:gd name="T1" fmla="*/ 1687 h 2157"/>
              <a:gd name="T2" fmla="*/ 1880 w 3325"/>
              <a:gd name="T3" fmla="*/ 100 h 2157"/>
              <a:gd name="T4" fmla="*/ 1880 w 3325"/>
              <a:gd name="T5" fmla="*/ 100 h 2157"/>
              <a:gd name="T6" fmla="*/ 1663 w 3325"/>
              <a:gd name="T7" fmla="*/ 0 h 2157"/>
              <a:gd name="T8" fmla="*/ 1451 w 3325"/>
              <a:gd name="T9" fmla="*/ 95 h 2157"/>
              <a:gd name="T10" fmla="*/ 1451 w 3325"/>
              <a:gd name="T11" fmla="*/ 95 h 2157"/>
              <a:gd name="T12" fmla="*/ 83 w 3325"/>
              <a:gd name="T13" fmla="*/ 1672 h 2157"/>
              <a:gd name="T14" fmla="*/ 0 w 3325"/>
              <a:gd name="T15" fmla="*/ 1872 h 2157"/>
              <a:gd name="T16" fmla="*/ 284 w 3325"/>
              <a:gd name="T17" fmla="*/ 2157 h 2157"/>
              <a:gd name="T18" fmla="*/ 284 w 3325"/>
              <a:gd name="T19" fmla="*/ 2157 h 2157"/>
              <a:gd name="T20" fmla="*/ 285 w 3325"/>
              <a:gd name="T21" fmla="*/ 2157 h 2157"/>
              <a:gd name="T22" fmla="*/ 3039 w 3325"/>
              <a:gd name="T23" fmla="*/ 2157 h 2157"/>
              <a:gd name="T24" fmla="*/ 3039 w 3325"/>
              <a:gd name="T25" fmla="*/ 2157 h 2157"/>
              <a:gd name="T26" fmla="*/ 3040 w 3325"/>
              <a:gd name="T27" fmla="*/ 2157 h 2157"/>
              <a:gd name="T28" fmla="*/ 3325 w 3325"/>
              <a:gd name="T29" fmla="*/ 1872 h 2157"/>
              <a:gd name="T30" fmla="*/ 3256 w 3325"/>
              <a:gd name="T31" fmla="*/ 1687 h 21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1687"/>
                </a:moveTo>
                <a:lnTo>
                  <a:pt x="1880" y="100"/>
                </a:lnTo>
                <a:lnTo>
                  <a:pt x="1880" y="100"/>
                </a:lnTo>
                <a:cubicBezTo>
                  <a:pt x="1828" y="39"/>
                  <a:pt x="1750" y="0"/>
                  <a:pt x="1663" y="0"/>
                </a:cubicBezTo>
                <a:cubicBezTo>
                  <a:pt x="1579" y="0"/>
                  <a:pt x="1503" y="36"/>
                  <a:pt x="1451" y="95"/>
                </a:cubicBezTo>
                <a:lnTo>
                  <a:pt x="1451" y="95"/>
                </a:lnTo>
                <a:lnTo>
                  <a:pt x="83" y="1672"/>
                </a:lnTo>
                <a:cubicBezTo>
                  <a:pt x="32" y="1723"/>
                  <a:pt x="0" y="1794"/>
                  <a:pt x="0" y="1872"/>
                </a:cubicBezTo>
                <a:cubicBezTo>
                  <a:pt x="0" y="2029"/>
                  <a:pt x="127" y="2156"/>
                  <a:pt x="284" y="2157"/>
                </a:cubicBezTo>
                <a:lnTo>
                  <a:pt x="284" y="2157"/>
                </a:lnTo>
                <a:lnTo>
                  <a:pt x="285" y="2157"/>
                </a:lnTo>
                <a:lnTo>
                  <a:pt x="3039" y="2157"/>
                </a:lnTo>
                <a:lnTo>
                  <a:pt x="3039" y="2157"/>
                </a:lnTo>
                <a:lnTo>
                  <a:pt x="3040" y="2157"/>
                </a:lnTo>
                <a:cubicBezTo>
                  <a:pt x="3198" y="2157"/>
                  <a:pt x="3325" y="2029"/>
                  <a:pt x="3325" y="1872"/>
                </a:cubicBezTo>
                <a:cubicBezTo>
                  <a:pt x="3325" y="1802"/>
                  <a:pt x="3299" y="1737"/>
                  <a:pt x="3256" y="1687"/>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7"/>
          <p:cNvSpPr/>
          <p:nvPr/>
        </p:nvSpPr>
        <p:spPr bwMode="auto">
          <a:xfrm>
            <a:off x="4950807" y="4052790"/>
            <a:ext cx="2253896" cy="1476520"/>
          </a:xfrm>
          <a:custGeom>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p:nvPr/>
        </p:nvSpPr>
        <p:spPr bwMode="auto">
          <a:xfrm>
            <a:off x="6472092" y="4412300"/>
            <a:ext cx="2255524" cy="1474890"/>
          </a:xfrm>
          <a:custGeom>
            <a:gdLst>
              <a:gd name="T0" fmla="*/ 3255 w 3324"/>
              <a:gd name="T1" fmla="*/ 1687 h 2157"/>
              <a:gd name="T2" fmla="*/ 1879 w 3324"/>
              <a:gd name="T3" fmla="*/ 100 h 2157"/>
              <a:gd name="T4" fmla="*/ 1879 w 3324"/>
              <a:gd name="T5" fmla="*/ 100 h 2157"/>
              <a:gd name="T6" fmla="*/ 1662 w 3324"/>
              <a:gd name="T7" fmla="*/ 0 h 2157"/>
              <a:gd name="T8" fmla="*/ 1450 w 3324"/>
              <a:gd name="T9" fmla="*/ 95 h 2157"/>
              <a:gd name="T10" fmla="*/ 1450 w 3324"/>
              <a:gd name="T11" fmla="*/ 95 h 2157"/>
              <a:gd name="T12" fmla="*/ 82 w 3324"/>
              <a:gd name="T13" fmla="*/ 1672 h 2157"/>
              <a:gd name="T14" fmla="*/ 0 w 3324"/>
              <a:gd name="T15" fmla="*/ 1872 h 2157"/>
              <a:gd name="T16" fmla="*/ 283 w 3324"/>
              <a:gd name="T17" fmla="*/ 2157 h 2157"/>
              <a:gd name="T18" fmla="*/ 283 w 3324"/>
              <a:gd name="T19" fmla="*/ 2157 h 2157"/>
              <a:gd name="T20" fmla="*/ 284 w 3324"/>
              <a:gd name="T21" fmla="*/ 2157 h 2157"/>
              <a:gd name="T22" fmla="*/ 3038 w 3324"/>
              <a:gd name="T23" fmla="*/ 2157 h 2157"/>
              <a:gd name="T24" fmla="*/ 3038 w 3324"/>
              <a:gd name="T25" fmla="*/ 2157 h 2157"/>
              <a:gd name="T26" fmla="*/ 3039 w 3324"/>
              <a:gd name="T27" fmla="*/ 2157 h 2157"/>
              <a:gd name="T28" fmla="*/ 3324 w 3324"/>
              <a:gd name="T29" fmla="*/ 1872 h 2157"/>
              <a:gd name="T30" fmla="*/ 3255 w 3324"/>
              <a:gd name="T31" fmla="*/ 1687 h 21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5" y="1687"/>
                </a:moveTo>
                <a:lnTo>
                  <a:pt x="1879" y="100"/>
                </a:lnTo>
                <a:lnTo>
                  <a:pt x="1879" y="100"/>
                </a:lnTo>
                <a:cubicBezTo>
                  <a:pt x="1827" y="39"/>
                  <a:pt x="1749" y="0"/>
                  <a:pt x="1662" y="0"/>
                </a:cubicBezTo>
                <a:cubicBezTo>
                  <a:pt x="1578" y="0"/>
                  <a:pt x="1502" y="36"/>
                  <a:pt x="1450" y="95"/>
                </a:cubicBezTo>
                <a:lnTo>
                  <a:pt x="1450" y="95"/>
                </a:lnTo>
                <a:lnTo>
                  <a:pt x="82" y="1672"/>
                </a:lnTo>
                <a:cubicBezTo>
                  <a:pt x="31" y="1723"/>
                  <a:pt x="0" y="1794"/>
                  <a:pt x="0" y="1872"/>
                </a:cubicBezTo>
                <a:cubicBezTo>
                  <a:pt x="0" y="2029"/>
                  <a:pt x="126" y="2156"/>
                  <a:pt x="283" y="2157"/>
                </a:cubicBezTo>
                <a:lnTo>
                  <a:pt x="283" y="2157"/>
                </a:lnTo>
                <a:lnTo>
                  <a:pt x="284" y="2157"/>
                </a:lnTo>
                <a:lnTo>
                  <a:pt x="3038" y="2157"/>
                </a:lnTo>
                <a:lnTo>
                  <a:pt x="3038" y="2157"/>
                </a:lnTo>
                <a:lnTo>
                  <a:pt x="3039" y="2157"/>
                </a:lnTo>
                <a:cubicBezTo>
                  <a:pt x="3197" y="2157"/>
                  <a:pt x="3324" y="2029"/>
                  <a:pt x="3324" y="1872"/>
                </a:cubicBezTo>
                <a:cubicBezTo>
                  <a:pt x="3324" y="1802"/>
                  <a:pt x="3298" y="1737"/>
                  <a:pt x="3255" y="1687"/>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TextBox 29"/>
          <p:cNvSpPr txBox="1"/>
          <p:nvPr/>
        </p:nvSpPr>
        <p:spPr>
          <a:xfrm>
            <a:off x="4217775" y="3304411"/>
            <a:ext cx="3755452" cy="492443"/>
          </a:xfrm>
          <a:prstGeom prst="rect">
            <a:avLst/>
          </a:prstGeom>
          <a:noFill/>
        </p:spPr>
        <p:txBody>
          <a:bodyPr wrap="square" lIns="0" tIns="0" rIns="0" bIns="0" rtlCol="0">
            <a:spAutoFit/>
          </a:bodyPr>
          <a:lstStyle>
            <a:defPPr>
              <a:defRPr lang="zh-CN"/>
            </a:defPPr>
            <a:lvl1pPr>
              <a:defRPr sz="1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zh-CN"/>
              <a:t>根据不同的需求进行员工培训，如：新员工的入职培训，职能培训，各阶层培训等</a:t>
            </a:r>
            <a:endParaRPr lang="en-US" altLang="zh-CN"/>
          </a:p>
        </p:txBody>
      </p:sp>
      <p:sp>
        <p:nvSpPr>
          <p:cNvPr id="37" name="TextBox 29"/>
          <p:cNvSpPr txBox="1"/>
          <p:nvPr/>
        </p:nvSpPr>
        <p:spPr>
          <a:xfrm>
            <a:off x="923542" y="4980950"/>
            <a:ext cx="2474945" cy="731798"/>
          </a:xfrm>
          <a:prstGeom prst="rect">
            <a:avLst/>
          </a:prstGeom>
          <a:noFill/>
        </p:spPr>
        <p:txBody>
          <a:bodyPr wrap="square" lIns="0" tIns="0" rIns="0" bIns="0" rtlCol="0">
            <a:spAutoFit/>
          </a:bodyPr>
          <a:lstStyle/>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从“培训需求评估、培训规划制定、培训的实施、培训效果评估”这四个步骤展开</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0" name="TextBox 29"/>
          <p:cNvSpPr txBox="1"/>
          <p:nvPr/>
        </p:nvSpPr>
        <p:spPr>
          <a:xfrm>
            <a:off x="8816363" y="4748448"/>
            <a:ext cx="2518387" cy="984885"/>
          </a:xfrm>
          <a:prstGeom prst="rect">
            <a:avLst/>
          </a:prstGeom>
          <a:noFill/>
        </p:spPr>
        <p:txBody>
          <a:bodyPr wrap="square" lIns="0" tIns="0" rIns="0" bIns="0" rtlCol="0">
            <a:spAutoFit/>
          </a:bodyPr>
          <a:lstStyle/>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选择培训方式时，我们可以建立部门间的培训，影像培训，外聘培训公司、以及在需要的前提下外出培训等</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5859588" y="4244538"/>
            <a:ext cx="484062" cy="970592"/>
            <a:chOff x="11580813" y="4391026"/>
            <a:chExt cx="622300" cy="1247775"/>
          </a:xfrm>
          <a:solidFill>
            <a:schemeClr val="accent4"/>
          </a:solidFill>
        </p:grpSpPr>
        <p:sp>
          <p:nvSpPr>
            <p:cNvPr id="55" name="Freeform 14"/>
            <p:cNvSpPr/>
            <p:nvPr/>
          </p:nvSpPr>
          <p:spPr bwMode="auto">
            <a:xfrm>
              <a:off x="11693525" y="5013326"/>
              <a:ext cx="344487" cy="625475"/>
            </a:xfrm>
            <a:custGeom>
              <a:gdLst>
                <a:gd name="T0" fmla="*/ 140 w 163"/>
                <a:gd name="T1" fmla="*/ 8 h 296"/>
                <a:gd name="T2" fmla="*/ 90 w 163"/>
                <a:gd name="T3" fmla="*/ 0 h 296"/>
                <a:gd name="T4" fmla="*/ 74 w 163"/>
                <a:gd name="T5" fmla="*/ 0 h 296"/>
                <a:gd name="T6" fmla="*/ 18 w 163"/>
                <a:gd name="T7" fmla="*/ 15 h 296"/>
                <a:gd name="T8" fmla="*/ 15 w 163"/>
                <a:gd name="T9" fmla="*/ 23 h 296"/>
                <a:gd name="T10" fmla="*/ 0 w 163"/>
                <a:gd name="T11" fmla="*/ 151 h 296"/>
                <a:gd name="T12" fmla="*/ 13 w 163"/>
                <a:gd name="T13" fmla="*/ 164 h 296"/>
                <a:gd name="T14" fmla="*/ 27 w 163"/>
                <a:gd name="T15" fmla="*/ 151 h 296"/>
                <a:gd name="T16" fmla="*/ 36 w 163"/>
                <a:gd name="T17" fmla="*/ 68 h 296"/>
                <a:gd name="T18" fmla="*/ 36 w 163"/>
                <a:gd name="T19" fmla="*/ 126 h 296"/>
                <a:gd name="T20" fmla="*/ 39 w 163"/>
                <a:gd name="T21" fmla="*/ 138 h 296"/>
                <a:gd name="T22" fmla="*/ 38 w 163"/>
                <a:gd name="T23" fmla="*/ 142 h 296"/>
                <a:gd name="T24" fmla="*/ 38 w 163"/>
                <a:gd name="T25" fmla="*/ 278 h 296"/>
                <a:gd name="T26" fmla="*/ 57 w 163"/>
                <a:gd name="T27" fmla="*/ 296 h 296"/>
                <a:gd name="T28" fmla="*/ 75 w 163"/>
                <a:gd name="T29" fmla="*/ 278 h 296"/>
                <a:gd name="T30" fmla="*/ 75 w 163"/>
                <a:gd name="T31" fmla="*/ 149 h 296"/>
                <a:gd name="T32" fmla="*/ 89 w 163"/>
                <a:gd name="T33" fmla="*/ 149 h 296"/>
                <a:gd name="T34" fmla="*/ 89 w 163"/>
                <a:gd name="T35" fmla="*/ 278 h 296"/>
                <a:gd name="T36" fmla="*/ 107 w 163"/>
                <a:gd name="T37" fmla="*/ 296 h 296"/>
                <a:gd name="T38" fmla="*/ 126 w 163"/>
                <a:gd name="T39" fmla="*/ 278 h 296"/>
                <a:gd name="T40" fmla="*/ 126 w 163"/>
                <a:gd name="T41" fmla="*/ 142 h 296"/>
                <a:gd name="T42" fmla="*/ 125 w 163"/>
                <a:gd name="T43" fmla="*/ 138 h 296"/>
                <a:gd name="T44" fmla="*/ 128 w 163"/>
                <a:gd name="T45" fmla="*/ 126 h 296"/>
                <a:gd name="T46" fmla="*/ 128 w 163"/>
                <a:gd name="T47" fmla="*/ 63 h 296"/>
                <a:gd name="T48" fmla="*/ 137 w 163"/>
                <a:gd name="T49" fmla="*/ 149 h 296"/>
                <a:gd name="T50" fmla="*/ 150 w 163"/>
                <a:gd name="T51" fmla="*/ 163 h 296"/>
                <a:gd name="T52" fmla="*/ 163 w 163"/>
                <a:gd name="T53" fmla="*/ 150 h 296"/>
                <a:gd name="T54" fmla="*/ 150 w 163"/>
                <a:gd name="T55" fmla="*/ 21 h 296"/>
                <a:gd name="T56" fmla="*/ 140 w 163"/>
                <a:gd name="T57" fmla="*/ 8 h 2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296">
                  <a:moveTo>
                    <a:pt x="140" y="8"/>
                  </a:moveTo>
                  <a:cubicBezTo>
                    <a:pt x="128" y="3"/>
                    <a:pt x="102" y="0"/>
                    <a:pt x="90" y="0"/>
                  </a:cubicBezTo>
                  <a:cubicBezTo>
                    <a:pt x="74" y="0"/>
                    <a:pt x="74" y="0"/>
                    <a:pt x="74" y="0"/>
                  </a:cubicBezTo>
                  <a:cubicBezTo>
                    <a:pt x="60" y="0"/>
                    <a:pt x="25" y="4"/>
                    <a:pt x="18" y="15"/>
                  </a:cubicBezTo>
                  <a:cubicBezTo>
                    <a:pt x="16" y="17"/>
                    <a:pt x="15" y="20"/>
                    <a:pt x="15" y="23"/>
                  </a:cubicBezTo>
                  <a:cubicBezTo>
                    <a:pt x="0" y="151"/>
                    <a:pt x="0" y="151"/>
                    <a:pt x="0" y="151"/>
                  </a:cubicBezTo>
                  <a:cubicBezTo>
                    <a:pt x="0" y="158"/>
                    <a:pt x="6" y="164"/>
                    <a:pt x="13" y="164"/>
                  </a:cubicBezTo>
                  <a:cubicBezTo>
                    <a:pt x="21" y="164"/>
                    <a:pt x="27" y="158"/>
                    <a:pt x="27" y="151"/>
                  </a:cubicBezTo>
                  <a:cubicBezTo>
                    <a:pt x="36" y="68"/>
                    <a:pt x="36" y="68"/>
                    <a:pt x="36" y="68"/>
                  </a:cubicBezTo>
                  <a:cubicBezTo>
                    <a:pt x="36" y="126"/>
                    <a:pt x="36" y="126"/>
                    <a:pt x="36" y="126"/>
                  </a:cubicBezTo>
                  <a:cubicBezTo>
                    <a:pt x="36" y="131"/>
                    <a:pt x="37" y="135"/>
                    <a:pt x="39" y="138"/>
                  </a:cubicBezTo>
                  <a:cubicBezTo>
                    <a:pt x="39" y="139"/>
                    <a:pt x="38" y="140"/>
                    <a:pt x="38" y="142"/>
                  </a:cubicBezTo>
                  <a:cubicBezTo>
                    <a:pt x="38" y="278"/>
                    <a:pt x="38" y="278"/>
                    <a:pt x="38" y="278"/>
                  </a:cubicBezTo>
                  <a:cubicBezTo>
                    <a:pt x="38" y="288"/>
                    <a:pt x="47" y="296"/>
                    <a:pt x="57" y="296"/>
                  </a:cubicBezTo>
                  <a:cubicBezTo>
                    <a:pt x="67" y="296"/>
                    <a:pt x="75" y="288"/>
                    <a:pt x="75" y="278"/>
                  </a:cubicBezTo>
                  <a:cubicBezTo>
                    <a:pt x="75" y="149"/>
                    <a:pt x="75" y="149"/>
                    <a:pt x="75" y="149"/>
                  </a:cubicBezTo>
                  <a:cubicBezTo>
                    <a:pt x="89" y="149"/>
                    <a:pt x="89" y="149"/>
                    <a:pt x="89" y="149"/>
                  </a:cubicBezTo>
                  <a:cubicBezTo>
                    <a:pt x="89" y="278"/>
                    <a:pt x="89" y="278"/>
                    <a:pt x="89" y="278"/>
                  </a:cubicBezTo>
                  <a:cubicBezTo>
                    <a:pt x="89" y="288"/>
                    <a:pt x="97" y="296"/>
                    <a:pt x="107" y="296"/>
                  </a:cubicBezTo>
                  <a:cubicBezTo>
                    <a:pt x="118" y="296"/>
                    <a:pt x="126" y="288"/>
                    <a:pt x="126" y="278"/>
                  </a:cubicBezTo>
                  <a:cubicBezTo>
                    <a:pt x="126" y="142"/>
                    <a:pt x="126" y="142"/>
                    <a:pt x="126" y="142"/>
                  </a:cubicBezTo>
                  <a:cubicBezTo>
                    <a:pt x="126" y="140"/>
                    <a:pt x="126" y="139"/>
                    <a:pt x="125" y="138"/>
                  </a:cubicBezTo>
                  <a:cubicBezTo>
                    <a:pt x="127" y="135"/>
                    <a:pt x="128" y="131"/>
                    <a:pt x="128" y="126"/>
                  </a:cubicBezTo>
                  <a:cubicBezTo>
                    <a:pt x="128" y="63"/>
                    <a:pt x="128" y="63"/>
                    <a:pt x="128" y="63"/>
                  </a:cubicBezTo>
                  <a:cubicBezTo>
                    <a:pt x="137" y="149"/>
                    <a:pt x="137" y="149"/>
                    <a:pt x="137" y="149"/>
                  </a:cubicBezTo>
                  <a:cubicBezTo>
                    <a:pt x="137" y="157"/>
                    <a:pt x="142" y="163"/>
                    <a:pt x="150" y="163"/>
                  </a:cubicBezTo>
                  <a:cubicBezTo>
                    <a:pt x="157" y="163"/>
                    <a:pt x="163" y="157"/>
                    <a:pt x="163" y="150"/>
                  </a:cubicBezTo>
                  <a:cubicBezTo>
                    <a:pt x="150" y="21"/>
                    <a:pt x="150" y="21"/>
                    <a:pt x="150" y="21"/>
                  </a:cubicBezTo>
                  <a:cubicBezTo>
                    <a:pt x="150" y="15"/>
                    <a:pt x="146" y="10"/>
                    <a:pt x="14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5"/>
            <p:cNvSpPr>
              <a:spLocks noEditPoints="1"/>
            </p:cNvSpPr>
            <p:nvPr/>
          </p:nvSpPr>
          <p:spPr bwMode="auto">
            <a:xfrm>
              <a:off x="11904663" y="4705351"/>
              <a:ext cx="298450" cy="211138"/>
            </a:xfrm>
            <a:custGeom>
              <a:gdLst>
                <a:gd name="T0" fmla="*/ 0 w 141"/>
                <a:gd name="T1" fmla="*/ 0 h 100"/>
                <a:gd name="T2" fmla="*/ 0 w 141"/>
                <a:gd name="T3" fmla="*/ 2 h 100"/>
                <a:gd name="T4" fmla="*/ 98 w 141"/>
                <a:gd name="T5" fmla="*/ 100 h 100"/>
                <a:gd name="T6" fmla="*/ 101 w 141"/>
                <a:gd name="T7" fmla="*/ 97 h 100"/>
                <a:gd name="T8" fmla="*/ 141 w 141"/>
                <a:gd name="T9" fmla="*/ 0 h 100"/>
                <a:gd name="T10" fmla="*/ 0 w 141"/>
                <a:gd name="T11" fmla="*/ 0 h 100"/>
                <a:gd name="T12" fmla="*/ 95 w 141"/>
                <a:gd name="T13" fmla="*/ 63 h 100"/>
                <a:gd name="T14" fmla="*/ 84 w 141"/>
                <a:gd name="T15" fmla="*/ 63 h 100"/>
                <a:gd name="T16" fmla="*/ 84 w 141"/>
                <a:gd name="T17" fmla="*/ 52 h 100"/>
                <a:gd name="T18" fmla="*/ 95 w 141"/>
                <a:gd name="T19" fmla="*/ 52 h 100"/>
                <a:gd name="T20" fmla="*/ 95 w 141"/>
                <a:gd name="T21" fmla="*/ 63 h 100"/>
                <a:gd name="T22" fmla="*/ 95 w 141"/>
                <a:gd name="T23" fmla="*/ 45 h 100"/>
                <a:gd name="T24" fmla="*/ 95 w 141"/>
                <a:gd name="T25" fmla="*/ 48 h 100"/>
                <a:gd name="T26" fmla="*/ 85 w 141"/>
                <a:gd name="T27" fmla="*/ 48 h 100"/>
                <a:gd name="T28" fmla="*/ 85 w 141"/>
                <a:gd name="T29" fmla="*/ 44 h 100"/>
                <a:gd name="T30" fmla="*/ 97 w 141"/>
                <a:gd name="T31" fmla="*/ 25 h 100"/>
                <a:gd name="T32" fmla="*/ 90 w 141"/>
                <a:gd name="T33" fmla="*/ 18 h 100"/>
                <a:gd name="T34" fmla="*/ 83 w 141"/>
                <a:gd name="T35" fmla="*/ 28 h 100"/>
                <a:gd name="T36" fmla="*/ 72 w 141"/>
                <a:gd name="T37" fmla="*/ 28 h 100"/>
                <a:gd name="T38" fmla="*/ 90 w 141"/>
                <a:gd name="T39" fmla="*/ 9 h 100"/>
                <a:gd name="T40" fmla="*/ 108 w 141"/>
                <a:gd name="T41" fmla="*/ 24 h 100"/>
                <a:gd name="T42" fmla="*/ 95 w 141"/>
                <a:gd name="T43" fmla="*/ 45 h 10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 h="100">
                  <a:moveTo>
                    <a:pt x="0" y="0"/>
                  </a:moveTo>
                  <a:cubicBezTo>
                    <a:pt x="0" y="2"/>
                    <a:pt x="0" y="2"/>
                    <a:pt x="0" y="2"/>
                  </a:cubicBezTo>
                  <a:cubicBezTo>
                    <a:pt x="98" y="100"/>
                    <a:pt x="98" y="100"/>
                    <a:pt x="98" y="100"/>
                  </a:cubicBezTo>
                  <a:cubicBezTo>
                    <a:pt x="99" y="99"/>
                    <a:pt x="100" y="98"/>
                    <a:pt x="101" y="97"/>
                  </a:cubicBezTo>
                  <a:cubicBezTo>
                    <a:pt x="128" y="70"/>
                    <a:pt x="141" y="38"/>
                    <a:pt x="141" y="0"/>
                  </a:cubicBezTo>
                  <a:lnTo>
                    <a:pt x="0" y="0"/>
                  </a:lnTo>
                  <a:close/>
                  <a:moveTo>
                    <a:pt x="95" y="63"/>
                  </a:moveTo>
                  <a:cubicBezTo>
                    <a:pt x="84" y="63"/>
                    <a:pt x="84" y="63"/>
                    <a:pt x="84" y="63"/>
                  </a:cubicBezTo>
                  <a:cubicBezTo>
                    <a:pt x="84" y="52"/>
                    <a:pt x="84" y="52"/>
                    <a:pt x="84" y="52"/>
                  </a:cubicBezTo>
                  <a:cubicBezTo>
                    <a:pt x="95" y="52"/>
                    <a:pt x="95" y="52"/>
                    <a:pt x="95" y="52"/>
                  </a:cubicBezTo>
                  <a:lnTo>
                    <a:pt x="95" y="63"/>
                  </a:lnTo>
                  <a:close/>
                  <a:moveTo>
                    <a:pt x="95" y="45"/>
                  </a:moveTo>
                  <a:cubicBezTo>
                    <a:pt x="95" y="48"/>
                    <a:pt x="95" y="48"/>
                    <a:pt x="95" y="48"/>
                  </a:cubicBezTo>
                  <a:cubicBezTo>
                    <a:pt x="85" y="48"/>
                    <a:pt x="85" y="48"/>
                    <a:pt x="85" y="48"/>
                  </a:cubicBezTo>
                  <a:cubicBezTo>
                    <a:pt x="85" y="44"/>
                    <a:pt x="85" y="44"/>
                    <a:pt x="85" y="44"/>
                  </a:cubicBezTo>
                  <a:cubicBezTo>
                    <a:pt x="86" y="32"/>
                    <a:pt x="97" y="33"/>
                    <a:pt x="97" y="25"/>
                  </a:cubicBezTo>
                  <a:cubicBezTo>
                    <a:pt x="97" y="20"/>
                    <a:pt x="94" y="18"/>
                    <a:pt x="90" y="18"/>
                  </a:cubicBezTo>
                  <a:cubicBezTo>
                    <a:pt x="85" y="18"/>
                    <a:pt x="83" y="22"/>
                    <a:pt x="83" y="28"/>
                  </a:cubicBezTo>
                  <a:cubicBezTo>
                    <a:pt x="72" y="28"/>
                    <a:pt x="72" y="28"/>
                    <a:pt x="72" y="28"/>
                  </a:cubicBezTo>
                  <a:cubicBezTo>
                    <a:pt x="72" y="17"/>
                    <a:pt x="79" y="9"/>
                    <a:pt x="90" y="9"/>
                  </a:cubicBezTo>
                  <a:cubicBezTo>
                    <a:pt x="104" y="9"/>
                    <a:pt x="108" y="18"/>
                    <a:pt x="108" y="24"/>
                  </a:cubicBezTo>
                  <a:cubicBezTo>
                    <a:pt x="108" y="38"/>
                    <a:pt x="96" y="36"/>
                    <a:pt x="9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6"/>
            <p:cNvSpPr>
              <a:spLocks noEditPoints="1"/>
            </p:cNvSpPr>
            <p:nvPr/>
          </p:nvSpPr>
          <p:spPr bwMode="auto">
            <a:xfrm>
              <a:off x="11580813" y="4708526"/>
              <a:ext cx="495300" cy="284163"/>
            </a:xfrm>
            <a:custGeom>
              <a:gdLst>
                <a:gd name="T0" fmla="*/ 0 w 234"/>
                <a:gd name="T1" fmla="*/ 0 h 135"/>
                <a:gd name="T2" fmla="*/ 41 w 234"/>
                <a:gd name="T3" fmla="*/ 95 h 135"/>
                <a:gd name="T4" fmla="*/ 136 w 234"/>
                <a:gd name="T5" fmla="*/ 135 h 135"/>
                <a:gd name="T6" fmla="*/ 136 w 234"/>
                <a:gd name="T7" fmla="*/ 135 h 135"/>
                <a:gd name="T8" fmla="*/ 139 w 234"/>
                <a:gd name="T9" fmla="*/ 135 h 135"/>
                <a:gd name="T10" fmla="*/ 234 w 234"/>
                <a:gd name="T11" fmla="*/ 98 h 135"/>
                <a:gd name="T12" fmla="*/ 136 w 234"/>
                <a:gd name="T13" fmla="*/ 0 h 135"/>
                <a:gd name="T14" fmla="*/ 0 w 234"/>
                <a:gd name="T15" fmla="*/ 0 h 135"/>
                <a:gd name="T16" fmla="*/ 104 w 234"/>
                <a:gd name="T17" fmla="*/ 90 h 135"/>
                <a:gd name="T18" fmla="*/ 93 w 234"/>
                <a:gd name="T19" fmla="*/ 90 h 135"/>
                <a:gd name="T20" fmla="*/ 71 w 234"/>
                <a:gd name="T21" fmla="*/ 55 h 135"/>
                <a:gd name="T22" fmla="*/ 71 w 234"/>
                <a:gd name="T23" fmla="*/ 55 h 135"/>
                <a:gd name="T24" fmla="*/ 71 w 234"/>
                <a:gd name="T25" fmla="*/ 90 h 135"/>
                <a:gd name="T26" fmla="*/ 60 w 234"/>
                <a:gd name="T27" fmla="*/ 90 h 135"/>
                <a:gd name="T28" fmla="*/ 60 w 234"/>
                <a:gd name="T29" fmla="*/ 38 h 135"/>
                <a:gd name="T30" fmla="*/ 71 w 234"/>
                <a:gd name="T31" fmla="*/ 38 h 135"/>
                <a:gd name="T32" fmla="*/ 93 w 234"/>
                <a:gd name="T33" fmla="*/ 73 h 135"/>
                <a:gd name="T34" fmla="*/ 93 w 234"/>
                <a:gd name="T35" fmla="*/ 73 h 135"/>
                <a:gd name="T36" fmla="*/ 93 w 234"/>
                <a:gd name="T37" fmla="*/ 38 h 135"/>
                <a:gd name="T38" fmla="*/ 104 w 234"/>
                <a:gd name="T39" fmla="*/ 38 h 135"/>
                <a:gd name="T40" fmla="*/ 104 w 234"/>
                <a:gd name="T41" fmla="*/ 90 h 135"/>
                <a:gd name="T42" fmla="*/ 164 w 234"/>
                <a:gd name="T43" fmla="*/ 64 h 135"/>
                <a:gd name="T44" fmla="*/ 138 w 234"/>
                <a:gd name="T45" fmla="*/ 92 h 135"/>
                <a:gd name="T46" fmla="*/ 112 w 234"/>
                <a:gd name="T47" fmla="*/ 64 h 135"/>
                <a:gd name="T48" fmla="*/ 138 w 234"/>
                <a:gd name="T49" fmla="*/ 36 h 135"/>
                <a:gd name="T50" fmla="*/ 164 w 234"/>
                <a:gd name="T51" fmla="*/ 64 h 1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135">
                  <a:moveTo>
                    <a:pt x="0" y="0"/>
                  </a:moveTo>
                  <a:cubicBezTo>
                    <a:pt x="1" y="37"/>
                    <a:pt x="14" y="68"/>
                    <a:pt x="41" y="95"/>
                  </a:cubicBezTo>
                  <a:cubicBezTo>
                    <a:pt x="67" y="121"/>
                    <a:pt x="99" y="135"/>
                    <a:pt x="136" y="135"/>
                  </a:cubicBezTo>
                  <a:cubicBezTo>
                    <a:pt x="136" y="135"/>
                    <a:pt x="136" y="135"/>
                    <a:pt x="136" y="135"/>
                  </a:cubicBezTo>
                  <a:cubicBezTo>
                    <a:pt x="137" y="135"/>
                    <a:pt x="138" y="135"/>
                    <a:pt x="139" y="135"/>
                  </a:cubicBezTo>
                  <a:cubicBezTo>
                    <a:pt x="176" y="135"/>
                    <a:pt x="207" y="123"/>
                    <a:pt x="234" y="98"/>
                  </a:cubicBezTo>
                  <a:cubicBezTo>
                    <a:pt x="136" y="0"/>
                    <a:pt x="136" y="0"/>
                    <a:pt x="136" y="0"/>
                  </a:cubicBezTo>
                  <a:lnTo>
                    <a:pt x="0" y="0"/>
                  </a:lnTo>
                  <a:close/>
                  <a:moveTo>
                    <a:pt x="104" y="90"/>
                  </a:moveTo>
                  <a:cubicBezTo>
                    <a:pt x="93" y="90"/>
                    <a:pt x="93" y="90"/>
                    <a:pt x="93" y="90"/>
                  </a:cubicBezTo>
                  <a:cubicBezTo>
                    <a:pt x="71" y="55"/>
                    <a:pt x="71" y="55"/>
                    <a:pt x="71" y="55"/>
                  </a:cubicBezTo>
                  <a:cubicBezTo>
                    <a:pt x="71" y="55"/>
                    <a:pt x="71" y="55"/>
                    <a:pt x="71" y="55"/>
                  </a:cubicBezTo>
                  <a:cubicBezTo>
                    <a:pt x="71" y="90"/>
                    <a:pt x="71" y="90"/>
                    <a:pt x="71" y="90"/>
                  </a:cubicBezTo>
                  <a:cubicBezTo>
                    <a:pt x="60" y="90"/>
                    <a:pt x="60" y="90"/>
                    <a:pt x="60" y="90"/>
                  </a:cubicBezTo>
                  <a:cubicBezTo>
                    <a:pt x="60" y="38"/>
                    <a:pt x="60" y="38"/>
                    <a:pt x="60" y="38"/>
                  </a:cubicBezTo>
                  <a:cubicBezTo>
                    <a:pt x="71" y="38"/>
                    <a:pt x="71" y="38"/>
                    <a:pt x="71" y="38"/>
                  </a:cubicBezTo>
                  <a:cubicBezTo>
                    <a:pt x="93" y="73"/>
                    <a:pt x="93" y="73"/>
                    <a:pt x="93" y="73"/>
                  </a:cubicBezTo>
                  <a:cubicBezTo>
                    <a:pt x="93" y="73"/>
                    <a:pt x="93" y="73"/>
                    <a:pt x="93" y="73"/>
                  </a:cubicBezTo>
                  <a:cubicBezTo>
                    <a:pt x="93" y="38"/>
                    <a:pt x="93" y="38"/>
                    <a:pt x="93" y="38"/>
                  </a:cubicBezTo>
                  <a:cubicBezTo>
                    <a:pt x="104" y="38"/>
                    <a:pt x="104" y="38"/>
                    <a:pt x="104" y="38"/>
                  </a:cubicBezTo>
                  <a:lnTo>
                    <a:pt x="104" y="90"/>
                  </a:lnTo>
                  <a:close/>
                  <a:moveTo>
                    <a:pt x="164" y="64"/>
                  </a:moveTo>
                  <a:cubicBezTo>
                    <a:pt x="164" y="80"/>
                    <a:pt x="154" y="92"/>
                    <a:pt x="138" y="92"/>
                  </a:cubicBezTo>
                  <a:cubicBezTo>
                    <a:pt x="122" y="92"/>
                    <a:pt x="112" y="80"/>
                    <a:pt x="112" y="64"/>
                  </a:cubicBezTo>
                  <a:cubicBezTo>
                    <a:pt x="112" y="49"/>
                    <a:pt x="122" y="36"/>
                    <a:pt x="138" y="36"/>
                  </a:cubicBezTo>
                  <a:cubicBezTo>
                    <a:pt x="154" y="36"/>
                    <a:pt x="164" y="49"/>
                    <a:pt x="16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Oval 17"/>
            <p:cNvSpPr>
              <a:spLocks noChangeArrowheads="1"/>
            </p:cNvSpPr>
            <p:nvPr/>
          </p:nvSpPr>
          <p:spPr bwMode="auto">
            <a:xfrm>
              <a:off x="11842750" y="4805363"/>
              <a:ext cx="58737"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8"/>
            <p:cNvSpPr>
              <a:spLocks noEditPoints="1"/>
            </p:cNvSpPr>
            <p:nvPr/>
          </p:nvSpPr>
          <p:spPr bwMode="auto">
            <a:xfrm>
              <a:off x="11580813" y="4391026"/>
              <a:ext cx="585787" cy="293688"/>
            </a:xfrm>
            <a:custGeom>
              <a:gdLst>
                <a:gd name="T0" fmla="*/ 277 w 277"/>
                <a:gd name="T1" fmla="*/ 139 h 139"/>
                <a:gd name="T2" fmla="*/ 236 w 277"/>
                <a:gd name="T3" fmla="*/ 41 h 139"/>
                <a:gd name="T4" fmla="*/ 139 w 277"/>
                <a:gd name="T5" fmla="*/ 0 h 139"/>
                <a:gd name="T6" fmla="*/ 41 w 277"/>
                <a:gd name="T7" fmla="*/ 41 h 139"/>
                <a:gd name="T8" fmla="*/ 0 w 277"/>
                <a:gd name="T9" fmla="*/ 139 h 139"/>
                <a:gd name="T10" fmla="*/ 0 w 277"/>
                <a:gd name="T11" fmla="*/ 139 h 139"/>
                <a:gd name="T12" fmla="*/ 277 w 277"/>
                <a:gd name="T13" fmla="*/ 139 h 139"/>
                <a:gd name="T14" fmla="*/ 277 w 277"/>
                <a:gd name="T15" fmla="*/ 139 h 139"/>
                <a:gd name="T16" fmla="*/ 101 w 277"/>
                <a:gd name="T17" fmla="*/ 92 h 139"/>
                <a:gd name="T18" fmla="*/ 101 w 277"/>
                <a:gd name="T19" fmla="*/ 112 h 139"/>
                <a:gd name="T20" fmla="*/ 89 w 277"/>
                <a:gd name="T21" fmla="*/ 112 h 139"/>
                <a:gd name="T22" fmla="*/ 89 w 277"/>
                <a:gd name="T23" fmla="*/ 92 h 139"/>
                <a:gd name="T24" fmla="*/ 70 w 277"/>
                <a:gd name="T25" fmla="*/ 60 h 139"/>
                <a:gd name="T26" fmla="*/ 83 w 277"/>
                <a:gd name="T27" fmla="*/ 60 h 139"/>
                <a:gd name="T28" fmla="*/ 95 w 277"/>
                <a:gd name="T29" fmla="*/ 81 h 139"/>
                <a:gd name="T30" fmla="*/ 108 w 277"/>
                <a:gd name="T31" fmla="*/ 60 h 139"/>
                <a:gd name="T32" fmla="*/ 121 w 277"/>
                <a:gd name="T33" fmla="*/ 60 h 139"/>
                <a:gd name="T34" fmla="*/ 101 w 277"/>
                <a:gd name="T35" fmla="*/ 92 h 139"/>
                <a:gd name="T36" fmla="*/ 165 w 277"/>
                <a:gd name="T37" fmla="*/ 112 h 139"/>
                <a:gd name="T38" fmla="*/ 125 w 277"/>
                <a:gd name="T39" fmla="*/ 112 h 139"/>
                <a:gd name="T40" fmla="*/ 125 w 277"/>
                <a:gd name="T41" fmla="*/ 60 h 139"/>
                <a:gd name="T42" fmla="*/ 164 w 277"/>
                <a:gd name="T43" fmla="*/ 60 h 139"/>
                <a:gd name="T44" fmla="*/ 164 w 277"/>
                <a:gd name="T45" fmla="*/ 69 h 139"/>
                <a:gd name="T46" fmla="*/ 137 w 277"/>
                <a:gd name="T47" fmla="*/ 69 h 139"/>
                <a:gd name="T48" fmla="*/ 137 w 277"/>
                <a:gd name="T49" fmla="*/ 81 h 139"/>
                <a:gd name="T50" fmla="*/ 162 w 277"/>
                <a:gd name="T51" fmla="*/ 81 h 139"/>
                <a:gd name="T52" fmla="*/ 162 w 277"/>
                <a:gd name="T53" fmla="*/ 90 h 139"/>
                <a:gd name="T54" fmla="*/ 137 w 277"/>
                <a:gd name="T55" fmla="*/ 90 h 139"/>
                <a:gd name="T56" fmla="*/ 137 w 277"/>
                <a:gd name="T57" fmla="*/ 103 h 139"/>
                <a:gd name="T58" fmla="*/ 165 w 277"/>
                <a:gd name="T59" fmla="*/ 103 h 139"/>
                <a:gd name="T60" fmla="*/ 165 w 277"/>
                <a:gd name="T61" fmla="*/ 112 h 139"/>
                <a:gd name="T62" fmla="*/ 192 w 277"/>
                <a:gd name="T63" fmla="*/ 114 h 139"/>
                <a:gd name="T64" fmla="*/ 170 w 277"/>
                <a:gd name="T65" fmla="*/ 95 h 139"/>
                <a:gd name="T66" fmla="*/ 181 w 277"/>
                <a:gd name="T67" fmla="*/ 95 h 139"/>
                <a:gd name="T68" fmla="*/ 192 w 277"/>
                <a:gd name="T69" fmla="*/ 105 h 139"/>
                <a:gd name="T70" fmla="*/ 203 w 277"/>
                <a:gd name="T71" fmla="*/ 98 h 139"/>
                <a:gd name="T72" fmla="*/ 187 w 277"/>
                <a:gd name="T73" fmla="*/ 89 h 139"/>
                <a:gd name="T74" fmla="*/ 171 w 277"/>
                <a:gd name="T75" fmla="*/ 74 h 139"/>
                <a:gd name="T76" fmla="*/ 191 w 277"/>
                <a:gd name="T77" fmla="*/ 58 h 139"/>
                <a:gd name="T78" fmla="*/ 212 w 277"/>
                <a:gd name="T79" fmla="*/ 75 h 139"/>
                <a:gd name="T80" fmla="*/ 201 w 277"/>
                <a:gd name="T81" fmla="*/ 75 h 139"/>
                <a:gd name="T82" fmla="*/ 191 w 277"/>
                <a:gd name="T83" fmla="*/ 67 h 139"/>
                <a:gd name="T84" fmla="*/ 183 w 277"/>
                <a:gd name="T85" fmla="*/ 73 h 139"/>
                <a:gd name="T86" fmla="*/ 198 w 277"/>
                <a:gd name="T87" fmla="*/ 81 h 139"/>
                <a:gd name="T88" fmla="*/ 214 w 277"/>
                <a:gd name="T89" fmla="*/ 97 h 139"/>
                <a:gd name="T90" fmla="*/ 192 w 277"/>
                <a:gd name="T91" fmla="*/ 114 h 13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39">
                  <a:moveTo>
                    <a:pt x="277" y="139"/>
                  </a:moveTo>
                  <a:cubicBezTo>
                    <a:pt x="277" y="100"/>
                    <a:pt x="264" y="68"/>
                    <a:pt x="236" y="41"/>
                  </a:cubicBezTo>
                  <a:cubicBezTo>
                    <a:pt x="209" y="14"/>
                    <a:pt x="177" y="0"/>
                    <a:pt x="139" y="0"/>
                  </a:cubicBezTo>
                  <a:cubicBezTo>
                    <a:pt x="100" y="0"/>
                    <a:pt x="68" y="14"/>
                    <a:pt x="41" y="41"/>
                  </a:cubicBezTo>
                  <a:cubicBezTo>
                    <a:pt x="14" y="68"/>
                    <a:pt x="0" y="100"/>
                    <a:pt x="0" y="139"/>
                  </a:cubicBezTo>
                  <a:cubicBezTo>
                    <a:pt x="0" y="139"/>
                    <a:pt x="0" y="139"/>
                    <a:pt x="0" y="139"/>
                  </a:cubicBezTo>
                  <a:cubicBezTo>
                    <a:pt x="277" y="139"/>
                    <a:pt x="277" y="139"/>
                    <a:pt x="277" y="139"/>
                  </a:cubicBezTo>
                  <a:cubicBezTo>
                    <a:pt x="277" y="139"/>
                    <a:pt x="277" y="139"/>
                    <a:pt x="277" y="139"/>
                  </a:cubicBezTo>
                  <a:close/>
                  <a:moveTo>
                    <a:pt x="101" y="92"/>
                  </a:moveTo>
                  <a:cubicBezTo>
                    <a:pt x="101" y="112"/>
                    <a:pt x="101" y="112"/>
                    <a:pt x="101" y="112"/>
                  </a:cubicBezTo>
                  <a:cubicBezTo>
                    <a:pt x="89" y="112"/>
                    <a:pt x="89" y="112"/>
                    <a:pt x="89" y="112"/>
                  </a:cubicBezTo>
                  <a:cubicBezTo>
                    <a:pt x="89" y="92"/>
                    <a:pt x="89" y="92"/>
                    <a:pt x="89" y="92"/>
                  </a:cubicBezTo>
                  <a:cubicBezTo>
                    <a:pt x="70" y="60"/>
                    <a:pt x="70" y="60"/>
                    <a:pt x="70" y="60"/>
                  </a:cubicBezTo>
                  <a:cubicBezTo>
                    <a:pt x="83" y="60"/>
                    <a:pt x="83" y="60"/>
                    <a:pt x="83" y="60"/>
                  </a:cubicBezTo>
                  <a:cubicBezTo>
                    <a:pt x="95" y="81"/>
                    <a:pt x="95" y="81"/>
                    <a:pt x="95" y="81"/>
                  </a:cubicBezTo>
                  <a:cubicBezTo>
                    <a:pt x="108" y="60"/>
                    <a:pt x="108" y="60"/>
                    <a:pt x="108" y="60"/>
                  </a:cubicBezTo>
                  <a:cubicBezTo>
                    <a:pt x="121" y="60"/>
                    <a:pt x="121" y="60"/>
                    <a:pt x="121" y="60"/>
                  </a:cubicBezTo>
                  <a:lnTo>
                    <a:pt x="101" y="92"/>
                  </a:lnTo>
                  <a:close/>
                  <a:moveTo>
                    <a:pt x="165" y="112"/>
                  </a:moveTo>
                  <a:cubicBezTo>
                    <a:pt x="125" y="112"/>
                    <a:pt x="125" y="112"/>
                    <a:pt x="125" y="112"/>
                  </a:cubicBezTo>
                  <a:cubicBezTo>
                    <a:pt x="125" y="60"/>
                    <a:pt x="125" y="60"/>
                    <a:pt x="125" y="60"/>
                  </a:cubicBezTo>
                  <a:cubicBezTo>
                    <a:pt x="164" y="60"/>
                    <a:pt x="164" y="60"/>
                    <a:pt x="164" y="60"/>
                  </a:cubicBezTo>
                  <a:cubicBezTo>
                    <a:pt x="164" y="69"/>
                    <a:pt x="164" y="69"/>
                    <a:pt x="164" y="69"/>
                  </a:cubicBezTo>
                  <a:cubicBezTo>
                    <a:pt x="137" y="69"/>
                    <a:pt x="137" y="69"/>
                    <a:pt x="137" y="69"/>
                  </a:cubicBezTo>
                  <a:cubicBezTo>
                    <a:pt x="137" y="81"/>
                    <a:pt x="137" y="81"/>
                    <a:pt x="137" y="81"/>
                  </a:cubicBezTo>
                  <a:cubicBezTo>
                    <a:pt x="162" y="81"/>
                    <a:pt x="162" y="81"/>
                    <a:pt x="162" y="81"/>
                  </a:cubicBezTo>
                  <a:cubicBezTo>
                    <a:pt x="162" y="90"/>
                    <a:pt x="162" y="90"/>
                    <a:pt x="162" y="90"/>
                  </a:cubicBezTo>
                  <a:cubicBezTo>
                    <a:pt x="137" y="90"/>
                    <a:pt x="137" y="90"/>
                    <a:pt x="137" y="90"/>
                  </a:cubicBezTo>
                  <a:cubicBezTo>
                    <a:pt x="137" y="103"/>
                    <a:pt x="137" y="103"/>
                    <a:pt x="137" y="103"/>
                  </a:cubicBezTo>
                  <a:cubicBezTo>
                    <a:pt x="165" y="103"/>
                    <a:pt x="165" y="103"/>
                    <a:pt x="165" y="103"/>
                  </a:cubicBezTo>
                  <a:lnTo>
                    <a:pt x="165" y="112"/>
                  </a:lnTo>
                  <a:close/>
                  <a:moveTo>
                    <a:pt x="192" y="114"/>
                  </a:moveTo>
                  <a:cubicBezTo>
                    <a:pt x="180" y="114"/>
                    <a:pt x="169" y="108"/>
                    <a:pt x="170" y="95"/>
                  </a:cubicBezTo>
                  <a:cubicBezTo>
                    <a:pt x="181" y="95"/>
                    <a:pt x="181" y="95"/>
                    <a:pt x="181" y="95"/>
                  </a:cubicBezTo>
                  <a:cubicBezTo>
                    <a:pt x="181" y="102"/>
                    <a:pt x="186" y="105"/>
                    <a:pt x="192" y="105"/>
                  </a:cubicBezTo>
                  <a:cubicBezTo>
                    <a:pt x="197" y="105"/>
                    <a:pt x="203" y="104"/>
                    <a:pt x="203" y="98"/>
                  </a:cubicBezTo>
                  <a:cubicBezTo>
                    <a:pt x="203" y="92"/>
                    <a:pt x="195" y="92"/>
                    <a:pt x="187" y="89"/>
                  </a:cubicBezTo>
                  <a:cubicBezTo>
                    <a:pt x="179" y="88"/>
                    <a:pt x="171" y="84"/>
                    <a:pt x="171" y="74"/>
                  </a:cubicBezTo>
                  <a:cubicBezTo>
                    <a:pt x="171" y="64"/>
                    <a:pt x="182" y="58"/>
                    <a:pt x="191" y="58"/>
                  </a:cubicBezTo>
                  <a:cubicBezTo>
                    <a:pt x="202" y="58"/>
                    <a:pt x="212" y="63"/>
                    <a:pt x="212" y="75"/>
                  </a:cubicBezTo>
                  <a:cubicBezTo>
                    <a:pt x="201" y="75"/>
                    <a:pt x="201" y="75"/>
                    <a:pt x="201" y="75"/>
                  </a:cubicBezTo>
                  <a:cubicBezTo>
                    <a:pt x="201" y="69"/>
                    <a:pt x="196" y="67"/>
                    <a:pt x="191" y="67"/>
                  </a:cubicBezTo>
                  <a:cubicBezTo>
                    <a:pt x="187" y="67"/>
                    <a:pt x="183" y="69"/>
                    <a:pt x="183" y="73"/>
                  </a:cubicBezTo>
                  <a:cubicBezTo>
                    <a:pt x="183" y="78"/>
                    <a:pt x="185" y="78"/>
                    <a:pt x="198" y="81"/>
                  </a:cubicBezTo>
                  <a:cubicBezTo>
                    <a:pt x="202" y="82"/>
                    <a:pt x="214" y="85"/>
                    <a:pt x="214" y="97"/>
                  </a:cubicBezTo>
                  <a:cubicBezTo>
                    <a:pt x="214" y="107"/>
                    <a:pt x="206" y="114"/>
                    <a:pt x="192"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8" name="组合 67"/>
          <p:cNvGrpSpPr/>
          <p:nvPr/>
        </p:nvGrpSpPr>
        <p:grpSpPr>
          <a:xfrm>
            <a:off x="4098388" y="4620704"/>
            <a:ext cx="869949" cy="1260475"/>
            <a:chOff x="4140201" y="4702176"/>
            <a:chExt cx="869949" cy="1260475"/>
          </a:xfrm>
          <a:solidFill>
            <a:schemeClr val="accent4"/>
          </a:solidFill>
        </p:grpSpPr>
        <p:sp>
          <p:nvSpPr>
            <p:cNvPr id="64" name="Freeform 22"/>
            <p:cNvSpPr/>
            <p:nvPr/>
          </p:nvSpPr>
          <p:spPr bwMode="auto">
            <a:xfrm>
              <a:off x="4140201" y="5114926"/>
              <a:ext cx="314325" cy="69850"/>
            </a:xfrm>
            <a:custGeom>
              <a:gdLst>
                <a:gd name="T0" fmla="*/ 206 w 206"/>
                <a:gd name="T1" fmla="*/ 34 h 46"/>
                <a:gd name="T2" fmla="*/ 174 w 206"/>
                <a:gd name="T3" fmla="*/ 1 h 46"/>
                <a:gd name="T4" fmla="*/ 173 w 206"/>
                <a:gd name="T5" fmla="*/ 0 h 46"/>
                <a:gd name="T6" fmla="*/ 29 w 206"/>
                <a:gd name="T7" fmla="*/ 8 h 46"/>
                <a:gd name="T8" fmla="*/ 29 w 206"/>
                <a:gd name="T9" fmla="*/ 9 h 46"/>
                <a:gd name="T10" fmla="*/ 0 w 206"/>
                <a:gd name="T11" fmla="*/ 45 h 46"/>
                <a:gd name="T12" fmla="*/ 0 w 206"/>
                <a:gd name="T13" fmla="*/ 46 h 46"/>
                <a:gd name="T14" fmla="*/ 206 w 206"/>
                <a:gd name="T15" fmla="*/ 34 h 46"/>
                <a:gd name="T16" fmla="*/ 206 w 206"/>
                <a:gd name="T17" fmla="*/ 34 h 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46">
                  <a:moveTo>
                    <a:pt x="206" y="34"/>
                  </a:moveTo>
                  <a:cubicBezTo>
                    <a:pt x="174" y="1"/>
                    <a:pt x="174" y="1"/>
                    <a:pt x="174" y="1"/>
                  </a:cubicBezTo>
                  <a:cubicBezTo>
                    <a:pt x="174" y="1"/>
                    <a:pt x="173" y="1"/>
                    <a:pt x="173" y="0"/>
                  </a:cubicBezTo>
                  <a:cubicBezTo>
                    <a:pt x="29" y="8"/>
                    <a:pt x="29" y="8"/>
                    <a:pt x="29" y="8"/>
                  </a:cubicBezTo>
                  <a:cubicBezTo>
                    <a:pt x="29" y="9"/>
                    <a:pt x="29" y="9"/>
                    <a:pt x="29" y="9"/>
                  </a:cubicBezTo>
                  <a:cubicBezTo>
                    <a:pt x="0" y="45"/>
                    <a:pt x="0" y="45"/>
                    <a:pt x="0" y="45"/>
                  </a:cubicBezTo>
                  <a:cubicBezTo>
                    <a:pt x="0" y="45"/>
                    <a:pt x="0" y="45"/>
                    <a:pt x="0" y="46"/>
                  </a:cubicBezTo>
                  <a:cubicBezTo>
                    <a:pt x="206" y="34"/>
                    <a:pt x="206" y="34"/>
                    <a:pt x="206" y="34"/>
                  </a:cubicBezTo>
                  <a:cubicBezTo>
                    <a:pt x="206" y="34"/>
                    <a:pt x="206" y="34"/>
                    <a:pt x="20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3"/>
            <p:cNvSpPr>
              <a:spLocks noEditPoints="1"/>
            </p:cNvSpPr>
            <p:nvPr/>
          </p:nvSpPr>
          <p:spPr bwMode="auto">
            <a:xfrm>
              <a:off x="4176713" y="4957763"/>
              <a:ext cx="227012" cy="168275"/>
            </a:xfrm>
            <a:custGeom>
              <a:gdLst>
                <a:gd name="T0" fmla="*/ 5 w 149"/>
                <a:gd name="T1" fmla="*/ 110 h 110"/>
                <a:gd name="T2" fmla="*/ 5 w 149"/>
                <a:gd name="T3" fmla="*/ 110 h 110"/>
                <a:gd name="T4" fmla="*/ 149 w 149"/>
                <a:gd name="T5" fmla="*/ 102 h 110"/>
                <a:gd name="T6" fmla="*/ 149 w 149"/>
                <a:gd name="T7" fmla="*/ 102 h 110"/>
                <a:gd name="T8" fmla="*/ 144 w 149"/>
                <a:gd name="T9" fmla="*/ 10 h 110"/>
                <a:gd name="T10" fmla="*/ 140 w 149"/>
                <a:gd name="T11" fmla="*/ 3 h 110"/>
                <a:gd name="T12" fmla="*/ 132 w 149"/>
                <a:gd name="T13" fmla="*/ 0 h 110"/>
                <a:gd name="T14" fmla="*/ 10 w 149"/>
                <a:gd name="T15" fmla="*/ 7 h 110"/>
                <a:gd name="T16" fmla="*/ 3 w 149"/>
                <a:gd name="T17" fmla="*/ 11 h 110"/>
                <a:gd name="T18" fmla="*/ 0 w 149"/>
                <a:gd name="T19" fmla="*/ 18 h 110"/>
                <a:gd name="T20" fmla="*/ 5 w 149"/>
                <a:gd name="T21" fmla="*/ 110 h 110"/>
                <a:gd name="T22" fmla="*/ 5 w 149"/>
                <a:gd name="T23" fmla="*/ 110 h 110"/>
                <a:gd name="T24" fmla="*/ 11 w 149"/>
                <a:gd name="T25" fmla="*/ 18 h 110"/>
                <a:gd name="T26" fmla="*/ 18 w 149"/>
                <a:gd name="T27" fmla="*/ 15 h 110"/>
                <a:gd name="T28" fmla="*/ 126 w 149"/>
                <a:gd name="T29" fmla="*/ 9 h 110"/>
                <a:gd name="T30" fmla="*/ 133 w 149"/>
                <a:gd name="T31" fmla="*/ 11 h 110"/>
                <a:gd name="T32" fmla="*/ 136 w 149"/>
                <a:gd name="T33" fmla="*/ 18 h 110"/>
                <a:gd name="T34" fmla="*/ 139 w 149"/>
                <a:gd name="T35" fmla="*/ 80 h 110"/>
                <a:gd name="T36" fmla="*/ 137 w 149"/>
                <a:gd name="T37" fmla="*/ 87 h 110"/>
                <a:gd name="T38" fmla="*/ 131 w 149"/>
                <a:gd name="T39" fmla="*/ 90 h 110"/>
                <a:gd name="T40" fmla="*/ 22 w 149"/>
                <a:gd name="T41" fmla="*/ 96 h 110"/>
                <a:gd name="T42" fmla="*/ 16 w 149"/>
                <a:gd name="T43" fmla="*/ 94 h 110"/>
                <a:gd name="T44" fmla="*/ 13 w 149"/>
                <a:gd name="T45" fmla="*/ 87 h 110"/>
                <a:gd name="T46" fmla="*/ 9 w 149"/>
                <a:gd name="T47" fmla="*/ 25 h 110"/>
                <a:gd name="T48" fmla="*/ 11 w 149"/>
                <a:gd name="T49" fmla="*/ 18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10">
                  <a:moveTo>
                    <a:pt x="5" y="110"/>
                  </a:moveTo>
                  <a:cubicBezTo>
                    <a:pt x="5" y="110"/>
                    <a:pt x="5" y="110"/>
                    <a:pt x="5" y="110"/>
                  </a:cubicBezTo>
                  <a:cubicBezTo>
                    <a:pt x="149" y="102"/>
                    <a:pt x="149" y="102"/>
                    <a:pt x="149" y="102"/>
                  </a:cubicBezTo>
                  <a:cubicBezTo>
                    <a:pt x="149" y="102"/>
                    <a:pt x="149" y="102"/>
                    <a:pt x="149" y="102"/>
                  </a:cubicBezTo>
                  <a:cubicBezTo>
                    <a:pt x="144" y="10"/>
                    <a:pt x="144" y="10"/>
                    <a:pt x="144" y="10"/>
                  </a:cubicBezTo>
                  <a:cubicBezTo>
                    <a:pt x="143" y="7"/>
                    <a:pt x="142" y="5"/>
                    <a:pt x="140" y="3"/>
                  </a:cubicBezTo>
                  <a:cubicBezTo>
                    <a:pt x="138" y="1"/>
                    <a:pt x="135" y="0"/>
                    <a:pt x="132" y="0"/>
                  </a:cubicBezTo>
                  <a:cubicBezTo>
                    <a:pt x="10" y="7"/>
                    <a:pt x="10" y="7"/>
                    <a:pt x="10" y="7"/>
                  </a:cubicBezTo>
                  <a:cubicBezTo>
                    <a:pt x="7" y="7"/>
                    <a:pt x="5" y="8"/>
                    <a:pt x="3" y="11"/>
                  </a:cubicBezTo>
                  <a:cubicBezTo>
                    <a:pt x="1" y="13"/>
                    <a:pt x="0" y="15"/>
                    <a:pt x="0" y="18"/>
                  </a:cubicBezTo>
                  <a:cubicBezTo>
                    <a:pt x="5" y="110"/>
                    <a:pt x="5" y="110"/>
                    <a:pt x="5" y="110"/>
                  </a:cubicBezTo>
                  <a:cubicBezTo>
                    <a:pt x="5" y="110"/>
                    <a:pt x="5" y="110"/>
                    <a:pt x="5" y="110"/>
                  </a:cubicBezTo>
                  <a:close/>
                  <a:moveTo>
                    <a:pt x="11" y="18"/>
                  </a:moveTo>
                  <a:cubicBezTo>
                    <a:pt x="13" y="16"/>
                    <a:pt x="15" y="15"/>
                    <a:pt x="18" y="15"/>
                  </a:cubicBezTo>
                  <a:cubicBezTo>
                    <a:pt x="126" y="9"/>
                    <a:pt x="126" y="9"/>
                    <a:pt x="126" y="9"/>
                  </a:cubicBezTo>
                  <a:cubicBezTo>
                    <a:pt x="129" y="9"/>
                    <a:pt x="131" y="10"/>
                    <a:pt x="133" y="11"/>
                  </a:cubicBezTo>
                  <a:cubicBezTo>
                    <a:pt x="134" y="13"/>
                    <a:pt x="135" y="15"/>
                    <a:pt x="136" y="18"/>
                  </a:cubicBezTo>
                  <a:cubicBezTo>
                    <a:pt x="139" y="80"/>
                    <a:pt x="139" y="80"/>
                    <a:pt x="139" y="80"/>
                  </a:cubicBezTo>
                  <a:cubicBezTo>
                    <a:pt x="139" y="82"/>
                    <a:pt x="138" y="85"/>
                    <a:pt x="137" y="87"/>
                  </a:cubicBezTo>
                  <a:cubicBezTo>
                    <a:pt x="135" y="89"/>
                    <a:pt x="133" y="90"/>
                    <a:pt x="131" y="90"/>
                  </a:cubicBezTo>
                  <a:cubicBezTo>
                    <a:pt x="22" y="96"/>
                    <a:pt x="22" y="96"/>
                    <a:pt x="22" y="96"/>
                  </a:cubicBezTo>
                  <a:cubicBezTo>
                    <a:pt x="20" y="96"/>
                    <a:pt x="18" y="95"/>
                    <a:pt x="16" y="94"/>
                  </a:cubicBezTo>
                  <a:cubicBezTo>
                    <a:pt x="14" y="92"/>
                    <a:pt x="13" y="89"/>
                    <a:pt x="13" y="87"/>
                  </a:cubicBezTo>
                  <a:cubicBezTo>
                    <a:pt x="9" y="25"/>
                    <a:pt x="9" y="25"/>
                    <a:pt x="9" y="25"/>
                  </a:cubicBezTo>
                  <a:cubicBezTo>
                    <a:pt x="9" y="22"/>
                    <a:pt x="10" y="20"/>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
            <p:cNvSpPr>
              <a:spLocks noEditPoints="1"/>
            </p:cNvSpPr>
            <p:nvPr/>
          </p:nvSpPr>
          <p:spPr bwMode="auto">
            <a:xfrm>
              <a:off x="4140201" y="4702176"/>
              <a:ext cx="869949" cy="1260475"/>
            </a:xfrm>
            <a:custGeom>
              <a:gdLst>
                <a:gd name="T0" fmla="*/ 469 w 570"/>
                <a:gd name="T1" fmla="*/ 140 h 827"/>
                <a:gd name="T2" fmla="*/ 307 w 570"/>
                <a:gd name="T3" fmla="*/ 410 h 827"/>
                <a:gd name="T4" fmla="*/ 378 w 570"/>
                <a:gd name="T5" fmla="*/ 33 h 827"/>
                <a:gd name="T6" fmla="*/ 296 w 570"/>
                <a:gd name="T7" fmla="*/ 227 h 827"/>
                <a:gd name="T8" fmla="*/ 207 w 570"/>
                <a:gd name="T9" fmla="*/ 308 h 827"/>
                <a:gd name="T10" fmla="*/ 9 w 570"/>
                <a:gd name="T11" fmla="*/ 327 h 827"/>
                <a:gd name="T12" fmla="*/ 251 w 570"/>
                <a:gd name="T13" fmla="*/ 539 h 827"/>
                <a:gd name="T14" fmla="*/ 242 w 570"/>
                <a:gd name="T15" fmla="*/ 702 h 827"/>
                <a:gd name="T16" fmla="*/ 273 w 570"/>
                <a:gd name="T17" fmla="*/ 810 h 827"/>
                <a:gd name="T18" fmla="*/ 297 w 570"/>
                <a:gd name="T19" fmla="*/ 673 h 827"/>
                <a:gd name="T20" fmla="*/ 338 w 570"/>
                <a:gd name="T21" fmla="*/ 647 h 827"/>
                <a:gd name="T22" fmla="*/ 313 w 570"/>
                <a:gd name="T23" fmla="*/ 456 h 827"/>
                <a:gd name="T24" fmla="*/ 339 w 570"/>
                <a:gd name="T25" fmla="*/ 474 h 827"/>
                <a:gd name="T26" fmla="*/ 314 w 570"/>
                <a:gd name="T27" fmla="*/ 435 h 827"/>
                <a:gd name="T28" fmla="*/ 336 w 570"/>
                <a:gd name="T29" fmla="*/ 464 h 827"/>
                <a:gd name="T30" fmla="*/ 315 w 570"/>
                <a:gd name="T31" fmla="*/ 425 h 827"/>
                <a:gd name="T32" fmla="*/ 480 w 570"/>
                <a:gd name="T33" fmla="*/ 318 h 827"/>
                <a:gd name="T34" fmla="*/ 334 w 570"/>
                <a:gd name="T35" fmla="*/ 51 h 827"/>
                <a:gd name="T36" fmla="*/ 342 w 570"/>
                <a:gd name="T37" fmla="*/ 50 h 827"/>
                <a:gd name="T38" fmla="*/ 351 w 570"/>
                <a:gd name="T39" fmla="*/ 36 h 827"/>
                <a:gd name="T40" fmla="*/ 353 w 570"/>
                <a:gd name="T41" fmla="*/ 35 h 827"/>
                <a:gd name="T42" fmla="*/ 390 w 570"/>
                <a:gd name="T43" fmla="*/ 66 h 827"/>
                <a:gd name="T44" fmla="*/ 405 w 570"/>
                <a:gd name="T45" fmla="*/ 107 h 827"/>
                <a:gd name="T46" fmla="*/ 400 w 570"/>
                <a:gd name="T47" fmla="*/ 125 h 827"/>
                <a:gd name="T48" fmla="*/ 359 w 570"/>
                <a:gd name="T49" fmla="*/ 154 h 827"/>
                <a:gd name="T50" fmla="*/ 382 w 570"/>
                <a:gd name="T51" fmla="*/ 83 h 827"/>
                <a:gd name="T52" fmla="*/ 330 w 570"/>
                <a:gd name="T53" fmla="*/ 64 h 827"/>
                <a:gd name="T54" fmla="*/ 305 w 570"/>
                <a:gd name="T55" fmla="*/ 34 h 827"/>
                <a:gd name="T56" fmla="*/ 215 w 570"/>
                <a:gd name="T57" fmla="*/ 61 h 827"/>
                <a:gd name="T58" fmla="*/ 277 w 570"/>
                <a:gd name="T59" fmla="*/ 24 h 827"/>
                <a:gd name="T60" fmla="*/ 283 w 570"/>
                <a:gd name="T61" fmla="*/ 26 h 827"/>
                <a:gd name="T62" fmla="*/ 284 w 570"/>
                <a:gd name="T63" fmla="*/ 34 h 827"/>
                <a:gd name="T64" fmla="*/ 272 w 570"/>
                <a:gd name="T65" fmla="*/ 56 h 827"/>
                <a:gd name="T66" fmla="*/ 226 w 570"/>
                <a:gd name="T67" fmla="*/ 105 h 827"/>
                <a:gd name="T68" fmla="*/ 276 w 570"/>
                <a:gd name="T69" fmla="*/ 187 h 827"/>
                <a:gd name="T70" fmla="*/ 240 w 570"/>
                <a:gd name="T71" fmla="*/ 151 h 827"/>
                <a:gd name="T72" fmla="*/ 245 w 570"/>
                <a:gd name="T73" fmla="*/ 112 h 827"/>
                <a:gd name="T74" fmla="*/ 289 w 570"/>
                <a:gd name="T75" fmla="*/ 138 h 827"/>
                <a:gd name="T76" fmla="*/ 437 w 570"/>
                <a:gd name="T77" fmla="*/ 245 h 827"/>
                <a:gd name="T78" fmla="*/ 453 w 570"/>
                <a:gd name="T79" fmla="*/ 282 h 827"/>
                <a:gd name="T80" fmla="*/ 452 w 570"/>
                <a:gd name="T81" fmla="*/ 276 h 827"/>
                <a:gd name="T82" fmla="*/ 458 w 570"/>
                <a:gd name="T83" fmla="*/ 268 h 827"/>
                <a:gd name="T84" fmla="*/ 424 w 570"/>
                <a:gd name="T85" fmla="*/ 254 h 827"/>
                <a:gd name="T86" fmla="*/ 406 w 570"/>
                <a:gd name="T87" fmla="*/ 277 h 827"/>
                <a:gd name="T88" fmla="*/ 413 w 570"/>
                <a:gd name="T89" fmla="*/ 276 h 827"/>
                <a:gd name="T90" fmla="*/ 417 w 570"/>
                <a:gd name="T91" fmla="*/ 280 h 827"/>
                <a:gd name="T92" fmla="*/ 460 w 570"/>
                <a:gd name="T93" fmla="*/ 321 h 827"/>
                <a:gd name="T94" fmla="*/ 468 w 570"/>
                <a:gd name="T95" fmla="*/ 319 h 827"/>
                <a:gd name="T96" fmla="*/ 464 w 570"/>
                <a:gd name="T97" fmla="*/ 285 h 827"/>
                <a:gd name="T98" fmla="*/ 470 w 570"/>
                <a:gd name="T99" fmla="*/ 279 h 827"/>
                <a:gd name="T100" fmla="*/ 550 w 570"/>
                <a:gd name="T101" fmla="*/ 215 h 827"/>
                <a:gd name="T102" fmla="*/ 436 w 570"/>
                <a:gd name="T103" fmla="*/ 212 h 827"/>
                <a:gd name="T104" fmla="*/ 545 w 570"/>
                <a:gd name="T105" fmla="*/ 173 h 8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0" h="825">
                  <a:moveTo>
                    <a:pt x="569" y="191"/>
                  </a:moveTo>
                  <a:cubicBezTo>
                    <a:pt x="569" y="183"/>
                    <a:pt x="565" y="176"/>
                    <a:pt x="558" y="169"/>
                  </a:cubicBezTo>
                  <a:cubicBezTo>
                    <a:pt x="514" y="136"/>
                    <a:pt x="514" y="136"/>
                    <a:pt x="514" y="136"/>
                  </a:cubicBezTo>
                  <a:cubicBezTo>
                    <a:pt x="508" y="130"/>
                    <a:pt x="500" y="127"/>
                    <a:pt x="491" y="128"/>
                  </a:cubicBezTo>
                  <a:cubicBezTo>
                    <a:pt x="482" y="129"/>
                    <a:pt x="475" y="133"/>
                    <a:pt x="469" y="140"/>
                  </a:cubicBezTo>
                  <a:cubicBezTo>
                    <a:pt x="387" y="244"/>
                    <a:pt x="387" y="244"/>
                    <a:pt x="387" y="244"/>
                  </a:cubicBezTo>
                  <a:cubicBezTo>
                    <a:pt x="381" y="250"/>
                    <a:pt x="379" y="258"/>
                    <a:pt x="380" y="267"/>
                  </a:cubicBezTo>
                  <a:cubicBezTo>
                    <a:pt x="381" y="276"/>
                    <a:pt x="385" y="283"/>
                    <a:pt x="392" y="289"/>
                  </a:cubicBezTo>
                  <a:cubicBezTo>
                    <a:pt x="412" y="305"/>
                    <a:pt x="412" y="305"/>
                    <a:pt x="412" y="305"/>
                  </a:cubicBezTo>
                  <a:cubicBezTo>
                    <a:pt x="307" y="410"/>
                    <a:pt x="307" y="410"/>
                    <a:pt x="307" y="410"/>
                  </a:cubicBezTo>
                  <a:cubicBezTo>
                    <a:pt x="307" y="410"/>
                    <a:pt x="306" y="410"/>
                    <a:pt x="306" y="410"/>
                  </a:cubicBezTo>
                  <a:cubicBezTo>
                    <a:pt x="306" y="227"/>
                    <a:pt x="306" y="227"/>
                    <a:pt x="306" y="227"/>
                  </a:cubicBezTo>
                  <a:cubicBezTo>
                    <a:pt x="334" y="226"/>
                    <a:pt x="358" y="215"/>
                    <a:pt x="378" y="195"/>
                  </a:cubicBezTo>
                  <a:cubicBezTo>
                    <a:pt x="401" y="172"/>
                    <a:pt x="412" y="145"/>
                    <a:pt x="412" y="114"/>
                  </a:cubicBezTo>
                  <a:cubicBezTo>
                    <a:pt x="412" y="82"/>
                    <a:pt x="401" y="55"/>
                    <a:pt x="378" y="33"/>
                  </a:cubicBezTo>
                  <a:cubicBezTo>
                    <a:pt x="356" y="11"/>
                    <a:pt x="329" y="0"/>
                    <a:pt x="298" y="0"/>
                  </a:cubicBezTo>
                  <a:cubicBezTo>
                    <a:pt x="267" y="0"/>
                    <a:pt x="240" y="11"/>
                    <a:pt x="217" y="33"/>
                  </a:cubicBezTo>
                  <a:cubicBezTo>
                    <a:pt x="195" y="55"/>
                    <a:pt x="184" y="82"/>
                    <a:pt x="184" y="114"/>
                  </a:cubicBezTo>
                  <a:cubicBezTo>
                    <a:pt x="184" y="145"/>
                    <a:pt x="195" y="172"/>
                    <a:pt x="217" y="195"/>
                  </a:cubicBezTo>
                  <a:cubicBezTo>
                    <a:pt x="239" y="216"/>
                    <a:pt x="265" y="227"/>
                    <a:pt x="296" y="227"/>
                  </a:cubicBezTo>
                  <a:cubicBezTo>
                    <a:pt x="296" y="411"/>
                    <a:pt x="296" y="411"/>
                    <a:pt x="296" y="411"/>
                  </a:cubicBezTo>
                  <a:cubicBezTo>
                    <a:pt x="296" y="411"/>
                    <a:pt x="296" y="411"/>
                    <a:pt x="296" y="411"/>
                  </a:cubicBezTo>
                  <a:cubicBezTo>
                    <a:pt x="201" y="316"/>
                    <a:pt x="201" y="316"/>
                    <a:pt x="201" y="316"/>
                  </a:cubicBezTo>
                  <a:cubicBezTo>
                    <a:pt x="202" y="316"/>
                    <a:pt x="203" y="315"/>
                    <a:pt x="204" y="314"/>
                  </a:cubicBezTo>
                  <a:cubicBezTo>
                    <a:pt x="206" y="312"/>
                    <a:pt x="207" y="310"/>
                    <a:pt x="207" y="308"/>
                  </a:cubicBezTo>
                  <a:cubicBezTo>
                    <a:pt x="206" y="307"/>
                    <a:pt x="206" y="307"/>
                    <a:pt x="206" y="307"/>
                  </a:cubicBezTo>
                  <a:cubicBezTo>
                    <a:pt x="0" y="319"/>
                    <a:pt x="0" y="319"/>
                    <a:pt x="0" y="319"/>
                  </a:cubicBezTo>
                  <a:cubicBezTo>
                    <a:pt x="0" y="319"/>
                    <a:pt x="0" y="319"/>
                    <a:pt x="0" y="319"/>
                  </a:cubicBezTo>
                  <a:cubicBezTo>
                    <a:pt x="0" y="322"/>
                    <a:pt x="1" y="324"/>
                    <a:pt x="3" y="325"/>
                  </a:cubicBezTo>
                  <a:cubicBezTo>
                    <a:pt x="4" y="327"/>
                    <a:pt x="7" y="327"/>
                    <a:pt x="9" y="327"/>
                  </a:cubicBezTo>
                  <a:cubicBezTo>
                    <a:pt x="188" y="317"/>
                    <a:pt x="188" y="317"/>
                    <a:pt x="188" y="317"/>
                  </a:cubicBezTo>
                  <a:cubicBezTo>
                    <a:pt x="290" y="420"/>
                    <a:pt x="290" y="420"/>
                    <a:pt x="290" y="420"/>
                  </a:cubicBezTo>
                  <a:cubicBezTo>
                    <a:pt x="281" y="521"/>
                    <a:pt x="281" y="521"/>
                    <a:pt x="281" y="521"/>
                  </a:cubicBezTo>
                  <a:cubicBezTo>
                    <a:pt x="275" y="525"/>
                    <a:pt x="269" y="529"/>
                    <a:pt x="264" y="532"/>
                  </a:cubicBezTo>
                  <a:cubicBezTo>
                    <a:pt x="251" y="539"/>
                    <a:pt x="251" y="539"/>
                    <a:pt x="251" y="539"/>
                  </a:cubicBezTo>
                  <a:cubicBezTo>
                    <a:pt x="240" y="545"/>
                    <a:pt x="214" y="563"/>
                    <a:pt x="210" y="576"/>
                  </a:cubicBezTo>
                  <a:cubicBezTo>
                    <a:pt x="209" y="578"/>
                    <a:pt x="209" y="581"/>
                    <a:pt x="209" y="583"/>
                  </a:cubicBezTo>
                  <a:cubicBezTo>
                    <a:pt x="218" y="706"/>
                    <a:pt x="218" y="706"/>
                    <a:pt x="218" y="706"/>
                  </a:cubicBezTo>
                  <a:cubicBezTo>
                    <a:pt x="219" y="713"/>
                    <a:pt x="225" y="718"/>
                    <a:pt x="232" y="716"/>
                  </a:cubicBezTo>
                  <a:cubicBezTo>
                    <a:pt x="239" y="715"/>
                    <a:pt x="244" y="708"/>
                    <a:pt x="242" y="702"/>
                  </a:cubicBezTo>
                  <a:cubicBezTo>
                    <a:pt x="235" y="600"/>
                    <a:pt x="235" y="600"/>
                    <a:pt x="235" y="600"/>
                  </a:cubicBezTo>
                  <a:cubicBezTo>
                    <a:pt x="259" y="670"/>
                    <a:pt x="259" y="670"/>
                    <a:pt x="259" y="670"/>
                  </a:cubicBezTo>
                  <a:cubicBezTo>
                    <a:pt x="260" y="672"/>
                    <a:pt x="261" y="674"/>
                    <a:pt x="262" y="676"/>
                  </a:cubicBezTo>
                  <a:cubicBezTo>
                    <a:pt x="262" y="678"/>
                    <a:pt x="262" y="679"/>
                    <a:pt x="262" y="681"/>
                  </a:cubicBezTo>
                  <a:cubicBezTo>
                    <a:pt x="273" y="810"/>
                    <a:pt x="273" y="810"/>
                    <a:pt x="273" y="810"/>
                  </a:cubicBezTo>
                  <a:cubicBezTo>
                    <a:pt x="274" y="819"/>
                    <a:pt x="283" y="827"/>
                    <a:pt x="292" y="826"/>
                  </a:cubicBezTo>
                  <a:cubicBezTo>
                    <a:pt x="302" y="825"/>
                    <a:pt x="309" y="816"/>
                    <a:pt x="308" y="807"/>
                  </a:cubicBezTo>
                  <a:cubicBezTo>
                    <a:pt x="297" y="678"/>
                    <a:pt x="297" y="678"/>
                    <a:pt x="297" y="678"/>
                  </a:cubicBezTo>
                  <a:cubicBezTo>
                    <a:pt x="297" y="676"/>
                    <a:pt x="297" y="675"/>
                    <a:pt x="296" y="673"/>
                  </a:cubicBezTo>
                  <a:cubicBezTo>
                    <a:pt x="296" y="673"/>
                    <a:pt x="297" y="673"/>
                    <a:pt x="297" y="673"/>
                  </a:cubicBezTo>
                  <a:cubicBezTo>
                    <a:pt x="304" y="669"/>
                    <a:pt x="304" y="669"/>
                    <a:pt x="304" y="669"/>
                  </a:cubicBezTo>
                  <a:cubicBezTo>
                    <a:pt x="314" y="779"/>
                    <a:pt x="314" y="779"/>
                    <a:pt x="314" y="779"/>
                  </a:cubicBezTo>
                  <a:cubicBezTo>
                    <a:pt x="315" y="788"/>
                    <a:pt x="323" y="796"/>
                    <a:pt x="333" y="795"/>
                  </a:cubicBezTo>
                  <a:cubicBezTo>
                    <a:pt x="342" y="794"/>
                    <a:pt x="349" y="785"/>
                    <a:pt x="349" y="776"/>
                  </a:cubicBezTo>
                  <a:cubicBezTo>
                    <a:pt x="338" y="647"/>
                    <a:pt x="338" y="647"/>
                    <a:pt x="338" y="647"/>
                  </a:cubicBezTo>
                  <a:cubicBezTo>
                    <a:pt x="337" y="644"/>
                    <a:pt x="337" y="642"/>
                    <a:pt x="335" y="640"/>
                  </a:cubicBezTo>
                  <a:cubicBezTo>
                    <a:pt x="336" y="636"/>
                    <a:pt x="335" y="633"/>
                    <a:pt x="334" y="628"/>
                  </a:cubicBezTo>
                  <a:cubicBezTo>
                    <a:pt x="305" y="543"/>
                    <a:pt x="305" y="543"/>
                    <a:pt x="305" y="543"/>
                  </a:cubicBezTo>
                  <a:cubicBezTo>
                    <a:pt x="313" y="449"/>
                    <a:pt x="313" y="449"/>
                    <a:pt x="313" y="449"/>
                  </a:cubicBezTo>
                  <a:cubicBezTo>
                    <a:pt x="313" y="451"/>
                    <a:pt x="313" y="453"/>
                    <a:pt x="313" y="456"/>
                  </a:cubicBezTo>
                  <a:cubicBezTo>
                    <a:pt x="313" y="459"/>
                    <a:pt x="312" y="462"/>
                    <a:pt x="313" y="465"/>
                  </a:cubicBezTo>
                  <a:cubicBezTo>
                    <a:pt x="313" y="472"/>
                    <a:pt x="318" y="479"/>
                    <a:pt x="325" y="482"/>
                  </a:cubicBezTo>
                  <a:cubicBezTo>
                    <a:pt x="328" y="484"/>
                    <a:pt x="331" y="484"/>
                    <a:pt x="334" y="484"/>
                  </a:cubicBezTo>
                  <a:cubicBezTo>
                    <a:pt x="338" y="484"/>
                    <a:pt x="341" y="483"/>
                    <a:pt x="344" y="481"/>
                  </a:cubicBezTo>
                  <a:cubicBezTo>
                    <a:pt x="339" y="474"/>
                    <a:pt x="339" y="474"/>
                    <a:pt x="339" y="474"/>
                  </a:cubicBezTo>
                  <a:cubicBezTo>
                    <a:pt x="337" y="476"/>
                    <a:pt x="333" y="476"/>
                    <a:pt x="329" y="474"/>
                  </a:cubicBezTo>
                  <a:cubicBezTo>
                    <a:pt x="325" y="472"/>
                    <a:pt x="322" y="469"/>
                    <a:pt x="321" y="465"/>
                  </a:cubicBezTo>
                  <a:cubicBezTo>
                    <a:pt x="321" y="462"/>
                    <a:pt x="321" y="459"/>
                    <a:pt x="322" y="457"/>
                  </a:cubicBezTo>
                  <a:cubicBezTo>
                    <a:pt x="322" y="450"/>
                    <a:pt x="323" y="444"/>
                    <a:pt x="314" y="436"/>
                  </a:cubicBezTo>
                  <a:cubicBezTo>
                    <a:pt x="314" y="435"/>
                    <a:pt x="314" y="435"/>
                    <a:pt x="314" y="435"/>
                  </a:cubicBezTo>
                  <a:cubicBezTo>
                    <a:pt x="314" y="435"/>
                    <a:pt x="315" y="435"/>
                    <a:pt x="315" y="435"/>
                  </a:cubicBezTo>
                  <a:cubicBezTo>
                    <a:pt x="318" y="436"/>
                    <a:pt x="320" y="436"/>
                    <a:pt x="322" y="437"/>
                  </a:cubicBezTo>
                  <a:cubicBezTo>
                    <a:pt x="326" y="440"/>
                    <a:pt x="327" y="450"/>
                    <a:pt x="327" y="457"/>
                  </a:cubicBezTo>
                  <a:cubicBezTo>
                    <a:pt x="327" y="460"/>
                    <a:pt x="327" y="463"/>
                    <a:pt x="327" y="465"/>
                  </a:cubicBezTo>
                  <a:cubicBezTo>
                    <a:pt x="336" y="464"/>
                    <a:pt x="336" y="464"/>
                    <a:pt x="336" y="464"/>
                  </a:cubicBezTo>
                  <a:cubicBezTo>
                    <a:pt x="335" y="462"/>
                    <a:pt x="335" y="460"/>
                    <a:pt x="335" y="457"/>
                  </a:cubicBezTo>
                  <a:cubicBezTo>
                    <a:pt x="335" y="448"/>
                    <a:pt x="335" y="436"/>
                    <a:pt x="327" y="430"/>
                  </a:cubicBezTo>
                  <a:cubicBezTo>
                    <a:pt x="324" y="428"/>
                    <a:pt x="320" y="427"/>
                    <a:pt x="317" y="427"/>
                  </a:cubicBezTo>
                  <a:cubicBezTo>
                    <a:pt x="316" y="426"/>
                    <a:pt x="315" y="426"/>
                    <a:pt x="315" y="426"/>
                  </a:cubicBezTo>
                  <a:cubicBezTo>
                    <a:pt x="315" y="425"/>
                    <a:pt x="315" y="425"/>
                    <a:pt x="315" y="425"/>
                  </a:cubicBezTo>
                  <a:cubicBezTo>
                    <a:pt x="315" y="422"/>
                    <a:pt x="315" y="419"/>
                    <a:pt x="314" y="417"/>
                  </a:cubicBezTo>
                  <a:cubicBezTo>
                    <a:pt x="420" y="312"/>
                    <a:pt x="420" y="312"/>
                    <a:pt x="420" y="312"/>
                  </a:cubicBezTo>
                  <a:cubicBezTo>
                    <a:pt x="435" y="324"/>
                    <a:pt x="435" y="324"/>
                    <a:pt x="435" y="324"/>
                  </a:cubicBezTo>
                  <a:cubicBezTo>
                    <a:pt x="442" y="329"/>
                    <a:pt x="450" y="331"/>
                    <a:pt x="459" y="330"/>
                  </a:cubicBezTo>
                  <a:cubicBezTo>
                    <a:pt x="468" y="329"/>
                    <a:pt x="475" y="325"/>
                    <a:pt x="480" y="318"/>
                  </a:cubicBezTo>
                  <a:cubicBezTo>
                    <a:pt x="563" y="215"/>
                    <a:pt x="563" y="215"/>
                    <a:pt x="563" y="215"/>
                  </a:cubicBezTo>
                  <a:cubicBezTo>
                    <a:pt x="568" y="208"/>
                    <a:pt x="570" y="200"/>
                    <a:pt x="569" y="191"/>
                  </a:cubicBezTo>
                  <a:close/>
                  <a:moveTo>
                    <a:pt x="334" y="41"/>
                  </a:moveTo>
                  <a:cubicBezTo>
                    <a:pt x="335" y="45"/>
                    <a:pt x="337" y="47"/>
                    <a:pt x="339" y="49"/>
                  </a:cubicBezTo>
                  <a:cubicBezTo>
                    <a:pt x="338" y="51"/>
                    <a:pt x="336" y="51"/>
                    <a:pt x="334" y="51"/>
                  </a:cubicBezTo>
                  <a:lnTo>
                    <a:pt x="334" y="41"/>
                  </a:lnTo>
                  <a:close/>
                  <a:moveTo>
                    <a:pt x="330" y="64"/>
                  </a:moveTo>
                  <a:cubicBezTo>
                    <a:pt x="333" y="63"/>
                    <a:pt x="335" y="63"/>
                    <a:pt x="338" y="62"/>
                  </a:cubicBezTo>
                  <a:cubicBezTo>
                    <a:pt x="334" y="54"/>
                    <a:pt x="334" y="54"/>
                    <a:pt x="334" y="54"/>
                  </a:cubicBezTo>
                  <a:cubicBezTo>
                    <a:pt x="337" y="53"/>
                    <a:pt x="340" y="52"/>
                    <a:pt x="342" y="50"/>
                  </a:cubicBezTo>
                  <a:cubicBezTo>
                    <a:pt x="343" y="48"/>
                    <a:pt x="344" y="46"/>
                    <a:pt x="345" y="46"/>
                  </a:cubicBezTo>
                  <a:cubicBezTo>
                    <a:pt x="348" y="49"/>
                    <a:pt x="351" y="50"/>
                    <a:pt x="354" y="48"/>
                  </a:cubicBezTo>
                  <a:cubicBezTo>
                    <a:pt x="357" y="48"/>
                    <a:pt x="358" y="46"/>
                    <a:pt x="357" y="43"/>
                  </a:cubicBezTo>
                  <a:cubicBezTo>
                    <a:pt x="356" y="42"/>
                    <a:pt x="355" y="41"/>
                    <a:pt x="353" y="40"/>
                  </a:cubicBezTo>
                  <a:cubicBezTo>
                    <a:pt x="352" y="39"/>
                    <a:pt x="351" y="38"/>
                    <a:pt x="351" y="36"/>
                  </a:cubicBezTo>
                  <a:cubicBezTo>
                    <a:pt x="348" y="36"/>
                    <a:pt x="348" y="37"/>
                    <a:pt x="349" y="39"/>
                  </a:cubicBezTo>
                  <a:cubicBezTo>
                    <a:pt x="350" y="43"/>
                    <a:pt x="350" y="45"/>
                    <a:pt x="349" y="45"/>
                  </a:cubicBezTo>
                  <a:cubicBezTo>
                    <a:pt x="345" y="42"/>
                    <a:pt x="343" y="38"/>
                    <a:pt x="344" y="33"/>
                  </a:cubicBezTo>
                  <a:cubicBezTo>
                    <a:pt x="345" y="29"/>
                    <a:pt x="349" y="29"/>
                    <a:pt x="356" y="35"/>
                  </a:cubicBezTo>
                  <a:cubicBezTo>
                    <a:pt x="355" y="34"/>
                    <a:pt x="354" y="35"/>
                    <a:pt x="353" y="35"/>
                  </a:cubicBezTo>
                  <a:cubicBezTo>
                    <a:pt x="358" y="37"/>
                    <a:pt x="361" y="38"/>
                    <a:pt x="362" y="38"/>
                  </a:cubicBezTo>
                  <a:cubicBezTo>
                    <a:pt x="364" y="37"/>
                    <a:pt x="367" y="38"/>
                    <a:pt x="372" y="39"/>
                  </a:cubicBezTo>
                  <a:cubicBezTo>
                    <a:pt x="371" y="37"/>
                    <a:pt x="371" y="37"/>
                    <a:pt x="371" y="37"/>
                  </a:cubicBezTo>
                  <a:cubicBezTo>
                    <a:pt x="380" y="39"/>
                    <a:pt x="389" y="52"/>
                    <a:pt x="398" y="75"/>
                  </a:cubicBezTo>
                  <a:cubicBezTo>
                    <a:pt x="394" y="73"/>
                    <a:pt x="391" y="70"/>
                    <a:pt x="390" y="66"/>
                  </a:cubicBezTo>
                  <a:cubicBezTo>
                    <a:pt x="387" y="64"/>
                    <a:pt x="386" y="64"/>
                    <a:pt x="384" y="66"/>
                  </a:cubicBezTo>
                  <a:cubicBezTo>
                    <a:pt x="388" y="68"/>
                    <a:pt x="391" y="72"/>
                    <a:pt x="395" y="75"/>
                  </a:cubicBezTo>
                  <a:cubicBezTo>
                    <a:pt x="399" y="80"/>
                    <a:pt x="401" y="84"/>
                    <a:pt x="402" y="87"/>
                  </a:cubicBezTo>
                  <a:cubicBezTo>
                    <a:pt x="400" y="86"/>
                    <a:pt x="400" y="88"/>
                    <a:pt x="402" y="93"/>
                  </a:cubicBezTo>
                  <a:cubicBezTo>
                    <a:pt x="404" y="101"/>
                    <a:pt x="405" y="105"/>
                    <a:pt x="405" y="107"/>
                  </a:cubicBezTo>
                  <a:cubicBezTo>
                    <a:pt x="401" y="107"/>
                    <a:pt x="397" y="104"/>
                    <a:pt x="392" y="98"/>
                  </a:cubicBezTo>
                  <a:cubicBezTo>
                    <a:pt x="386" y="91"/>
                    <a:pt x="383" y="87"/>
                    <a:pt x="380" y="86"/>
                  </a:cubicBezTo>
                  <a:cubicBezTo>
                    <a:pt x="388" y="100"/>
                    <a:pt x="396" y="108"/>
                    <a:pt x="402" y="112"/>
                  </a:cubicBezTo>
                  <a:cubicBezTo>
                    <a:pt x="406" y="112"/>
                    <a:pt x="407" y="114"/>
                    <a:pt x="405" y="118"/>
                  </a:cubicBezTo>
                  <a:cubicBezTo>
                    <a:pt x="405" y="120"/>
                    <a:pt x="403" y="123"/>
                    <a:pt x="400" y="125"/>
                  </a:cubicBezTo>
                  <a:cubicBezTo>
                    <a:pt x="397" y="129"/>
                    <a:pt x="395" y="133"/>
                    <a:pt x="396" y="137"/>
                  </a:cubicBezTo>
                  <a:cubicBezTo>
                    <a:pt x="397" y="142"/>
                    <a:pt x="396" y="146"/>
                    <a:pt x="396" y="148"/>
                  </a:cubicBezTo>
                  <a:cubicBezTo>
                    <a:pt x="395" y="149"/>
                    <a:pt x="389" y="155"/>
                    <a:pt x="380" y="168"/>
                  </a:cubicBezTo>
                  <a:cubicBezTo>
                    <a:pt x="373" y="178"/>
                    <a:pt x="366" y="182"/>
                    <a:pt x="360" y="180"/>
                  </a:cubicBezTo>
                  <a:cubicBezTo>
                    <a:pt x="358" y="177"/>
                    <a:pt x="358" y="168"/>
                    <a:pt x="359" y="154"/>
                  </a:cubicBezTo>
                  <a:cubicBezTo>
                    <a:pt x="361" y="142"/>
                    <a:pt x="359" y="134"/>
                    <a:pt x="354" y="129"/>
                  </a:cubicBezTo>
                  <a:cubicBezTo>
                    <a:pt x="357" y="125"/>
                    <a:pt x="352" y="122"/>
                    <a:pt x="339" y="119"/>
                  </a:cubicBezTo>
                  <a:cubicBezTo>
                    <a:pt x="325" y="116"/>
                    <a:pt x="319" y="110"/>
                    <a:pt x="320" y="101"/>
                  </a:cubicBezTo>
                  <a:cubicBezTo>
                    <a:pt x="323" y="83"/>
                    <a:pt x="331" y="75"/>
                    <a:pt x="345" y="77"/>
                  </a:cubicBezTo>
                  <a:cubicBezTo>
                    <a:pt x="353" y="78"/>
                    <a:pt x="365" y="80"/>
                    <a:pt x="382" y="83"/>
                  </a:cubicBezTo>
                  <a:cubicBezTo>
                    <a:pt x="383" y="80"/>
                    <a:pt x="379" y="76"/>
                    <a:pt x="370" y="72"/>
                  </a:cubicBezTo>
                  <a:cubicBezTo>
                    <a:pt x="359" y="68"/>
                    <a:pt x="353" y="66"/>
                    <a:pt x="351" y="64"/>
                  </a:cubicBezTo>
                  <a:cubicBezTo>
                    <a:pt x="349" y="61"/>
                    <a:pt x="346" y="61"/>
                    <a:pt x="342" y="66"/>
                  </a:cubicBezTo>
                  <a:cubicBezTo>
                    <a:pt x="338" y="72"/>
                    <a:pt x="334" y="73"/>
                    <a:pt x="331" y="71"/>
                  </a:cubicBezTo>
                  <a:cubicBezTo>
                    <a:pt x="327" y="68"/>
                    <a:pt x="327" y="65"/>
                    <a:pt x="330" y="64"/>
                  </a:cubicBezTo>
                  <a:close/>
                  <a:moveTo>
                    <a:pt x="306" y="24"/>
                  </a:moveTo>
                  <a:cubicBezTo>
                    <a:pt x="310" y="18"/>
                    <a:pt x="311" y="15"/>
                    <a:pt x="311" y="13"/>
                  </a:cubicBezTo>
                  <a:cubicBezTo>
                    <a:pt x="317" y="13"/>
                    <a:pt x="322" y="14"/>
                    <a:pt x="327" y="15"/>
                  </a:cubicBezTo>
                  <a:cubicBezTo>
                    <a:pt x="327" y="19"/>
                    <a:pt x="324" y="23"/>
                    <a:pt x="318" y="26"/>
                  </a:cubicBezTo>
                  <a:cubicBezTo>
                    <a:pt x="310" y="30"/>
                    <a:pt x="306" y="32"/>
                    <a:pt x="305" y="34"/>
                  </a:cubicBezTo>
                  <a:cubicBezTo>
                    <a:pt x="303" y="31"/>
                    <a:pt x="303" y="28"/>
                    <a:pt x="306" y="24"/>
                  </a:cubicBezTo>
                  <a:close/>
                  <a:moveTo>
                    <a:pt x="206" y="101"/>
                  </a:moveTo>
                  <a:cubicBezTo>
                    <a:pt x="205" y="99"/>
                    <a:pt x="205" y="95"/>
                    <a:pt x="205" y="90"/>
                  </a:cubicBezTo>
                  <a:cubicBezTo>
                    <a:pt x="206" y="86"/>
                    <a:pt x="205" y="83"/>
                    <a:pt x="202" y="83"/>
                  </a:cubicBezTo>
                  <a:cubicBezTo>
                    <a:pt x="203" y="77"/>
                    <a:pt x="207" y="69"/>
                    <a:pt x="215" y="61"/>
                  </a:cubicBezTo>
                  <a:cubicBezTo>
                    <a:pt x="225" y="52"/>
                    <a:pt x="231" y="45"/>
                    <a:pt x="232" y="41"/>
                  </a:cubicBezTo>
                  <a:cubicBezTo>
                    <a:pt x="231" y="42"/>
                    <a:pt x="228" y="43"/>
                    <a:pt x="223" y="45"/>
                  </a:cubicBezTo>
                  <a:cubicBezTo>
                    <a:pt x="218" y="47"/>
                    <a:pt x="216" y="48"/>
                    <a:pt x="216" y="48"/>
                  </a:cubicBezTo>
                  <a:cubicBezTo>
                    <a:pt x="215" y="44"/>
                    <a:pt x="223" y="38"/>
                    <a:pt x="239" y="33"/>
                  </a:cubicBezTo>
                  <a:cubicBezTo>
                    <a:pt x="252" y="28"/>
                    <a:pt x="264" y="25"/>
                    <a:pt x="277" y="24"/>
                  </a:cubicBezTo>
                  <a:cubicBezTo>
                    <a:pt x="276" y="24"/>
                    <a:pt x="276" y="24"/>
                    <a:pt x="276" y="24"/>
                  </a:cubicBezTo>
                  <a:cubicBezTo>
                    <a:pt x="282" y="21"/>
                    <a:pt x="282" y="21"/>
                    <a:pt x="282" y="21"/>
                  </a:cubicBezTo>
                  <a:cubicBezTo>
                    <a:pt x="279" y="24"/>
                    <a:pt x="279" y="24"/>
                    <a:pt x="279" y="24"/>
                  </a:cubicBezTo>
                  <a:cubicBezTo>
                    <a:pt x="284" y="24"/>
                    <a:pt x="284" y="24"/>
                    <a:pt x="284" y="24"/>
                  </a:cubicBezTo>
                  <a:cubicBezTo>
                    <a:pt x="284" y="25"/>
                    <a:pt x="284" y="26"/>
                    <a:pt x="283" y="26"/>
                  </a:cubicBezTo>
                  <a:cubicBezTo>
                    <a:pt x="286" y="26"/>
                    <a:pt x="286" y="26"/>
                    <a:pt x="286" y="26"/>
                  </a:cubicBezTo>
                  <a:cubicBezTo>
                    <a:pt x="280" y="28"/>
                    <a:pt x="276" y="30"/>
                    <a:pt x="271" y="33"/>
                  </a:cubicBezTo>
                  <a:cubicBezTo>
                    <a:pt x="263" y="37"/>
                    <a:pt x="261" y="41"/>
                    <a:pt x="265" y="44"/>
                  </a:cubicBezTo>
                  <a:cubicBezTo>
                    <a:pt x="268" y="46"/>
                    <a:pt x="272" y="45"/>
                    <a:pt x="275" y="41"/>
                  </a:cubicBezTo>
                  <a:cubicBezTo>
                    <a:pt x="279" y="36"/>
                    <a:pt x="282" y="34"/>
                    <a:pt x="284" y="34"/>
                  </a:cubicBezTo>
                  <a:cubicBezTo>
                    <a:pt x="284" y="38"/>
                    <a:pt x="284" y="40"/>
                    <a:pt x="284" y="39"/>
                  </a:cubicBezTo>
                  <a:cubicBezTo>
                    <a:pt x="286" y="37"/>
                    <a:pt x="287" y="36"/>
                    <a:pt x="287" y="36"/>
                  </a:cubicBezTo>
                  <a:cubicBezTo>
                    <a:pt x="287" y="41"/>
                    <a:pt x="283" y="46"/>
                    <a:pt x="276" y="53"/>
                  </a:cubicBezTo>
                  <a:cubicBezTo>
                    <a:pt x="277" y="55"/>
                    <a:pt x="276" y="57"/>
                    <a:pt x="274" y="58"/>
                  </a:cubicBezTo>
                  <a:cubicBezTo>
                    <a:pt x="275" y="57"/>
                    <a:pt x="274" y="56"/>
                    <a:pt x="272" y="56"/>
                  </a:cubicBezTo>
                  <a:cubicBezTo>
                    <a:pt x="271" y="58"/>
                    <a:pt x="269" y="58"/>
                    <a:pt x="269" y="58"/>
                  </a:cubicBezTo>
                  <a:cubicBezTo>
                    <a:pt x="251" y="78"/>
                    <a:pt x="242" y="89"/>
                    <a:pt x="239" y="89"/>
                  </a:cubicBezTo>
                  <a:cubicBezTo>
                    <a:pt x="242" y="76"/>
                    <a:pt x="237" y="76"/>
                    <a:pt x="223" y="88"/>
                  </a:cubicBezTo>
                  <a:cubicBezTo>
                    <a:pt x="208" y="101"/>
                    <a:pt x="211" y="104"/>
                    <a:pt x="230" y="97"/>
                  </a:cubicBezTo>
                  <a:cubicBezTo>
                    <a:pt x="228" y="100"/>
                    <a:pt x="226" y="103"/>
                    <a:pt x="226" y="105"/>
                  </a:cubicBezTo>
                  <a:cubicBezTo>
                    <a:pt x="233" y="116"/>
                    <a:pt x="233" y="116"/>
                    <a:pt x="233" y="116"/>
                  </a:cubicBezTo>
                  <a:cubicBezTo>
                    <a:pt x="230" y="116"/>
                    <a:pt x="230" y="116"/>
                    <a:pt x="230" y="116"/>
                  </a:cubicBezTo>
                  <a:lnTo>
                    <a:pt x="206" y="101"/>
                  </a:lnTo>
                  <a:close/>
                  <a:moveTo>
                    <a:pt x="290" y="163"/>
                  </a:moveTo>
                  <a:cubicBezTo>
                    <a:pt x="285" y="179"/>
                    <a:pt x="280" y="187"/>
                    <a:pt x="276" y="187"/>
                  </a:cubicBezTo>
                  <a:cubicBezTo>
                    <a:pt x="276" y="190"/>
                    <a:pt x="276" y="195"/>
                    <a:pt x="278" y="201"/>
                  </a:cubicBezTo>
                  <a:cubicBezTo>
                    <a:pt x="279" y="208"/>
                    <a:pt x="280" y="214"/>
                    <a:pt x="279" y="218"/>
                  </a:cubicBezTo>
                  <a:cubicBezTo>
                    <a:pt x="272" y="216"/>
                    <a:pt x="267" y="208"/>
                    <a:pt x="261" y="194"/>
                  </a:cubicBezTo>
                  <a:cubicBezTo>
                    <a:pt x="257" y="178"/>
                    <a:pt x="254" y="167"/>
                    <a:pt x="252" y="163"/>
                  </a:cubicBezTo>
                  <a:cubicBezTo>
                    <a:pt x="251" y="162"/>
                    <a:pt x="247" y="158"/>
                    <a:pt x="240" y="151"/>
                  </a:cubicBezTo>
                  <a:cubicBezTo>
                    <a:pt x="234" y="146"/>
                    <a:pt x="232" y="141"/>
                    <a:pt x="233" y="137"/>
                  </a:cubicBezTo>
                  <a:cubicBezTo>
                    <a:pt x="235" y="132"/>
                    <a:pt x="236" y="129"/>
                    <a:pt x="237" y="126"/>
                  </a:cubicBezTo>
                  <a:cubicBezTo>
                    <a:pt x="238" y="121"/>
                    <a:pt x="238" y="118"/>
                    <a:pt x="236" y="115"/>
                  </a:cubicBezTo>
                  <a:cubicBezTo>
                    <a:pt x="238" y="116"/>
                    <a:pt x="239" y="116"/>
                    <a:pt x="241" y="114"/>
                  </a:cubicBezTo>
                  <a:cubicBezTo>
                    <a:pt x="243" y="113"/>
                    <a:pt x="244" y="112"/>
                    <a:pt x="245" y="112"/>
                  </a:cubicBezTo>
                  <a:cubicBezTo>
                    <a:pt x="244" y="113"/>
                    <a:pt x="245" y="115"/>
                    <a:pt x="245" y="117"/>
                  </a:cubicBezTo>
                  <a:cubicBezTo>
                    <a:pt x="248" y="117"/>
                    <a:pt x="251" y="116"/>
                    <a:pt x="253" y="115"/>
                  </a:cubicBezTo>
                  <a:cubicBezTo>
                    <a:pt x="256" y="115"/>
                    <a:pt x="260" y="116"/>
                    <a:pt x="264" y="119"/>
                  </a:cubicBezTo>
                  <a:cubicBezTo>
                    <a:pt x="267" y="121"/>
                    <a:pt x="272" y="124"/>
                    <a:pt x="278" y="127"/>
                  </a:cubicBezTo>
                  <a:cubicBezTo>
                    <a:pt x="283" y="130"/>
                    <a:pt x="287" y="134"/>
                    <a:pt x="289" y="138"/>
                  </a:cubicBezTo>
                  <a:cubicBezTo>
                    <a:pt x="296" y="139"/>
                    <a:pt x="296" y="147"/>
                    <a:pt x="290" y="163"/>
                  </a:cubicBezTo>
                  <a:close/>
                  <a:moveTo>
                    <a:pt x="415" y="227"/>
                  </a:moveTo>
                  <a:cubicBezTo>
                    <a:pt x="417" y="225"/>
                    <a:pt x="419" y="224"/>
                    <a:pt x="421" y="226"/>
                  </a:cubicBezTo>
                  <a:cubicBezTo>
                    <a:pt x="436" y="238"/>
                    <a:pt x="436" y="238"/>
                    <a:pt x="436" y="238"/>
                  </a:cubicBezTo>
                  <a:cubicBezTo>
                    <a:pt x="439" y="240"/>
                    <a:pt x="439" y="242"/>
                    <a:pt x="437" y="245"/>
                  </a:cubicBezTo>
                  <a:cubicBezTo>
                    <a:pt x="435" y="248"/>
                    <a:pt x="432" y="248"/>
                    <a:pt x="430" y="246"/>
                  </a:cubicBezTo>
                  <a:cubicBezTo>
                    <a:pt x="415" y="235"/>
                    <a:pt x="415" y="235"/>
                    <a:pt x="415" y="235"/>
                  </a:cubicBezTo>
                  <a:cubicBezTo>
                    <a:pt x="412" y="233"/>
                    <a:pt x="412" y="230"/>
                    <a:pt x="415" y="227"/>
                  </a:cubicBezTo>
                  <a:close/>
                  <a:moveTo>
                    <a:pt x="452" y="276"/>
                  </a:moveTo>
                  <a:cubicBezTo>
                    <a:pt x="454" y="277"/>
                    <a:pt x="455" y="280"/>
                    <a:pt x="453" y="282"/>
                  </a:cubicBezTo>
                  <a:cubicBezTo>
                    <a:pt x="450" y="285"/>
                    <a:pt x="448" y="285"/>
                    <a:pt x="445" y="283"/>
                  </a:cubicBezTo>
                  <a:cubicBezTo>
                    <a:pt x="431" y="271"/>
                    <a:pt x="431" y="271"/>
                    <a:pt x="431" y="271"/>
                  </a:cubicBezTo>
                  <a:cubicBezTo>
                    <a:pt x="428" y="269"/>
                    <a:pt x="427" y="267"/>
                    <a:pt x="429" y="264"/>
                  </a:cubicBezTo>
                  <a:cubicBezTo>
                    <a:pt x="431" y="261"/>
                    <a:pt x="434" y="261"/>
                    <a:pt x="437" y="264"/>
                  </a:cubicBezTo>
                  <a:lnTo>
                    <a:pt x="452" y="276"/>
                  </a:lnTo>
                  <a:close/>
                  <a:moveTo>
                    <a:pt x="442" y="249"/>
                  </a:moveTo>
                  <a:cubicBezTo>
                    <a:pt x="444" y="246"/>
                    <a:pt x="447" y="246"/>
                    <a:pt x="449" y="248"/>
                  </a:cubicBezTo>
                  <a:cubicBezTo>
                    <a:pt x="464" y="260"/>
                    <a:pt x="464" y="260"/>
                    <a:pt x="464" y="260"/>
                  </a:cubicBezTo>
                  <a:cubicBezTo>
                    <a:pt x="466" y="262"/>
                    <a:pt x="466" y="264"/>
                    <a:pt x="464" y="267"/>
                  </a:cubicBezTo>
                  <a:cubicBezTo>
                    <a:pt x="462" y="269"/>
                    <a:pt x="460" y="270"/>
                    <a:pt x="458" y="268"/>
                  </a:cubicBezTo>
                  <a:cubicBezTo>
                    <a:pt x="443" y="256"/>
                    <a:pt x="443" y="256"/>
                    <a:pt x="443" y="256"/>
                  </a:cubicBezTo>
                  <a:cubicBezTo>
                    <a:pt x="440" y="254"/>
                    <a:pt x="440" y="252"/>
                    <a:pt x="442" y="249"/>
                  </a:cubicBezTo>
                  <a:close/>
                  <a:moveTo>
                    <a:pt x="402" y="243"/>
                  </a:moveTo>
                  <a:cubicBezTo>
                    <a:pt x="405" y="240"/>
                    <a:pt x="407" y="239"/>
                    <a:pt x="410" y="241"/>
                  </a:cubicBezTo>
                  <a:cubicBezTo>
                    <a:pt x="424" y="254"/>
                    <a:pt x="424" y="254"/>
                    <a:pt x="424" y="254"/>
                  </a:cubicBezTo>
                  <a:cubicBezTo>
                    <a:pt x="427" y="256"/>
                    <a:pt x="427" y="258"/>
                    <a:pt x="425" y="261"/>
                  </a:cubicBezTo>
                  <a:cubicBezTo>
                    <a:pt x="423" y="263"/>
                    <a:pt x="421" y="263"/>
                    <a:pt x="418" y="261"/>
                  </a:cubicBezTo>
                  <a:cubicBezTo>
                    <a:pt x="403" y="250"/>
                    <a:pt x="403" y="250"/>
                    <a:pt x="403" y="250"/>
                  </a:cubicBezTo>
                  <a:cubicBezTo>
                    <a:pt x="401" y="248"/>
                    <a:pt x="400" y="246"/>
                    <a:pt x="402" y="243"/>
                  </a:cubicBezTo>
                  <a:close/>
                  <a:moveTo>
                    <a:pt x="406" y="277"/>
                  </a:moveTo>
                  <a:cubicBezTo>
                    <a:pt x="391" y="265"/>
                    <a:pt x="391" y="265"/>
                    <a:pt x="391" y="265"/>
                  </a:cubicBezTo>
                  <a:cubicBezTo>
                    <a:pt x="388" y="262"/>
                    <a:pt x="388" y="260"/>
                    <a:pt x="390" y="257"/>
                  </a:cubicBezTo>
                  <a:cubicBezTo>
                    <a:pt x="393" y="256"/>
                    <a:pt x="395" y="256"/>
                    <a:pt x="397" y="257"/>
                  </a:cubicBezTo>
                  <a:cubicBezTo>
                    <a:pt x="412" y="269"/>
                    <a:pt x="412" y="269"/>
                    <a:pt x="412" y="269"/>
                  </a:cubicBezTo>
                  <a:cubicBezTo>
                    <a:pt x="415" y="271"/>
                    <a:pt x="415" y="273"/>
                    <a:pt x="413" y="276"/>
                  </a:cubicBezTo>
                  <a:cubicBezTo>
                    <a:pt x="411" y="279"/>
                    <a:pt x="409" y="279"/>
                    <a:pt x="406" y="277"/>
                  </a:cubicBezTo>
                  <a:close/>
                  <a:moveTo>
                    <a:pt x="440" y="298"/>
                  </a:moveTo>
                  <a:cubicBezTo>
                    <a:pt x="438" y="300"/>
                    <a:pt x="435" y="300"/>
                    <a:pt x="433" y="298"/>
                  </a:cubicBezTo>
                  <a:cubicBezTo>
                    <a:pt x="418" y="286"/>
                    <a:pt x="418" y="286"/>
                    <a:pt x="418" y="286"/>
                  </a:cubicBezTo>
                  <a:cubicBezTo>
                    <a:pt x="415" y="284"/>
                    <a:pt x="415" y="282"/>
                    <a:pt x="417" y="280"/>
                  </a:cubicBezTo>
                  <a:cubicBezTo>
                    <a:pt x="419" y="277"/>
                    <a:pt x="422" y="276"/>
                    <a:pt x="424" y="278"/>
                  </a:cubicBezTo>
                  <a:cubicBezTo>
                    <a:pt x="439" y="291"/>
                    <a:pt x="439" y="291"/>
                    <a:pt x="439" y="291"/>
                  </a:cubicBezTo>
                  <a:cubicBezTo>
                    <a:pt x="442" y="293"/>
                    <a:pt x="442" y="295"/>
                    <a:pt x="440" y="298"/>
                  </a:cubicBezTo>
                  <a:close/>
                  <a:moveTo>
                    <a:pt x="468" y="319"/>
                  </a:moveTo>
                  <a:cubicBezTo>
                    <a:pt x="465" y="322"/>
                    <a:pt x="463" y="323"/>
                    <a:pt x="460" y="321"/>
                  </a:cubicBezTo>
                  <a:cubicBezTo>
                    <a:pt x="446" y="308"/>
                    <a:pt x="446" y="308"/>
                    <a:pt x="446" y="308"/>
                  </a:cubicBezTo>
                  <a:cubicBezTo>
                    <a:pt x="443" y="306"/>
                    <a:pt x="443" y="304"/>
                    <a:pt x="445" y="302"/>
                  </a:cubicBezTo>
                  <a:cubicBezTo>
                    <a:pt x="447" y="299"/>
                    <a:pt x="449" y="299"/>
                    <a:pt x="452" y="301"/>
                  </a:cubicBezTo>
                  <a:cubicBezTo>
                    <a:pt x="467" y="312"/>
                    <a:pt x="467" y="312"/>
                    <a:pt x="467" y="312"/>
                  </a:cubicBezTo>
                  <a:cubicBezTo>
                    <a:pt x="469" y="314"/>
                    <a:pt x="470" y="317"/>
                    <a:pt x="468" y="319"/>
                  </a:cubicBezTo>
                  <a:close/>
                  <a:moveTo>
                    <a:pt x="479" y="304"/>
                  </a:moveTo>
                  <a:cubicBezTo>
                    <a:pt x="477" y="307"/>
                    <a:pt x="475" y="307"/>
                    <a:pt x="473" y="305"/>
                  </a:cubicBezTo>
                  <a:cubicBezTo>
                    <a:pt x="458" y="293"/>
                    <a:pt x="458" y="293"/>
                    <a:pt x="458" y="293"/>
                  </a:cubicBezTo>
                  <a:cubicBezTo>
                    <a:pt x="455" y="291"/>
                    <a:pt x="455" y="289"/>
                    <a:pt x="457" y="286"/>
                  </a:cubicBezTo>
                  <a:cubicBezTo>
                    <a:pt x="459" y="283"/>
                    <a:pt x="461" y="283"/>
                    <a:pt x="464" y="285"/>
                  </a:cubicBezTo>
                  <a:cubicBezTo>
                    <a:pt x="479" y="297"/>
                    <a:pt x="479" y="297"/>
                    <a:pt x="479" y="297"/>
                  </a:cubicBezTo>
                  <a:cubicBezTo>
                    <a:pt x="481" y="299"/>
                    <a:pt x="481" y="301"/>
                    <a:pt x="479" y="304"/>
                  </a:cubicBezTo>
                  <a:close/>
                  <a:moveTo>
                    <a:pt x="492" y="289"/>
                  </a:moveTo>
                  <a:cubicBezTo>
                    <a:pt x="490" y="292"/>
                    <a:pt x="487" y="292"/>
                    <a:pt x="484" y="290"/>
                  </a:cubicBezTo>
                  <a:cubicBezTo>
                    <a:pt x="470" y="279"/>
                    <a:pt x="470" y="279"/>
                    <a:pt x="470" y="279"/>
                  </a:cubicBezTo>
                  <a:cubicBezTo>
                    <a:pt x="467" y="276"/>
                    <a:pt x="467" y="274"/>
                    <a:pt x="469" y="271"/>
                  </a:cubicBezTo>
                  <a:cubicBezTo>
                    <a:pt x="471" y="268"/>
                    <a:pt x="473" y="268"/>
                    <a:pt x="476" y="270"/>
                  </a:cubicBezTo>
                  <a:cubicBezTo>
                    <a:pt x="491" y="281"/>
                    <a:pt x="491" y="281"/>
                    <a:pt x="491" y="281"/>
                  </a:cubicBezTo>
                  <a:cubicBezTo>
                    <a:pt x="494" y="284"/>
                    <a:pt x="494" y="286"/>
                    <a:pt x="492" y="289"/>
                  </a:cubicBezTo>
                  <a:close/>
                  <a:moveTo>
                    <a:pt x="550" y="215"/>
                  </a:moveTo>
                  <a:cubicBezTo>
                    <a:pt x="521" y="252"/>
                    <a:pt x="521" y="252"/>
                    <a:pt x="521" y="252"/>
                  </a:cubicBezTo>
                  <a:cubicBezTo>
                    <a:pt x="515" y="258"/>
                    <a:pt x="509" y="262"/>
                    <a:pt x="501" y="263"/>
                  </a:cubicBezTo>
                  <a:cubicBezTo>
                    <a:pt x="493" y="263"/>
                    <a:pt x="485" y="261"/>
                    <a:pt x="479" y="256"/>
                  </a:cubicBezTo>
                  <a:cubicBezTo>
                    <a:pt x="448" y="231"/>
                    <a:pt x="448" y="231"/>
                    <a:pt x="448" y="231"/>
                  </a:cubicBezTo>
                  <a:cubicBezTo>
                    <a:pt x="441" y="226"/>
                    <a:pt x="437" y="220"/>
                    <a:pt x="436" y="212"/>
                  </a:cubicBezTo>
                  <a:cubicBezTo>
                    <a:pt x="436" y="203"/>
                    <a:pt x="438" y="196"/>
                    <a:pt x="443" y="189"/>
                  </a:cubicBezTo>
                  <a:cubicBezTo>
                    <a:pt x="472" y="153"/>
                    <a:pt x="472" y="153"/>
                    <a:pt x="472" y="153"/>
                  </a:cubicBezTo>
                  <a:cubicBezTo>
                    <a:pt x="478" y="146"/>
                    <a:pt x="484" y="142"/>
                    <a:pt x="493" y="142"/>
                  </a:cubicBezTo>
                  <a:cubicBezTo>
                    <a:pt x="501" y="141"/>
                    <a:pt x="508" y="143"/>
                    <a:pt x="515" y="148"/>
                  </a:cubicBezTo>
                  <a:cubicBezTo>
                    <a:pt x="545" y="173"/>
                    <a:pt x="545" y="173"/>
                    <a:pt x="545" y="173"/>
                  </a:cubicBezTo>
                  <a:cubicBezTo>
                    <a:pt x="551" y="178"/>
                    <a:pt x="555" y="184"/>
                    <a:pt x="556" y="192"/>
                  </a:cubicBezTo>
                  <a:cubicBezTo>
                    <a:pt x="557" y="200"/>
                    <a:pt x="555" y="208"/>
                    <a:pt x="550"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
            <p:cNvSpPr/>
            <p:nvPr/>
          </p:nvSpPr>
          <p:spPr bwMode="auto">
            <a:xfrm>
              <a:off x="4416425" y="5411788"/>
              <a:ext cx="128587" cy="127000"/>
            </a:xfrm>
            <a:custGeom>
              <a:gdLst>
                <a:gd name="T0" fmla="*/ 54 w 84"/>
                <a:gd name="T1" fmla="*/ 77 h 83"/>
                <a:gd name="T2" fmla="*/ 77 w 84"/>
                <a:gd name="T3" fmla="*/ 29 h 83"/>
                <a:gd name="T4" fmla="*/ 30 w 84"/>
                <a:gd name="T5" fmla="*/ 6 h 83"/>
                <a:gd name="T6" fmla="*/ 7 w 84"/>
                <a:gd name="T7" fmla="*/ 54 h 83"/>
                <a:gd name="T8" fmla="*/ 54 w 84"/>
                <a:gd name="T9" fmla="*/ 77 h 83"/>
              </a:gdLst>
              <a:cxnLst>
                <a:cxn ang="0">
                  <a:pos x="T0" y="T1"/>
                </a:cxn>
                <a:cxn ang="0">
                  <a:pos x="T2" y="T3"/>
                </a:cxn>
                <a:cxn ang="0">
                  <a:pos x="T4" y="T5"/>
                </a:cxn>
                <a:cxn ang="0">
                  <a:pos x="T6" y="T7"/>
                </a:cxn>
                <a:cxn ang="0">
                  <a:pos x="T8" y="T9"/>
                </a:cxn>
              </a:cxnLst>
              <a:rect l="0" t="0" r="r" b="b"/>
              <a:pathLst>
                <a:path w="84" h="83">
                  <a:moveTo>
                    <a:pt x="54" y="77"/>
                  </a:moveTo>
                  <a:cubicBezTo>
                    <a:pt x="74" y="70"/>
                    <a:pt x="84" y="49"/>
                    <a:pt x="77" y="29"/>
                  </a:cubicBezTo>
                  <a:cubicBezTo>
                    <a:pt x="71" y="10"/>
                    <a:pt x="50" y="0"/>
                    <a:pt x="30" y="6"/>
                  </a:cubicBezTo>
                  <a:cubicBezTo>
                    <a:pt x="11" y="13"/>
                    <a:pt x="0" y="34"/>
                    <a:pt x="7" y="54"/>
                  </a:cubicBezTo>
                  <a:cubicBezTo>
                    <a:pt x="14" y="73"/>
                    <a:pt x="35" y="83"/>
                    <a:pt x="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p:cNvGrpSpPr/>
          <p:nvPr/>
        </p:nvGrpSpPr>
        <p:grpSpPr>
          <a:xfrm>
            <a:off x="7064847" y="5139478"/>
            <a:ext cx="1068387" cy="747712"/>
            <a:chOff x="6764338" y="5426076"/>
            <a:chExt cx="1068387" cy="747712"/>
          </a:xfrm>
          <a:solidFill>
            <a:schemeClr val="accent4"/>
          </a:solidFill>
        </p:grpSpPr>
        <p:sp>
          <p:nvSpPr>
            <p:cNvPr id="71" name="Freeform 29"/>
            <p:cNvSpPr/>
            <p:nvPr/>
          </p:nvSpPr>
          <p:spPr bwMode="auto">
            <a:xfrm>
              <a:off x="6940550" y="5545138"/>
              <a:ext cx="138113" cy="138113"/>
            </a:xfrm>
            <a:custGeom>
              <a:gdLst>
                <a:gd name="T0" fmla="*/ 36 w 83"/>
                <a:gd name="T1" fmla="*/ 80 h 83"/>
                <a:gd name="T2" fmla="*/ 80 w 83"/>
                <a:gd name="T3" fmla="*/ 46 h 83"/>
                <a:gd name="T4" fmla="*/ 46 w 83"/>
                <a:gd name="T5" fmla="*/ 2 h 83"/>
                <a:gd name="T6" fmla="*/ 3 w 83"/>
                <a:gd name="T7" fmla="*/ 36 h 83"/>
                <a:gd name="T8" fmla="*/ 36 w 83"/>
                <a:gd name="T9" fmla="*/ 80 h 83"/>
              </a:gdLst>
              <a:cxnLst>
                <a:cxn ang="0">
                  <a:pos x="T0" y="T1"/>
                </a:cxn>
                <a:cxn ang="0">
                  <a:pos x="T2" y="T3"/>
                </a:cxn>
                <a:cxn ang="0">
                  <a:pos x="T4" y="T5"/>
                </a:cxn>
                <a:cxn ang="0">
                  <a:pos x="T6" y="T7"/>
                </a:cxn>
                <a:cxn ang="0">
                  <a:pos x="T8" y="T9"/>
                </a:cxn>
              </a:cxnLst>
              <a:rect l="0" t="0" r="r" b="b"/>
              <a:pathLst>
                <a:path w="83" h="83">
                  <a:moveTo>
                    <a:pt x="36" y="80"/>
                  </a:moveTo>
                  <a:cubicBezTo>
                    <a:pt x="57" y="83"/>
                    <a:pt x="77" y="68"/>
                    <a:pt x="80" y="46"/>
                  </a:cubicBezTo>
                  <a:cubicBezTo>
                    <a:pt x="83" y="25"/>
                    <a:pt x="68" y="5"/>
                    <a:pt x="46" y="2"/>
                  </a:cubicBezTo>
                  <a:cubicBezTo>
                    <a:pt x="25" y="0"/>
                    <a:pt x="5" y="15"/>
                    <a:pt x="3" y="36"/>
                  </a:cubicBezTo>
                  <a:cubicBezTo>
                    <a:pt x="0" y="57"/>
                    <a:pt x="15" y="77"/>
                    <a:pt x="3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0"/>
            <p:cNvSpPr/>
            <p:nvPr/>
          </p:nvSpPr>
          <p:spPr bwMode="auto">
            <a:xfrm>
              <a:off x="6764338" y="5640388"/>
              <a:ext cx="534988" cy="533400"/>
            </a:xfrm>
            <a:custGeom>
              <a:gdLst>
                <a:gd name="T0" fmla="*/ 194 w 322"/>
                <a:gd name="T1" fmla="*/ 66 h 320"/>
                <a:gd name="T2" fmla="*/ 310 w 322"/>
                <a:gd name="T3" fmla="*/ 27 h 320"/>
                <a:gd name="T4" fmla="*/ 320 w 322"/>
                <a:gd name="T5" fmla="*/ 11 h 320"/>
                <a:gd name="T6" fmla="*/ 305 w 322"/>
                <a:gd name="T7" fmla="*/ 1 h 320"/>
                <a:gd name="T8" fmla="*/ 199 w 322"/>
                <a:gd name="T9" fmla="*/ 37 h 320"/>
                <a:gd name="T10" fmla="*/ 162 w 322"/>
                <a:gd name="T11" fmla="*/ 28 h 320"/>
                <a:gd name="T12" fmla="*/ 146 w 322"/>
                <a:gd name="T13" fmla="*/ 26 h 320"/>
                <a:gd name="T14" fmla="*/ 88 w 322"/>
                <a:gd name="T15" fmla="*/ 33 h 320"/>
                <a:gd name="T16" fmla="*/ 84 w 322"/>
                <a:gd name="T17" fmla="*/ 39 h 320"/>
                <a:gd name="T18" fmla="*/ 65 w 322"/>
                <a:gd name="T19" fmla="*/ 83 h 320"/>
                <a:gd name="T20" fmla="*/ 19 w 322"/>
                <a:gd name="T21" fmla="*/ 63 h 320"/>
                <a:gd name="T22" fmla="*/ 2 w 322"/>
                <a:gd name="T23" fmla="*/ 72 h 320"/>
                <a:gd name="T24" fmla="*/ 11 w 322"/>
                <a:gd name="T25" fmla="*/ 89 h 320"/>
                <a:gd name="T26" fmla="*/ 68 w 322"/>
                <a:gd name="T27" fmla="*/ 113 h 320"/>
                <a:gd name="T28" fmla="*/ 84 w 322"/>
                <a:gd name="T29" fmla="*/ 106 h 320"/>
                <a:gd name="T30" fmla="*/ 85 w 322"/>
                <a:gd name="T31" fmla="*/ 103 h 320"/>
                <a:gd name="T32" fmla="*/ 103 w 322"/>
                <a:gd name="T33" fmla="*/ 62 h 320"/>
                <a:gd name="T34" fmla="*/ 92 w 322"/>
                <a:gd name="T35" fmla="*/ 145 h 320"/>
                <a:gd name="T36" fmla="*/ 93 w 322"/>
                <a:gd name="T37" fmla="*/ 158 h 320"/>
                <a:gd name="T38" fmla="*/ 92 w 322"/>
                <a:gd name="T39" fmla="*/ 165 h 320"/>
                <a:gd name="T40" fmla="*/ 92 w 322"/>
                <a:gd name="T41" fmla="*/ 301 h 320"/>
                <a:gd name="T42" fmla="*/ 110 w 322"/>
                <a:gd name="T43" fmla="*/ 320 h 320"/>
                <a:gd name="T44" fmla="*/ 128 w 322"/>
                <a:gd name="T45" fmla="*/ 301 h 320"/>
                <a:gd name="T46" fmla="*/ 128 w 322"/>
                <a:gd name="T47" fmla="*/ 173 h 320"/>
                <a:gd name="T48" fmla="*/ 142 w 322"/>
                <a:gd name="T49" fmla="*/ 175 h 320"/>
                <a:gd name="T50" fmla="*/ 142 w 322"/>
                <a:gd name="T51" fmla="*/ 175 h 320"/>
                <a:gd name="T52" fmla="*/ 142 w 322"/>
                <a:gd name="T53" fmla="*/ 301 h 320"/>
                <a:gd name="T54" fmla="*/ 161 w 322"/>
                <a:gd name="T55" fmla="*/ 320 h 320"/>
                <a:gd name="T56" fmla="*/ 179 w 322"/>
                <a:gd name="T57" fmla="*/ 301 h 320"/>
                <a:gd name="T58" fmla="*/ 179 w 322"/>
                <a:gd name="T59" fmla="*/ 167 h 320"/>
                <a:gd name="T60" fmla="*/ 182 w 322"/>
                <a:gd name="T61" fmla="*/ 157 h 320"/>
                <a:gd name="T62" fmla="*/ 194 w 322"/>
                <a:gd name="T63" fmla="*/ 66 h 3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320">
                  <a:moveTo>
                    <a:pt x="194" y="66"/>
                  </a:moveTo>
                  <a:cubicBezTo>
                    <a:pt x="310" y="27"/>
                    <a:pt x="310" y="27"/>
                    <a:pt x="310" y="27"/>
                  </a:cubicBezTo>
                  <a:cubicBezTo>
                    <a:pt x="317" y="26"/>
                    <a:pt x="322" y="19"/>
                    <a:pt x="320" y="11"/>
                  </a:cubicBezTo>
                  <a:cubicBezTo>
                    <a:pt x="319" y="4"/>
                    <a:pt x="312" y="0"/>
                    <a:pt x="305" y="1"/>
                  </a:cubicBezTo>
                  <a:cubicBezTo>
                    <a:pt x="199" y="37"/>
                    <a:pt x="199" y="37"/>
                    <a:pt x="199" y="37"/>
                  </a:cubicBezTo>
                  <a:cubicBezTo>
                    <a:pt x="187" y="32"/>
                    <a:pt x="170" y="29"/>
                    <a:pt x="162" y="28"/>
                  </a:cubicBezTo>
                  <a:cubicBezTo>
                    <a:pt x="146" y="26"/>
                    <a:pt x="146" y="26"/>
                    <a:pt x="146" y="26"/>
                  </a:cubicBezTo>
                  <a:cubicBezTo>
                    <a:pt x="132" y="24"/>
                    <a:pt x="96" y="23"/>
                    <a:pt x="88" y="33"/>
                  </a:cubicBezTo>
                  <a:cubicBezTo>
                    <a:pt x="86" y="34"/>
                    <a:pt x="85" y="36"/>
                    <a:pt x="84" y="39"/>
                  </a:cubicBezTo>
                  <a:cubicBezTo>
                    <a:pt x="65" y="83"/>
                    <a:pt x="65" y="83"/>
                    <a:pt x="65" y="83"/>
                  </a:cubicBezTo>
                  <a:cubicBezTo>
                    <a:pt x="19" y="63"/>
                    <a:pt x="19" y="63"/>
                    <a:pt x="19" y="63"/>
                  </a:cubicBezTo>
                  <a:cubicBezTo>
                    <a:pt x="12" y="61"/>
                    <a:pt x="4" y="65"/>
                    <a:pt x="2" y="72"/>
                  </a:cubicBezTo>
                  <a:cubicBezTo>
                    <a:pt x="0" y="79"/>
                    <a:pt x="4" y="87"/>
                    <a:pt x="11" y="89"/>
                  </a:cubicBezTo>
                  <a:cubicBezTo>
                    <a:pt x="68" y="113"/>
                    <a:pt x="68" y="113"/>
                    <a:pt x="68" y="113"/>
                  </a:cubicBezTo>
                  <a:cubicBezTo>
                    <a:pt x="75" y="115"/>
                    <a:pt x="81" y="112"/>
                    <a:pt x="84" y="106"/>
                  </a:cubicBezTo>
                  <a:cubicBezTo>
                    <a:pt x="84" y="105"/>
                    <a:pt x="85" y="104"/>
                    <a:pt x="85" y="103"/>
                  </a:cubicBezTo>
                  <a:cubicBezTo>
                    <a:pt x="103" y="62"/>
                    <a:pt x="103" y="62"/>
                    <a:pt x="103" y="62"/>
                  </a:cubicBezTo>
                  <a:cubicBezTo>
                    <a:pt x="92" y="145"/>
                    <a:pt x="92" y="145"/>
                    <a:pt x="92" y="145"/>
                  </a:cubicBezTo>
                  <a:cubicBezTo>
                    <a:pt x="91" y="150"/>
                    <a:pt x="92" y="155"/>
                    <a:pt x="93" y="158"/>
                  </a:cubicBezTo>
                  <a:cubicBezTo>
                    <a:pt x="92" y="160"/>
                    <a:pt x="92" y="163"/>
                    <a:pt x="92" y="165"/>
                  </a:cubicBezTo>
                  <a:cubicBezTo>
                    <a:pt x="92" y="301"/>
                    <a:pt x="92" y="301"/>
                    <a:pt x="92" y="301"/>
                  </a:cubicBezTo>
                  <a:cubicBezTo>
                    <a:pt x="92" y="312"/>
                    <a:pt x="100" y="320"/>
                    <a:pt x="110" y="320"/>
                  </a:cubicBezTo>
                  <a:cubicBezTo>
                    <a:pt x="120" y="320"/>
                    <a:pt x="128" y="312"/>
                    <a:pt x="128" y="301"/>
                  </a:cubicBezTo>
                  <a:cubicBezTo>
                    <a:pt x="128" y="173"/>
                    <a:pt x="128" y="173"/>
                    <a:pt x="128" y="173"/>
                  </a:cubicBezTo>
                  <a:cubicBezTo>
                    <a:pt x="142" y="175"/>
                    <a:pt x="142" y="175"/>
                    <a:pt x="142" y="175"/>
                  </a:cubicBezTo>
                  <a:cubicBezTo>
                    <a:pt x="142" y="175"/>
                    <a:pt x="142" y="175"/>
                    <a:pt x="142" y="175"/>
                  </a:cubicBezTo>
                  <a:cubicBezTo>
                    <a:pt x="142" y="301"/>
                    <a:pt x="142" y="301"/>
                    <a:pt x="142" y="301"/>
                  </a:cubicBezTo>
                  <a:cubicBezTo>
                    <a:pt x="142" y="312"/>
                    <a:pt x="150" y="320"/>
                    <a:pt x="161" y="320"/>
                  </a:cubicBezTo>
                  <a:cubicBezTo>
                    <a:pt x="171" y="320"/>
                    <a:pt x="179" y="312"/>
                    <a:pt x="179" y="301"/>
                  </a:cubicBezTo>
                  <a:cubicBezTo>
                    <a:pt x="179" y="167"/>
                    <a:pt x="179" y="167"/>
                    <a:pt x="179" y="167"/>
                  </a:cubicBezTo>
                  <a:cubicBezTo>
                    <a:pt x="181" y="165"/>
                    <a:pt x="182" y="161"/>
                    <a:pt x="182" y="157"/>
                  </a:cubicBezTo>
                  <a:lnTo>
                    <a:pt x="19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p:cNvSpPr/>
            <p:nvPr/>
          </p:nvSpPr>
          <p:spPr bwMode="auto">
            <a:xfrm>
              <a:off x="7356475" y="5532438"/>
              <a:ext cx="298450" cy="228600"/>
            </a:xfrm>
            <a:custGeom>
              <a:gdLst>
                <a:gd name="T0" fmla="*/ 68 w 180"/>
                <a:gd name="T1" fmla="*/ 60 h 137"/>
                <a:gd name="T2" fmla="*/ 68 w 180"/>
                <a:gd name="T3" fmla="*/ 60 h 137"/>
                <a:gd name="T4" fmla="*/ 67 w 180"/>
                <a:gd name="T5" fmla="*/ 60 h 137"/>
                <a:gd name="T6" fmla="*/ 66 w 180"/>
                <a:gd name="T7" fmla="*/ 60 h 137"/>
                <a:gd name="T8" fmla="*/ 66 w 180"/>
                <a:gd name="T9" fmla="*/ 60 h 137"/>
                <a:gd name="T10" fmla="*/ 60 w 180"/>
                <a:gd name="T11" fmla="*/ 64 h 137"/>
                <a:gd name="T12" fmla="*/ 3 w 180"/>
                <a:gd name="T13" fmla="*/ 120 h 137"/>
                <a:gd name="T14" fmla="*/ 3 w 180"/>
                <a:gd name="T15" fmla="*/ 134 h 137"/>
                <a:gd name="T16" fmla="*/ 10 w 180"/>
                <a:gd name="T17" fmla="*/ 137 h 137"/>
                <a:gd name="T18" fmla="*/ 17 w 180"/>
                <a:gd name="T19" fmla="*/ 134 h 137"/>
                <a:gd name="T20" fmla="*/ 72 w 180"/>
                <a:gd name="T21" fmla="*/ 78 h 137"/>
                <a:gd name="T22" fmla="*/ 113 w 180"/>
                <a:gd name="T23" fmla="*/ 78 h 137"/>
                <a:gd name="T24" fmla="*/ 113 w 180"/>
                <a:gd name="T25" fmla="*/ 78 h 137"/>
                <a:gd name="T26" fmla="*/ 114 w 180"/>
                <a:gd name="T27" fmla="*/ 78 h 137"/>
                <a:gd name="T28" fmla="*/ 114 w 180"/>
                <a:gd name="T29" fmla="*/ 78 h 137"/>
                <a:gd name="T30" fmla="*/ 114 w 180"/>
                <a:gd name="T31" fmla="*/ 78 h 137"/>
                <a:gd name="T32" fmla="*/ 115 w 180"/>
                <a:gd name="T33" fmla="*/ 78 h 137"/>
                <a:gd name="T34" fmla="*/ 121 w 180"/>
                <a:gd name="T35" fmla="*/ 74 h 137"/>
                <a:gd name="T36" fmla="*/ 161 w 180"/>
                <a:gd name="T37" fmla="*/ 33 h 137"/>
                <a:gd name="T38" fmla="*/ 161 w 180"/>
                <a:gd name="T39" fmla="*/ 47 h 137"/>
                <a:gd name="T40" fmla="*/ 170 w 180"/>
                <a:gd name="T41" fmla="*/ 57 h 137"/>
                <a:gd name="T42" fmla="*/ 180 w 180"/>
                <a:gd name="T43" fmla="*/ 47 h 137"/>
                <a:gd name="T44" fmla="*/ 180 w 180"/>
                <a:gd name="T45" fmla="*/ 10 h 137"/>
                <a:gd name="T46" fmla="*/ 180 w 180"/>
                <a:gd name="T47" fmla="*/ 8 h 137"/>
                <a:gd name="T48" fmla="*/ 179 w 180"/>
                <a:gd name="T49" fmla="*/ 7 h 137"/>
                <a:gd name="T50" fmla="*/ 179 w 180"/>
                <a:gd name="T51" fmla="*/ 6 h 137"/>
                <a:gd name="T52" fmla="*/ 179 w 180"/>
                <a:gd name="T53" fmla="*/ 5 h 137"/>
                <a:gd name="T54" fmla="*/ 178 w 180"/>
                <a:gd name="T55" fmla="*/ 5 h 137"/>
                <a:gd name="T56" fmla="*/ 176 w 180"/>
                <a:gd name="T57" fmla="*/ 2 h 137"/>
                <a:gd name="T58" fmla="*/ 175 w 180"/>
                <a:gd name="T59" fmla="*/ 2 h 137"/>
                <a:gd name="T60" fmla="*/ 174 w 180"/>
                <a:gd name="T61" fmla="*/ 1 h 137"/>
                <a:gd name="T62" fmla="*/ 173 w 180"/>
                <a:gd name="T63" fmla="*/ 1 h 137"/>
                <a:gd name="T64" fmla="*/ 172 w 180"/>
                <a:gd name="T65" fmla="*/ 1 h 137"/>
                <a:gd name="T66" fmla="*/ 170 w 180"/>
                <a:gd name="T67" fmla="*/ 0 h 137"/>
                <a:gd name="T68" fmla="*/ 128 w 180"/>
                <a:gd name="T69" fmla="*/ 0 h 137"/>
                <a:gd name="T70" fmla="*/ 119 w 180"/>
                <a:gd name="T71" fmla="*/ 10 h 137"/>
                <a:gd name="T72" fmla="*/ 128 w 180"/>
                <a:gd name="T73" fmla="*/ 19 h 137"/>
                <a:gd name="T74" fmla="*/ 147 w 180"/>
                <a:gd name="T75" fmla="*/ 19 h 137"/>
                <a:gd name="T76" fmla="*/ 109 w 180"/>
                <a:gd name="T77" fmla="*/ 59 h 137"/>
                <a:gd name="T78" fmla="*/ 68 w 180"/>
                <a:gd name="T79" fmla="*/ 60 h 1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37">
                  <a:moveTo>
                    <a:pt x="68" y="60"/>
                  </a:moveTo>
                  <a:cubicBezTo>
                    <a:pt x="68" y="60"/>
                    <a:pt x="68" y="60"/>
                    <a:pt x="68" y="60"/>
                  </a:cubicBezTo>
                  <a:cubicBezTo>
                    <a:pt x="67" y="60"/>
                    <a:pt x="67" y="60"/>
                    <a:pt x="67" y="60"/>
                  </a:cubicBezTo>
                  <a:cubicBezTo>
                    <a:pt x="67" y="60"/>
                    <a:pt x="67" y="60"/>
                    <a:pt x="66" y="60"/>
                  </a:cubicBezTo>
                  <a:cubicBezTo>
                    <a:pt x="66" y="60"/>
                    <a:pt x="66" y="60"/>
                    <a:pt x="66" y="60"/>
                  </a:cubicBezTo>
                  <a:cubicBezTo>
                    <a:pt x="64" y="60"/>
                    <a:pt x="61" y="62"/>
                    <a:pt x="60" y="64"/>
                  </a:cubicBezTo>
                  <a:cubicBezTo>
                    <a:pt x="3" y="120"/>
                    <a:pt x="3" y="120"/>
                    <a:pt x="3" y="120"/>
                  </a:cubicBezTo>
                  <a:cubicBezTo>
                    <a:pt x="0" y="124"/>
                    <a:pt x="0" y="130"/>
                    <a:pt x="3" y="134"/>
                  </a:cubicBezTo>
                  <a:cubicBezTo>
                    <a:pt x="5" y="136"/>
                    <a:pt x="8" y="137"/>
                    <a:pt x="10" y="137"/>
                  </a:cubicBezTo>
                  <a:cubicBezTo>
                    <a:pt x="12" y="137"/>
                    <a:pt x="15" y="136"/>
                    <a:pt x="17" y="134"/>
                  </a:cubicBezTo>
                  <a:cubicBezTo>
                    <a:pt x="72" y="78"/>
                    <a:pt x="72" y="78"/>
                    <a:pt x="72" y="78"/>
                  </a:cubicBezTo>
                  <a:cubicBezTo>
                    <a:pt x="113" y="78"/>
                    <a:pt x="113" y="78"/>
                    <a:pt x="113" y="78"/>
                  </a:cubicBezTo>
                  <a:cubicBezTo>
                    <a:pt x="113" y="78"/>
                    <a:pt x="113" y="78"/>
                    <a:pt x="113" y="78"/>
                  </a:cubicBezTo>
                  <a:cubicBezTo>
                    <a:pt x="113" y="78"/>
                    <a:pt x="113" y="78"/>
                    <a:pt x="114" y="78"/>
                  </a:cubicBezTo>
                  <a:cubicBezTo>
                    <a:pt x="114" y="78"/>
                    <a:pt x="114" y="78"/>
                    <a:pt x="114" y="78"/>
                  </a:cubicBezTo>
                  <a:cubicBezTo>
                    <a:pt x="114" y="78"/>
                    <a:pt x="114" y="78"/>
                    <a:pt x="114" y="78"/>
                  </a:cubicBezTo>
                  <a:cubicBezTo>
                    <a:pt x="114" y="78"/>
                    <a:pt x="115" y="78"/>
                    <a:pt x="115" y="78"/>
                  </a:cubicBezTo>
                  <a:cubicBezTo>
                    <a:pt x="118" y="78"/>
                    <a:pt x="120" y="76"/>
                    <a:pt x="121" y="74"/>
                  </a:cubicBezTo>
                  <a:cubicBezTo>
                    <a:pt x="161" y="33"/>
                    <a:pt x="161" y="33"/>
                    <a:pt x="161" y="33"/>
                  </a:cubicBezTo>
                  <a:cubicBezTo>
                    <a:pt x="161" y="47"/>
                    <a:pt x="161" y="47"/>
                    <a:pt x="161" y="47"/>
                  </a:cubicBezTo>
                  <a:cubicBezTo>
                    <a:pt x="161" y="52"/>
                    <a:pt x="165" y="57"/>
                    <a:pt x="170" y="57"/>
                  </a:cubicBezTo>
                  <a:cubicBezTo>
                    <a:pt x="176" y="57"/>
                    <a:pt x="180" y="52"/>
                    <a:pt x="180" y="47"/>
                  </a:cubicBezTo>
                  <a:cubicBezTo>
                    <a:pt x="180" y="10"/>
                    <a:pt x="180" y="10"/>
                    <a:pt x="180" y="10"/>
                  </a:cubicBezTo>
                  <a:cubicBezTo>
                    <a:pt x="180" y="9"/>
                    <a:pt x="180" y="9"/>
                    <a:pt x="180" y="8"/>
                  </a:cubicBezTo>
                  <a:cubicBezTo>
                    <a:pt x="180" y="8"/>
                    <a:pt x="179" y="7"/>
                    <a:pt x="179" y="7"/>
                  </a:cubicBezTo>
                  <a:cubicBezTo>
                    <a:pt x="179" y="7"/>
                    <a:pt x="179" y="7"/>
                    <a:pt x="179" y="6"/>
                  </a:cubicBezTo>
                  <a:cubicBezTo>
                    <a:pt x="179" y="6"/>
                    <a:pt x="179" y="6"/>
                    <a:pt x="179" y="5"/>
                  </a:cubicBezTo>
                  <a:cubicBezTo>
                    <a:pt x="178" y="5"/>
                    <a:pt x="178" y="5"/>
                    <a:pt x="178" y="5"/>
                  </a:cubicBezTo>
                  <a:cubicBezTo>
                    <a:pt x="177" y="4"/>
                    <a:pt x="177" y="3"/>
                    <a:pt x="176" y="2"/>
                  </a:cubicBezTo>
                  <a:cubicBezTo>
                    <a:pt x="175" y="2"/>
                    <a:pt x="175" y="2"/>
                    <a:pt x="175" y="2"/>
                  </a:cubicBezTo>
                  <a:cubicBezTo>
                    <a:pt x="175" y="1"/>
                    <a:pt x="174" y="1"/>
                    <a:pt x="174" y="1"/>
                  </a:cubicBezTo>
                  <a:cubicBezTo>
                    <a:pt x="174" y="1"/>
                    <a:pt x="173" y="1"/>
                    <a:pt x="173" y="1"/>
                  </a:cubicBezTo>
                  <a:cubicBezTo>
                    <a:pt x="173" y="1"/>
                    <a:pt x="172" y="1"/>
                    <a:pt x="172" y="1"/>
                  </a:cubicBezTo>
                  <a:cubicBezTo>
                    <a:pt x="172" y="0"/>
                    <a:pt x="171" y="0"/>
                    <a:pt x="170" y="0"/>
                  </a:cubicBezTo>
                  <a:cubicBezTo>
                    <a:pt x="128" y="0"/>
                    <a:pt x="128" y="0"/>
                    <a:pt x="128" y="0"/>
                  </a:cubicBezTo>
                  <a:cubicBezTo>
                    <a:pt x="123" y="0"/>
                    <a:pt x="119" y="5"/>
                    <a:pt x="119" y="10"/>
                  </a:cubicBezTo>
                  <a:cubicBezTo>
                    <a:pt x="119" y="15"/>
                    <a:pt x="123" y="19"/>
                    <a:pt x="128" y="19"/>
                  </a:cubicBezTo>
                  <a:cubicBezTo>
                    <a:pt x="147" y="19"/>
                    <a:pt x="147" y="19"/>
                    <a:pt x="147" y="19"/>
                  </a:cubicBezTo>
                  <a:cubicBezTo>
                    <a:pt x="109" y="59"/>
                    <a:pt x="109" y="59"/>
                    <a:pt x="109" y="59"/>
                  </a:cubicBezTo>
                  <a:lnTo>
                    <a:pt x="6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2"/>
            <p:cNvSpPr/>
            <p:nvPr/>
          </p:nvSpPr>
          <p:spPr bwMode="auto">
            <a:xfrm>
              <a:off x="7397750" y="5708651"/>
              <a:ext cx="47625" cy="50800"/>
            </a:xfrm>
            <a:custGeom>
              <a:gdLst>
                <a:gd name="T0" fmla="*/ 30 w 30"/>
                <a:gd name="T1" fmla="*/ 32 h 32"/>
                <a:gd name="T2" fmla="*/ 30 w 30"/>
                <a:gd name="T3" fmla="*/ 0 h 32"/>
                <a:gd name="T4" fmla="*/ 0 w 30"/>
                <a:gd name="T5" fmla="*/ 31 h 32"/>
                <a:gd name="T6" fmla="*/ 0 w 30"/>
                <a:gd name="T7" fmla="*/ 32 h 32"/>
                <a:gd name="T8" fmla="*/ 30 w 30"/>
                <a:gd name="T9" fmla="*/ 32 h 32"/>
              </a:gdLst>
              <a:cxnLst>
                <a:cxn ang="0">
                  <a:pos x="T0" y="T1"/>
                </a:cxn>
                <a:cxn ang="0">
                  <a:pos x="T2" y="T3"/>
                </a:cxn>
                <a:cxn ang="0">
                  <a:pos x="T4" y="T5"/>
                </a:cxn>
                <a:cxn ang="0">
                  <a:pos x="T6" y="T7"/>
                </a:cxn>
                <a:cxn ang="0">
                  <a:pos x="T8" y="T9"/>
                </a:cxn>
              </a:cxnLst>
              <a:rect l="0" t="0" r="r" b="b"/>
              <a:pathLst>
                <a:path w="30" h="32">
                  <a:moveTo>
                    <a:pt x="30" y="32"/>
                  </a:moveTo>
                  <a:lnTo>
                    <a:pt x="30" y="0"/>
                  </a:lnTo>
                  <a:lnTo>
                    <a:pt x="0" y="31"/>
                  </a:lnTo>
                  <a:lnTo>
                    <a:pt x="0" y="32"/>
                  </a:lnTo>
                  <a:lnTo>
                    <a:pt x="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p:cNvSpPr/>
            <p:nvPr/>
          </p:nvSpPr>
          <p:spPr bwMode="auto">
            <a:xfrm>
              <a:off x="7453313" y="5673726"/>
              <a:ext cx="50800" cy="85725"/>
            </a:xfrm>
            <a:custGeom>
              <a:gdLst>
                <a:gd name="T0" fmla="*/ 0 w 32"/>
                <a:gd name="T1" fmla="*/ 54 h 54"/>
                <a:gd name="T2" fmla="*/ 32 w 32"/>
                <a:gd name="T3" fmla="*/ 54 h 54"/>
                <a:gd name="T4" fmla="*/ 32 w 32"/>
                <a:gd name="T5" fmla="*/ 0 h 54"/>
                <a:gd name="T6" fmla="*/ 17 w 32"/>
                <a:gd name="T7" fmla="*/ 0 h 54"/>
                <a:gd name="T8" fmla="*/ 0 w 32"/>
                <a:gd name="T9" fmla="*/ 17 h 54"/>
                <a:gd name="T10" fmla="*/ 0 w 32"/>
                <a:gd name="T11" fmla="*/ 54 h 54"/>
              </a:gdLst>
              <a:cxnLst>
                <a:cxn ang="0">
                  <a:pos x="T0" y="T1"/>
                </a:cxn>
                <a:cxn ang="0">
                  <a:pos x="T2" y="T3"/>
                </a:cxn>
                <a:cxn ang="0">
                  <a:pos x="T4" y="T5"/>
                </a:cxn>
                <a:cxn ang="0">
                  <a:pos x="T6" y="T7"/>
                </a:cxn>
                <a:cxn ang="0">
                  <a:pos x="T8" y="T9"/>
                </a:cxn>
                <a:cxn ang="0">
                  <a:pos x="T10" y="T11"/>
                </a:cxn>
              </a:cxnLst>
              <a:rect l="0" t="0" r="r" b="b"/>
              <a:pathLst>
                <a:path w="32" h="54">
                  <a:moveTo>
                    <a:pt x="0" y="54"/>
                  </a:moveTo>
                  <a:lnTo>
                    <a:pt x="32" y="54"/>
                  </a:lnTo>
                  <a:lnTo>
                    <a:pt x="32" y="0"/>
                  </a:lnTo>
                  <a:lnTo>
                    <a:pt x="17" y="0"/>
                  </a:lnTo>
                  <a:lnTo>
                    <a:pt x="0" y="17"/>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34"/>
            <p:cNvSpPr>
              <a:spLocks noChangeArrowheads="1"/>
            </p:cNvSpPr>
            <p:nvPr/>
          </p:nvSpPr>
          <p:spPr bwMode="auto">
            <a:xfrm>
              <a:off x="7510463" y="5673726"/>
              <a:ext cx="49213"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5"/>
            <p:cNvSpPr/>
            <p:nvPr/>
          </p:nvSpPr>
          <p:spPr bwMode="auto">
            <a:xfrm>
              <a:off x="7569200" y="5613401"/>
              <a:ext cx="47625" cy="146050"/>
            </a:xfrm>
            <a:custGeom>
              <a:gdLst>
                <a:gd name="T0" fmla="*/ 30 w 30"/>
                <a:gd name="T1" fmla="*/ 92 h 92"/>
                <a:gd name="T2" fmla="*/ 30 w 30"/>
                <a:gd name="T3" fmla="*/ 0 h 92"/>
                <a:gd name="T4" fmla="*/ 0 w 30"/>
                <a:gd name="T5" fmla="*/ 32 h 92"/>
                <a:gd name="T6" fmla="*/ 0 w 30"/>
                <a:gd name="T7" fmla="*/ 92 h 92"/>
                <a:gd name="T8" fmla="*/ 30 w 30"/>
                <a:gd name="T9" fmla="*/ 92 h 92"/>
              </a:gdLst>
              <a:cxnLst>
                <a:cxn ang="0">
                  <a:pos x="T0" y="T1"/>
                </a:cxn>
                <a:cxn ang="0">
                  <a:pos x="T2" y="T3"/>
                </a:cxn>
                <a:cxn ang="0">
                  <a:pos x="T4" y="T5"/>
                </a:cxn>
                <a:cxn ang="0">
                  <a:pos x="T6" y="T7"/>
                </a:cxn>
                <a:cxn ang="0">
                  <a:pos x="T8" y="T9"/>
                </a:cxn>
              </a:cxnLst>
              <a:rect l="0" t="0" r="r" b="b"/>
              <a:pathLst>
                <a:path w="30" h="92">
                  <a:moveTo>
                    <a:pt x="30" y="92"/>
                  </a:moveTo>
                  <a:lnTo>
                    <a:pt x="30" y="0"/>
                  </a:lnTo>
                  <a:lnTo>
                    <a:pt x="0" y="32"/>
                  </a:lnTo>
                  <a:lnTo>
                    <a:pt x="0" y="92"/>
                  </a:lnTo>
                  <a:lnTo>
                    <a:pt x="3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6"/>
            <p:cNvSpPr/>
            <p:nvPr/>
          </p:nvSpPr>
          <p:spPr bwMode="auto">
            <a:xfrm>
              <a:off x="7207250" y="5426076"/>
              <a:ext cx="625475" cy="433388"/>
            </a:xfrm>
            <a:custGeom>
              <a:gdLst>
                <a:gd name="T0" fmla="*/ 329 w 376"/>
                <a:gd name="T1" fmla="*/ 0 h 260"/>
                <a:gd name="T2" fmla="*/ 47 w 376"/>
                <a:gd name="T3" fmla="*/ 0 h 260"/>
                <a:gd name="T4" fmla="*/ 0 w 376"/>
                <a:gd name="T5" fmla="*/ 47 h 260"/>
                <a:gd name="T6" fmla="*/ 0 w 376"/>
                <a:gd name="T7" fmla="*/ 137 h 260"/>
                <a:gd name="T8" fmla="*/ 20 w 376"/>
                <a:gd name="T9" fmla="*/ 131 h 260"/>
                <a:gd name="T10" fmla="*/ 20 w 376"/>
                <a:gd name="T11" fmla="*/ 47 h 260"/>
                <a:gd name="T12" fmla="*/ 47 w 376"/>
                <a:gd name="T13" fmla="*/ 20 h 260"/>
                <a:gd name="T14" fmla="*/ 329 w 376"/>
                <a:gd name="T15" fmla="*/ 20 h 260"/>
                <a:gd name="T16" fmla="*/ 356 w 376"/>
                <a:gd name="T17" fmla="*/ 47 h 260"/>
                <a:gd name="T18" fmla="*/ 356 w 376"/>
                <a:gd name="T19" fmla="*/ 213 h 260"/>
                <a:gd name="T20" fmla="*/ 329 w 376"/>
                <a:gd name="T21" fmla="*/ 240 h 260"/>
                <a:gd name="T22" fmla="*/ 47 w 376"/>
                <a:gd name="T23" fmla="*/ 240 h 260"/>
                <a:gd name="T24" fmla="*/ 20 w 376"/>
                <a:gd name="T25" fmla="*/ 213 h 260"/>
                <a:gd name="T26" fmla="*/ 20 w 376"/>
                <a:gd name="T27" fmla="*/ 169 h 260"/>
                <a:gd name="T28" fmla="*/ 0 w 376"/>
                <a:gd name="T29" fmla="*/ 176 h 260"/>
                <a:gd name="T30" fmla="*/ 0 w 376"/>
                <a:gd name="T31" fmla="*/ 213 h 260"/>
                <a:gd name="T32" fmla="*/ 47 w 376"/>
                <a:gd name="T33" fmla="*/ 260 h 260"/>
                <a:gd name="T34" fmla="*/ 329 w 376"/>
                <a:gd name="T35" fmla="*/ 260 h 260"/>
                <a:gd name="T36" fmla="*/ 376 w 376"/>
                <a:gd name="T37" fmla="*/ 213 h 260"/>
                <a:gd name="T38" fmla="*/ 376 w 376"/>
                <a:gd name="T39" fmla="*/ 47 h 260"/>
                <a:gd name="T40" fmla="*/ 329 w 376"/>
                <a:gd name="T41" fmla="*/ 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260">
                  <a:moveTo>
                    <a:pt x="329" y="0"/>
                  </a:moveTo>
                  <a:cubicBezTo>
                    <a:pt x="47" y="0"/>
                    <a:pt x="47" y="0"/>
                    <a:pt x="47" y="0"/>
                  </a:cubicBezTo>
                  <a:cubicBezTo>
                    <a:pt x="21" y="0"/>
                    <a:pt x="0" y="21"/>
                    <a:pt x="0" y="47"/>
                  </a:cubicBezTo>
                  <a:cubicBezTo>
                    <a:pt x="0" y="137"/>
                    <a:pt x="0" y="137"/>
                    <a:pt x="0" y="137"/>
                  </a:cubicBezTo>
                  <a:cubicBezTo>
                    <a:pt x="7" y="135"/>
                    <a:pt x="13" y="133"/>
                    <a:pt x="20" y="131"/>
                  </a:cubicBezTo>
                  <a:cubicBezTo>
                    <a:pt x="20" y="47"/>
                    <a:pt x="20" y="47"/>
                    <a:pt x="20" y="47"/>
                  </a:cubicBezTo>
                  <a:cubicBezTo>
                    <a:pt x="20" y="32"/>
                    <a:pt x="32" y="20"/>
                    <a:pt x="47" y="20"/>
                  </a:cubicBezTo>
                  <a:cubicBezTo>
                    <a:pt x="329" y="20"/>
                    <a:pt x="329" y="20"/>
                    <a:pt x="329" y="20"/>
                  </a:cubicBezTo>
                  <a:cubicBezTo>
                    <a:pt x="344" y="20"/>
                    <a:pt x="356" y="32"/>
                    <a:pt x="356" y="47"/>
                  </a:cubicBezTo>
                  <a:cubicBezTo>
                    <a:pt x="356" y="213"/>
                    <a:pt x="356" y="213"/>
                    <a:pt x="356" y="213"/>
                  </a:cubicBezTo>
                  <a:cubicBezTo>
                    <a:pt x="356" y="228"/>
                    <a:pt x="344" y="240"/>
                    <a:pt x="329" y="240"/>
                  </a:cubicBezTo>
                  <a:cubicBezTo>
                    <a:pt x="47" y="240"/>
                    <a:pt x="47" y="240"/>
                    <a:pt x="47" y="240"/>
                  </a:cubicBezTo>
                  <a:cubicBezTo>
                    <a:pt x="32" y="240"/>
                    <a:pt x="20" y="228"/>
                    <a:pt x="20" y="213"/>
                  </a:cubicBezTo>
                  <a:cubicBezTo>
                    <a:pt x="20" y="169"/>
                    <a:pt x="20" y="169"/>
                    <a:pt x="20" y="169"/>
                  </a:cubicBezTo>
                  <a:cubicBezTo>
                    <a:pt x="13" y="171"/>
                    <a:pt x="7" y="174"/>
                    <a:pt x="0" y="176"/>
                  </a:cubicBezTo>
                  <a:cubicBezTo>
                    <a:pt x="0" y="213"/>
                    <a:pt x="0" y="213"/>
                    <a:pt x="0" y="213"/>
                  </a:cubicBezTo>
                  <a:cubicBezTo>
                    <a:pt x="0" y="239"/>
                    <a:pt x="21" y="260"/>
                    <a:pt x="47" y="260"/>
                  </a:cubicBezTo>
                  <a:cubicBezTo>
                    <a:pt x="329" y="260"/>
                    <a:pt x="329" y="260"/>
                    <a:pt x="329" y="260"/>
                  </a:cubicBezTo>
                  <a:cubicBezTo>
                    <a:pt x="355" y="260"/>
                    <a:pt x="376" y="239"/>
                    <a:pt x="376" y="213"/>
                  </a:cubicBezTo>
                  <a:cubicBezTo>
                    <a:pt x="376" y="47"/>
                    <a:pt x="376" y="47"/>
                    <a:pt x="376" y="47"/>
                  </a:cubicBezTo>
                  <a:cubicBezTo>
                    <a:pt x="376" y="21"/>
                    <a:pt x="355" y="0"/>
                    <a:pt x="3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p:cNvSpPr/>
            <p:nvPr/>
          </p:nvSpPr>
          <p:spPr bwMode="auto">
            <a:xfrm>
              <a:off x="7286625" y="5484813"/>
              <a:ext cx="160338" cy="166688"/>
            </a:xfrm>
            <a:custGeom>
              <a:gdLst>
                <a:gd name="T0" fmla="*/ 0 w 101"/>
                <a:gd name="T1" fmla="*/ 95 h 105"/>
                <a:gd name="T2" fmla="*/ 10 w 101"/>
                <a:gd name="T3" fmla="*/ 105 h 105"/>
                <a:gd name="T4" fmla="*/ 101 w 101"/>
                <a:gd name="T5" fmla="*/ 4 h 105"/>
                <a:gd name="T6" fmla="*/ 97 w 101"/>
                <a:gd name="T7" fmla="*/ 0 h 105"/>
                <a:gd name="T8" fmla="*/ 0 w 101"/>
                <a:gd name="T9" fmla="*/ 95 h 105"/>
              </a:gdLst>
              <a:cxnLst>
                <a:cxn ang="0">
                  <a:pos x="T0" y="T1"/>
                </a:cxn>
                <a:cxn ang="0">
                  <a:pos x="T2" y="T3"/>
                </a:cxn>
                <a:cxn ang="0">
                  <a:pos x="T4" y="T5"/>
                </a:cxn>
                <a:cxn ang="0">
                  <a:pos x="T6" y="T7"/>
                </a:cxn>
                <a:cxn ang="0">
                  <a:pos x="T8" y="T9"/>
                </a:cxn>
              </a:cxnLst>
              <a:rect l="0" t="0" r="r" b="b"/>
              <a:pathLst>
                <a:path w="100" h="105">
                  <a:moveTo>
                    <a:pt x="0" y="95"/>
                  </a:moveTo>
                  <a:lnTo>
                    <a:pt x="10" y="105"/>
                  </a:lnTo>
                  <a:lnTo>
                    <a:pt x="101" y="4"/>
                  </a:lnTo>
                  <a:lnTo>
                    <a:pt x="97" y="0"/>
                  </a:lnTo>
                  <a:lnTo>
                    <a:pt x="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65660588"/>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withEffec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fill="hold" grpId="1" nodeType="withEffec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2" fill="hold" grpId="2" nodeType="withEffec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7" grpId="2"/>
    </p:bldLst>
  </p:timing>
</p:sld>
</file>

<file path=ppt/slides/slide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绩效与薪酬管理</a:t>
            </a:r>
          </a:p>
        </p:txBody>
      </p:sp>
      <p:sp>
        <p:nvSpPr>
          <p:cNvPr id="4" name="左箭头 3"/>
          <p:cNvSpPr/>
          <p:nvPr/>
        </p:nvSpPr>
        <p:spPr>
          <a:xfrm>
            <a:off x="1244600" y="1901825"/>
            <a:ext cx="4851400" cy="1016000"/>
          </a:xfrm>
          <a:prstGeom prst="leftArrow">
            <a:avLst>
              <a:gd name="adj1" fmla="val 77723"/>
              <a:gd name="adj2"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latin typeface="微软雅黑" panose="020b0503020204020204" pitchFamily="34" charset="-122"/>
                <a:ea typeface="微软雅黑" panose="020b0503020204020204" pitchFamily="34" charset="-122"/>
              </a:rPr>
              <a:t>绩效管理</a:t>
            </a:r>
          </a:p>
        </p:txBody>
      </p:sp>
      <p:sp>
        <p:nvSpPr>
          <p:cNvPr id="5" name="左箭头 4"/>
          <p:cNvSpPr/>
          <p:nvPr/>
        </p:nvSpPr>
        <p:spPr>
          <a:xfrm flipH="1">
            <a:off x="6096000" y="2682875"/>
            <a:ext cx="4851400" cy="1016000"/>
          </a:xfrm>
          <a:prstGeom prst="leftArrow">
            <a:avLst>
              <a:gd name="adj1" fmla="val 77723"/>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latin typeface="微软雅黑" panose="020b0503020204020204" pitchFamily="34" charset="-122"/>
                <a:ea typeface="微软雅黑" panose="020b0503020204020204" pitchFamily="34" charset="-122"/>
              </a:rPr>
              <a:t>薪酬管理</a:t>
            </a:r>
          </a:p>
        </p:txBody>
      </p:sp>
      <p:sp>
        <p:nvSpPr>
          <p:cNvPr id="7" name="TextBox 33"/>
          <p:cNvSpPr txBox="1"/>
          <p:nvPr/>
        </p:nvSpPr>
        <p:spPr>
          <a:xfrm>
            <a:off x="1733550" y="3320732"/>
            <a:ext cx="4010025" cy="2077492"/>
          </a:xfrm>
          <a:prstGeom prst="rect">
            <a:avLst/>
          </a:prstGeom>
          <a:noFill/>
        </p:spPr>
        <p:txBody>
          <a:bodyPr wrap="square" lIns="0" tIns="0" rIns="0" bIns="0" rtlCol="0">
            <a:spAutoFit/>
          </a:bodyPr>
          <a:lstStyle/>
          <a:p>
            <a:pPr algn="just">
              <a:lnSpc>
                <a:spcPct val="150000"/>
              </a:lnSpc>
            </a:pPr>
            <a:r>
              <a:rPr lang="zh-CN" altLang="en-US">
                <a:solidFill>
                  <a:schemeClr val="tx1">
                    <a:lumMod val="50000"/>
                    <a:lumOff val="50000"/>
                  </a:schemeClr>
                </a:solidFill>
                <a:latin typeface="微软雅黑" panose="020b0503020204020204" pitchFamily="34" charset="-122"/>
                <a:ea typeface="微软雅黑" panose="020b0503020204020204" pitchFamily="34" charset="-122"/>
              </a:rPr>
              <a:t>目前公司的绩效考核实行 “</a:t>
            </a:r>
            <a:r>
              <a:rPr lang="en-US" altLang="zh-CN">
                <a:solidFill>
                  <a:schemeClr val="tx1">
                    <a:lumMod val="50000"/>
                    <a:lumOff val="50000"/>
                  </a:schemeClr>
                </a:solidFill>
                <a:latin typeface="微软雅黑" panose="020b0503020204020204" pitchFamily="34" charset="-122"/>
                <a:ea typeface="微软雅黑" panose="020b0503020204020204" pitchFamily="34" charset="-122"/>
              </a:rPr>
              <a:t>360”</a:t>
            </a:r>
            <a:r>
              <a:rPr lang="zh-CN" altLang="en-US">
                <a:solidFill>
                  <a:schemeClr val="tx1">
                    <a:lumMod val="50000"/>
                    <a:lumOff val="50000"/>
                  </a:schemeClr>
                </a:solidFill>
                <a:latin typeface="微软雅黑" panose="020b0503020204020204" pitchFamily="34" charset="-122"/>
                <a:ea typeface="微软雅黑" panose="020b0503020204020204" pitchFamily="34" charset="-122"/>
              </a:rPr>
              <a:t>绩效方式：</a:t>
            </a:r>
            <a:r>
              <a:rPr lang="en-US" altLang="zh-CN">
                <a:solidFill>
                  <a:schemeClr val="tx1">
                    <a:lumMod val="50000"/>
                    <a:lumOff val="50000"/>
                  </a:schemeClr>
                </a:solidFill>
                <a:latin typeface="微软雅黑" panose="020b0503020204020204" pitchFamily="34" charset="-122"/>
                <a:ea typeface="微软雅黑" panose="020b0503020204020204" pitchFamily="34" charset="-122"/>
              </a:rPr>
              <a:t>2018</a:t>
            </a:r>
            <a:r>
              <a:rPr lang="zh-CN" altLang="en-US">
                <a:solidFill>
                  <a:schemeClr val="tx1">
                    <a:lumMod val="50000"/>
                    <a:lumOff val="50000"/>
                  </a:schemeClr>
                </a:solidFill>
                <a:latin typeface="微软雅黑" panose="020b0503020204020204" pitchFamily="34" charset="-122"/>
                <a:ea typeface="微软雅黑" panose="020b0503020204020204" pitchFamily="34" charset="-122"/>
              </a:rPr>
              <a:t>年将延续并完善此考核办法，</a:t>
            </a:r>
            <a:r>
              <a:rPr lang="en-US" altLang="zh-CN">
                <a:solidFill>
                  <a:schemeClr val="tx1">
                    <a:lumMod val="50000"/>
                    <a:lumOff val="50000"/>
                  </a:schemeClr>
                </a:solidFill>
                <a:latin typeface="微软雅黑" panose="020b0503020204020204" pitchFamily="34" charset="-122"/>
                <a:ea typeface="微软雅黑" panose="020b0503020204020204" pitchFamily="34" charset="-122"/>
              </a:rPr>
              <a:t>360</a:t>
            </a:r>
            <a:r>
              <a:rPr lang="zh-CN" altLang="en-US">
                <a:solidFill>
                  <a:schemeClr val="tx1">
                    <a:lumMod val="50000"/>
                    <a:lumOff val="50000"/>
                  </a:schemeClr>
                </a:solidFill>
                <a:latin typeface="微软雅黑" panose="020b0503020204020204" pitchFamily="34" charset="-122"/>
                <a:ea typeface="微软雅黑" panose="020b0503020204020204" pitchFamily="34" charset="-122"/>
              </a:rPr>
              <a:t>度绩效考评的成功运用是体现于信任、坦诚、开放，从而营造自由、平等、重视沟通的企业文化</a:t>
            </a:r>
          </a:p>
        </p:txBody>
      </p:sp>
      <p:sp>
        <p:nvSpPr>
          <p:cNvPr id="8" name="TextBox 33"/>
          <p:cNvSpPr txBox="1"/>
          <p:nvPr/>
        </p:nvSpPr>
        <p:spPr>
          <a:xfrm>
            <a:off x="6448425" y="3899849"/>
            <a:ext cx="3810000" cy="2077492"/>
          </a:xfrm>
          <a:prstGeom prst="rect">
            <a:avLst/>
          </a:prstGeom>
          <a:noFill/>
        </p:spPr>
        <p:txBody>
          <a:bodyPr wrap="square" lIns="0" tIns="0" rIns="0" bIns="0" rtlCol="0">
            <a:spAutoFit/>
          </a:bodyPr>
          <a:lstStyle>
            <a:defPPr>
              <a:defRPr lang="zh-CN"/>
            </a:defPPr>
            <a:lvl1pPr algn="just">
              <a:lnSpc>
                <a:spcPct val="15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zh-CN"/>
              <a:t>依照公司目前的薪酬发放标准，进一步制定和完善薪酬体系，从而吸引优秀的人才加盟；保留核心骨干员工；突出公司的重点业务与重点岗位；保证公司</a:t>
            </a:r>
            <a:r>
              <a:rPr lang="zh-CN" altLang="en-US"/>
              <a:t>总体战略的实现</a:t>
            </a:r>
          </a:p>
        </p:txBody>
      </p:sp>
      <p:sp>
        <p:nvSpPr>
          <p:cNvPr id="9" name="TextBox 33"/>
          <p:cNvSpPr txBox="1"/>
          <p:nvPr/>
        </p:nvSpPr>
        <p:spPr>
          <a:xfrm>
            <a:off x="1733550" y="5801131"/>
            <a:ext cx="4010025" cy="430887"/>
          </a:xfrm>
          <a:prstGeom prst="rect">
            <a:avLst/>
          </a:prstGeom>
          <a:noFill/>
        </p:spPr>
        <p:txBody>
          <a:bodyPr wrap="square" lIns="0" tIns="0" rIns="0" bIns="0" rtlCol="0">
            <a:spAutoFit/>
          </a:bodyPr>
          <a:lstStyle/>
          <a:p>
            <a:pPr algn="just"/>
            <a:r>
              <a:rPr lang="zh-CN" altLang="en-US" sz="1400">
                <a:solidFill>
                  <a:schemeClr val="accent5"/>
                </a:solidFill>
                <a:latin typeface="微软雅黑" panose="020b0503020204020204" pitchFamily="34" charset="-122"/>
                <a:ea typeface="微软雅黑" panose="020b0503020204020204" pitchFamily="34" charset="-122"/>
              </a:rPr>
              <a:t>此为参考性内容，请依照您公司的具体情况对内容进行调整或更改</a:t>
            </a:r>
          </a:p>
        </p:txBody>
      </p:sp>
    </p:spTree>
    <p:extLst>
      <p:ext uri="{BB962C8B-B14F-4D97-AF65-F5344CB8AC3E}">
        <p14:creationId xmlns:p14="http://schemas.microsoft.com/office/powerpoint/2010/main" val="4034016290"/>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xit" presetSubtype="0" fill="hold" grpId="0" nodeType="withEffec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2" nodeType="withEffect">
                                  <p:childTnLst>
                                    <p:set>
                                      <p:cBhvr>
                                        <p:cTn id="8" dur="1" fill="hold">
                                          <p:stCondLst>
                                            <p:cond delay="0"/>
                                          </p:stCondLst>
                                        </p:cTn>
                                        <p:tgtEl>
                                          <p:spTgt spid="5"/>
                                        </p:tgtEl>
                                        <p:attrNameLst>
                                          <p:attrName>style.visibility</p:attrName>
                                        </p:attrNameLst>
                                      </p:cBhvr>
                                      <p:to>
                                        <p:strVal val="hidden"/>
                                      </p:to>
                                    </p:set>
                                  </p:childTnLst>
                                </p:cTn>
                              </p:par>
                            </p:childTnLst>
                          </p:cTn>
                        </p:par>
                        <p:par>
                          <p:cTn id="9" fill="hold" nodeType="withGroup">
                            <p:stCondLst>
                              <p:cond delay="0"/>
                            </p:stCondLst>
                            <p:childTnLst>
                              <p:par>
                                <p:cTn id="10" presetID="22" presetClass="entr" presetSubtype="2" repeatCount="3000" fill="hold" grpId="1" nodeType="afterEffec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par>
                                <p:cTn id="13" presetID="22" presetClass="entr" presetSubtype="8" repeatCount="3000" fill="hold" grpId="3" nodeType="withEffec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2"/>
      <p:bldP spid="5" grpId="3"/>
    </p:bldLst>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3" name="任意多边形 32"/>
          <p:cNvSpPr/>
          <p:nvPr/>
        </p:nvSpPr>
        <p:spPr>
          <a:xfrm>
            <a:off x="8182501" y="4765889"/>
            <a:ext cx="2862798" cy="925072"/>
          </a:xfrm>
          <a:custGeom>
            <a:gdLst>
              <a:gd name="connsiteX0" fmla="*/ 0 w 2997200"/>
              <a:gd name="connsiteY0" fmla="*/ 0 h 925072"/>
              <a:gd name="connsiteX1" fmla="*/ 2997200 w 2997200"/>
              <a:gd name="connsiteY1" fmla="*/ 0 h 925072"/>
              <a:gd name="connsiteX2" fmla="*/ 2997200 w 2997200"/>
              <a:gd name="connsiteY2" fmla="*/ 925072 h 925072"/>
              <a:gd name="connsiteX3" fmla="*/ 2587153 w 2997200"/>
              <a:gd name="connsiteY3" fmla="*/ 872081 h 925072"/>
              <a:gd name="connsiteX4" fmla="*/ 1498600 w 2997200"/>
              <a:gd name="connsiteY4" fmla="*/ 819756 h 925072"/>
              <a:gd name="connsiteX5" fmla="*/ 410047 w 2997200"/>
              <a:gd name="connsiteY5" fmla="*/ 872081 h 925072"/>
              <a:gd name="connsiteX6" fmla="*/ 0 w 2997200"/>
              <a:gd name="connsiteY6" fmla="*/ 925072 h 9250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200" h="925072">
                <a:moveTo>
                  <a:pt x="0" y="0"/>
                </a:moveTo>
                <a:lnTo>
                  <a:pt x="2997200" y="0"/>
                </a:lnTo>
                <a:lnTo>
                  <a:pt x="2997200" y="925072"/>
                </a:lnTo>
                <a:lnTo>
                  <a:pt x="2587153" y="872081"/>
                </a:lnTo>
                <a:cubicBezTo>
                  <a:pt x="2252576" y="838388"/>
                  <a:pt x="1884727" y="819756"/>
                  <a:pt x="1498600" y="819756"/>
                </a:cubicBezTo>
                <a:cubicBezTo>
                  <a:pt x="1112474" y="819756"/>
                  <a:pt x="744624" y="838388"/>
                  <a:pt x="410047" y="872081"/>
                </a:cubicBezTo>
                <a:lnTo>
                  <a:pt x="0" y="925072"/>
                </a:lnTo>
                <a:close/>
              </a:path>
            </a:pathLst>
          </a:custGeom>
          <a:gradFill flip="none" rotWithShape="1">
            <a:gsLst>
              <a:gs pos="0">
                <a:schemeClr val="bg1">
                  <a:lumMod val="75000"/>
                  <a:alpha val="50000"/>
                </a:schemeClr>
              </a:gs>
              <a:gs pos="54528">
                <a:schemeClr val="bg1">
                  <a:lumMod val="50000"/>
                </a:schemeClr>
              </a:gs>
              <a:gs pos="45000">
                <a:schemeClr val="bg1">
                  <a:lumMod val="50000"/>
                </a:schemeClr>
              </a:gs>
              <a:gs pos="100000">
                <a:schemeClr val="bg1">
                  <a:lumMod val="75000"/>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324350" y="4765889"/>
            <a:ext cx="3543300" cy="925072"/>
          </a:xfrm>
          <a:custGeom>
            <a:gdLst>
              <a:gd name="connsiteX0" fmla="*/ 0 w 2997200"/>
              <a:gd name="connsiteY0" fmla="*/ 0 h 925072"/>
              <a:gd name="connsiteX1" fmla="*/ 2997200 w 2997200"/>
              <a:gd name="connsiteY1" fmla="*/ 0 h 925072"/>
              <a:gd name="connsiteX2" fmla="*/ 2997200 w 2997200"/>
              <a:gd name="connsiteY2" fmla="*/ 925072 h 925072"/>
              <a:gd name="connsiteX3" fmla="*/ 2587153 w 2997200"/>
              <a:gd name="connsiteY3" fmla="*/ 872081 h 925072"/>
              <a:gd name="connsiteX4" fmla="*/ 1498600 w 2997200"/>
              <a:gd name="connsiteY4" fmla="*/ 819756 h 925072"/>
              <a:gd name="connsiteX5" fmla="*/ 410047 w 2997200"/>
              <a:gd name="connsiteY5" fmla="*/ 872081 h 925072"/>
              <a:gd name="connsiteX6" fmla="*/ 0 w 2997200"/>
              <a:gd name="connsiteY6" fmla="*/ 925072 h 9250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200" h="925072">
                <a:moveTo>
                  <a:pt x="0" y="0"/>
                </a:moveTo>
                <a:lnTo>
                  <a:pt x="2997200" y="0"/>
                </a:lnTo>
                <a:lnTo>
                  <a:pt x="2997200" y="925072"/>
                </a:lnTo>
                <a:lnTo>
                  <a:pt x="2587153" y="872081"/>
                </a:lnTo>
                <a:cubicBezTo>
                  <a:pt x="2252576" y="838388"/>
                  <a:pt x="1884727" y="819756"/>
                  <a:pt x="1498600" y="819756"/>
                </a:cubicBezTo>
                <a:cubicBezTo>
                  <a:pt x="1112474" y="819756"/>
                  <a:pt x="744624" y="838388"/>
                  <a:pt x="410047" y="872081"/>
                </a:cubicBezTo>
                <a:lnTo>
                  <a:pt x="0" y="925072"/>
                </a:lnTo>
                <a:close/>
              </a:path>
            </a:pathLst>
          </a:custGeom>
          <a:gradFill flip="none" rotWithShape="1">
            <a:gsLst>
              <a:gs pos="0">
                <a:schemeClr val="bg1">
                  <a:lumMod val="75000"/>
                  <a:alpha val="50000"/>
                </a:schemeClr>
              </a:gs>
              <a:gs pos="54528">
                <a:schemeClr val="bg1">
                  <a:lumMod val="50000"/>
                </a:schemeClr>
              </a:gs>
              <a:gs pos="45000">
                <a:schemeClr val="bg1">
                  <a:lumMod val="50000"/>
                </a:schemeClr>
              </a:gs>
              <a:gs pos="100000">
                <a:schemeClr val="bg1">
                  <a:lumMod val="75000"/>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146701" y="4765889"/>
            <a:ext cx="2862798" cy="925072"/>
          </a:xfrm>
          <a:custGeom>
            <a:gdLst>
              <a:gd name="connsiteX0" fmla="*/ 0 w 2997200"/>
              <a:gd name="connsiteY0" fmla="*/ 0 h 925072"/>
              <a:gd name="connsiteX1" fmla="*/ 2997200 w 2997200"/>
              <a:gd name="connsiteY1" fmla="*/ 0 h 925072"/>
              <a:gd name="connsiteX2" fmla="*/ 2997200 w 2997200"/>
              <a:gd name="connsiteY2" fmla="*/ 925072 h 925072"/>
              <a:gd name="connsiteX3" fmla="*/ 2587153 w 2997200"/>
              <a:gd name="connsiteY3" fmla="*/ 872081 h 925072"/>
              <a:gd name="connsiteX4" fmla="*/ 1498600 w 2997200"/>
              <a:gd name="connsiteY4" fmla="*/ 819756 h 925072"/>
              <a:gd name="connsiteX5" fmla="*/ 410047 w 2997200"/>
              <a:gd name="connsiteY5" fmla="*/ 872081 h 925072"/>
              <a:gd name="connsiteX6" fmla="*/ 0 w 2997200"/>
              <a:gd name="connsiteY6" fmla="*/ 925072 h 9250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200" h="925072">
                <a:moveTo>
                  <a:pt x="0" y="0"/>
                </a:moveTo>
                <a:lnTo>
                  <a:pt x="2997200" y="0"/>
                </a:lnTo>
                <a:lnTo>
                  <a:pt x="2997200" y="925072"/>
                </a:lnTo>
                <a:lnTo>
                  <a:pt x="2587153" y="872081"/>
                </a:lnTo>
                <a:cubicBezTo>
                  <a:pt x="2252576" y="838388"/>
                  <a:pt x="1884727" y="819756"/>
                  <a:pt x="1498600" y="819756"/>
                </a:cubicBezTo>
                <a:cubicBezTo>
                  <a:pt x="1112474" y="819756"/>
                  <a:pt x="744624" y="838388"/>
                  <a:pt x="410047" y="872081"/>
                </a:cubicBezTo>
                <a:lnTo>
                  <a:pt x="0" y="925072"/>
                </a:lnTo>
                <a:close/>
              </a:path>
            </a:pathLst>
          </a:custGeom>
          <a:gradFill flip="none" rotWithShape="1">
            <a:gsLst>
              <a:gs pos="0">
                <a:schemeClr val="bg1">
                  <a:lumMod val="75000"/>
                  <a:alpha val="50000"/>
                </a:schemeClr>
              </a:gs>
              <a:gs pos="54528">
                <a:schemeClr val="bg1">
                  <a:lumMod val="50000"/>
                </a:schemeClr>
              </a:gs>
              <a:gs pos="45000">
                <a:schemeClr val="bg1">
                  <a:lumMod val="50000"/>
                </a:schemeClr>
              </a:gs>
              <a:gs pos="100000">
                <a:schemeClr val="bg1">
                  <a:lumMod val="75000"/>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79500" y="1485900"/>
            <a:ext cx="2997200" cy="4076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1175" y="1485900"/>
            <a:ext cx="3709650" cy="4076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115300" y="1485900"/>
            <a:ext cx="2997200" cy="4076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443174" y="3630890"/>
            <a:ext cx="2269852" cy="923330"/>
            <a:chOff x="1581212" y="3060518"/>
            <a:chExt cx="2269852" cy="923330"/>
          </a:xfrm>
        </p:grpSpPr>
        <p:sp>
          <p:nvSpPr>
            <p:cNvPr id="4" name="标题 1"/>
            <p:cNvSpPr>
              <a:spLocks noChangeArrowheads="1"/>
            </p:cNvSpPr>
            <p:nvPr/>
          </p:nvSpPr>
          <p:spPr bwMode="auto">
            <a:xfrm>
              <a:off x="1581212" y="3141481"/>
              <a:ext cx="12657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4000" b="1">
                  <a:solidFill>
                    <a:schemeClr val="bg1"/>
                  </a:solidFill>
                  <a:ea typeface="微软雅黑" panose="020b0503020204020204" pitchFamily="34" charset="-122"/>
                  <a:sym typeface="微软雅黑" panose="020b0503020204020204" pitchFamily="34" charset="-122"/>
                </a:rPr>
                <a:t>回首</a:t>
              </a:r>
              <a:endParaRPr lang="zh-CN" altLang="en-US" sz="4000">
                <a:solidFill>
                  <a:schemeClr val="bg1"/>
                </a:solidFill>
                <a:ea typeface="微软雅黑" panose="020b0503020204020204" pitchFamily="34" charset="-122"/>
                <a:sym typeface="微软雅黑" panose="020b0503020204020204" pitchFamily="34" charset="-122"/>
              </a:endParaRPr>
            </a:p>
          </p:txBody>
        </p:sp>
        <p:sp>
          <p:nvSpPr>
            <p:cNvPr id="5" name="文本框 4"/>
            <p:cNvSpPr txBox="1"/>
            <p:nvPr/>
          </p:nvSpPr>
          <p:spPr>
            <a:xfrm>
              <a:off x="2646888" y="3060518"/>
              <a:ext cx="1204176" cy="923330"/>
            </a:xfrm>
            <a:prstGeom prst="rect">
              <a:avLst/>
            </a:prstGeom>
            <a:noFill/>
            <a:ln>
              <a:noFill/>
            </a:ln>
          </p:spPr>
          <p:txBody>
            <a:bodyPr wrap="none" rtlCol="0">
              <a:spAutoFit/>
            </a:bodyPr>
            <a:lstStyle/>
            <a:p>
              <a:r>
                <a:rPr lang="en-US" altLang="zh-CN" sz="5400" spc="-150">
                  <a:solidFill>
                    <a:schemeClr val="bg1"/>
                  </a:solidFill>
                  <a:latin typeface="Bebas Neue Bold" panose="020b0606020202050201" pitchFamily="34" charset="0"/>
                </a:rPr>
                <a:t>2017</a:t>
              </a:r>
              <a:endParaRPr lang="zh-CN" altLang="en-US" sz="5400" spc="-150">
                <a:solidFill>
                  <a:schemeClr val="bg1"/>
                </a:solidFill>
                <a:latin typeface="Bebas Neue Bold" panose="020b0606020202050201" pitchFamily="34" charset="0"/>
              </a:endParaRPr>
            </a:p>
          </p:txBody>
        </p:sp>
      </p:grpSp>
      <p:sp>
        <p:nvSpPr>
          <p:cNvPr id="6" name="标题 1"/>
          <p:cNvSpPr>
            <a:spLocks noChangeArrowheads="1"/>
          </p:cNvSpPr>
          <p:nvPr/>
        </p:nvSpPr>
        <p:spPr bwMode="auto">
          <a:xfrm>
            <a:off x="4408278" y="3711854"/>
            <a:ext cx="33754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zh-CN" altLang="en-US" sz="4000" b="1">
                <a:solidFill>
                  <a:schemeClr val="bg1"/>
                </a:solidFill>
                <a:ea typeface="微软雅黑" panose="020b0503020204020204" pitchFamily="34" charset="-122"/>
                <a:sym typeface="微软雅黑" panose="020b0503020204020204" pitchFamily="34" charset="-122"/>
              </a:rPr>
              <a:t>清晰认识不足</a:t>
            </a:r>
            <a:endParaRPr lang="zh-CN" altLang="en-US" sz="4000">
              <a:solidFill>
                <a:schemeClr val="bg1"/>
              </a:solidFill>
              <a:ea typeface="微软雅黑" panose="020b0503020204020204" pitchFamily="34" charset="-122"/>
              <a:sym typeface="微软雅黑" panose="020b0503020204020204" pitchFamily="34" charset="-122"/>
            </a:endParaRPr>
          </a:p>
        </p:txBody>
      </p:sp>
      <p:grpSp>
        <p:nvGrpSpPr>
          <p:cNvPr id="11" name="组合 10"/>
          <p:cNvGrpSpPr/>
          <p:nvPr/>
        </p:nvGrpSpPr>
        <p:grpSpPr>
          <a:xfrm>
            <a:off x="8478974" y="3630890"/>
            <a:ext cx="2269852" cy="923330"/>
            <a:chOff x="8340936" y="3060518"/>
            <a:chExt cx="2269852" cy="923330"/>
          </a:xfrm>
        </p:grpSpPr>
        <p:sp>
          <p:nvSpPr>
            <p:cNvPr id="7" name="标题 1"/>
            <p:cNvSpPr>
              <a:spLocks noChangeArrowheads="1"/>
            </p:cNvSpPr>
            <p:nvPr/>
          </p:nvSpPr>
          <p:spPr bwMode="auto">
            <a:xfrm>
              <a:off x="8340936" y="3141481"/>
              <a:ext cx="12657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4000" b="1">
                  <a:solidFill>
                    <a:schemeClr val="bg1"/>
                  </a:solidFill>
                  <a:ea typeface="微软雅黑" panose="020b0503020204020204" pitchFamily="34" charset="-122"/>
                  <a:sym typeface="微软雅黑" panose="020b0503020204020204" pitchFamily="34" charset="-122"/>
                </a:rPr>
                <a:t>展望</a:t>
              </a:r>
              <a:endParaRPr lang="zh-CN" altLang="en-US" sz="4000">
                <a:solidFill>
                  <a:schemeClr val="bg1"/>
                </a:solidFill>
                <a:ea typeface="微软雅黑" panose="020b0503020204020204" pitchFamily="34" charset="-122"/>
                <a:sym typeface="微软雅黑" panose="020b0503020204020204" pitchFamily="34" charset="-122"/>
              </a:endParaRPr>
            </a:p>
          </p:txBody>
        </p:sp>
        <p:sp>
          <p:nvSpPr>
            <p:cNvPr id="8" name="文本框 7"/>
            <p:cNvSpPr txBox="1"/>
            <p:nvPr/>
          </p:nvSpPr>
          <p:spPr>
            <a:xfrm>
              <a:off x="9406612" y="3060518"/>
              <a:ext cx="1204176" cy="923330"/>
            </a:xfrm>
            <a:prstGeom prst="rect">
              <a:avLst/>
            </a:prstGeom>
            <a:noFill/>
            <a:ln>
              <a:noFill/>
            </a:ln>
          </p:spPr>
          <p:txBody>
            <a:bodyPr wrap="none" rtlCol="0">
              <a:spAutoFit/>
            </a:bodyPr>
            <a:lstStyle/>
            <a:p>
              <a:r>
                <a:rPr lang="en-US" altLang="zh-CN" sz="5400" spc="-150">
                  <a:solidFill>
                    <a:schemeClr val="bg1"/>
                  </a:solidFill>
                  <a:latin typeface="Bebas Neue Bold" panose="020b0606020202050201" pitchFamily="34" charset="0"/>
                </a:rPr>
                <a:t>2018</a:t>
              </a:r>
              <a:endParaRPr lang="zh-CN" altLang="en-US" sz="5400" spc="-150">
                <a:solidFill>
                  <a:schemeClr val="bg1"/>
                </a:solidFill>
                <a:latin typeface="Bebas Neue Bold" panose="020b0606020202050201" pitchFamily="34" charset="0"/>
              </a:endParaRPr>
            </a:p>
          </p:txBody>
        </p:sp>
      </p:grpSp>
      <p:sp>
        <p:nvSpPr>
          <p:cNvPr id="9" name="圆角矩形 8"/>
          <p:cNvSpPr/>
          <p:nvPr/>
        </p:nvSpPr>
        <p:spPr>
          <a:xfrm>
            <a:off x="156000" y="161925"/>
            <a:ext cx="11880000" cy="6534150"/>
          </a:xfrm>
          <a:prstGeom prst="roundRect">
            <a:avLst>
              <a:gd name="adj" fmla="val 5711"/>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标题 1"/>
          <p:cNvSpPr>
            <a:spLocks noChangeArrowheads="1"/>
          </p:cNvSpPr>
          <p:nvPr/>
        </p:nvSpPr>
        <p:spPr bwMode="auto">
          <a:xfrm>
            <a:off x="2071168" y="2011096"/>
            <a:ext cx="101386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8000" b="1">
                <a:solidFill>
                  <a:schemeClr val="bg1"/>
                </a:solidFill>
                <a:latin typeface="Bebas Neue Light" panose="00000500000000000000" pitchFamily="50" charset="0"/>
                <a:ea typeface="微软雅黑" panose="020b0503020204020204" pitchFamily="34" charset="-122"/>
                <a:sym typeface="微软雅黑" panose="020b0503020204020204" pitchFamily="34" charset="-122"/>
              </a:rPr>
              <a:t>01</a:t>
            </a:r>
            <a:endParaRPr lang="zh-CN" altLang="en-US" sz="8000">
              <a:solidFill>
                <a:schemeClr val="bg1"/>
              </a:solidFill>
              <a:latin typeface="Bebas Neue Light" panose="00000500000000000000" pitchFamily="50" charset="0"/>
              <a:ea typeface="微软雅黑" panose="020b0503020204020204" pitchFamily="34" charset="-122"/>
              <a:sym typeface="微软雅黑" panose="020b0503020204020204" pitchFamily="34" charset="-122"/>
            </a:endParaRPr>
          </a:p>
        </p:txBody>
      </p:sp>
      <p:sp>
        <p:nvSpPr>
          <p:cNvPr id="19" name="TextBox 29"/>
          <p:cNvSpPr txBox="1"/>
          <p:nvPr/>
        </p:nvSpPr>
        <p:spPr>
          <a:xfrm>
            <a:off x="1703273" y="1952119"/>
            <a:ext cx="589834" cy="328380"/>
          </a:xfrm>
          <a:prstGeom prst="wedgeRoundRectCallout">
            <a:avLst>
              <a:gd name="adj1" fmla="val 48159"/>
              <a:gd name="adj2" fmla="val 70956"/>
              <a:gd name="adj3" fmla="val 16667"/>
            </a:avLst>
          </a:prstGeom>
          <a:noFill/>
          <a:ln w="9525">
            <a:solidFill>
              <a:schemeClr val="bg1"/>
            </a:solidFill>
          </a:ln>
        </p:spPr>
        <p:txBody>
          <a:bodyPr wrap="square" lIns="0" tIns="0" rIns="0" bIns="0" rtlCol="0" anchor="ctr">
            <a:noAutofit/>
          </a:bodyPr>
          <a:lstStyle/>
          <a:p>
            <a:pPr algn="ctr"/>
            <a:r>
              <a:rPr lang="en-US" altLang="zh-CN" b="1">
                <a:solidFill>
                  <a:schemeClr val="bg1"/>
                </a:solidFill>
                <a:latin typeface="Bebas Neue Book" panose="00000500000000000000" pitchFamily="50" charset="0"/>
                <a:ea typeface="微软雅黑" panose="020b0503020204020204" pitchFamily="34" charset="-122"/>
              </a:rPr>
              <a:t>part</a:t>
            </a:r>
          </a:p>
        </p:txBody>
      </p:sp>
      <p:sp>
        <p:nvSpPr>
          <p:cNvPr id="23" name="标题 1"/>
          <p:cNvSpPr>
            <a:spLocks noChangeArrowheads="1"/>
          </p:cNvSpPr>
          <p:nvPr/>
        </p:nvSpPr>
        <p:spPr bwMode="auto">
          <a:xfrm>
            <a:off x="5589068" y="2011096"/>
            <a:ext cx="101386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8000" b="1">
                <a:solidFill>
                  <a:schemeClr val="bg1"/>
                </a:solidFill>
                <a:latin typeface="Bebas Neue Light" panose="00000500000000000000" pitchFamily="50" charset="0"/>
                <a:ea typeface="微软雅黑" panose="020b0503020204020204" pitchFamily="34" charset="-122"/>
                <a:sym typeface="微软雅黑" panose="020b0503020204020204" pitchFamily="34" charset="-122"/>
              </a:rPr>
              <a:t>02</a:t>
            </a:r>
            <a:endParaRPr lang="zh-CN" altLang="en-US" sz="8000">
              <a:solidFill>
                <a:schemeClr val="bg1"/>
              </a:solidFill>
              <a:latin typeface="Bebas Neue Light" panose="00000500000000000000" pitchFamily="50" charset="0"/>
              <a:ea typeface="微软雅黑" panose="020b0503020204020204" pitchFamily="34" charset="-122"/>
              <a:sym typeface="微软雅黑" panose="020b0503020204020204" pitchFamily="34" charset="-122"/>
            </a:endParaRPr>
          </a:p>
        </p:txBody>
      </p:sp>
      <p:sp>
        <p:nvSpPr>
          <p:cNvPr id="24" name="TextBox 29"/>
          <p:cNvSpPr txBox="1"/>
          <p:nvPr/>
        </p:nvSpPr>
        <p:spPr>
          <a:xfrm>
            <a:off x="5130137" y="1952119"/>
            <a:ext cx="593154" cy="328380"/>
          </a:xfrm>
          <a:prstGeom prst="wedgeRoundRectCallout">
            <a:avLst>
              <a:gd name="adj1" fmla="val 48159"/>
              <a:gd name="adj2" fmla="val 70956"/>
              <a:gd name="adj3" fmla="val 16667"/>
            </a:avLst>
          </a:prstGeom>
          <a:noFill/>
          <a:ln w="9525">
            <a:solidFill>
              <a:schemeClr val="bg1"/>
            </a:solidFill>
          </a:ln>
        </p:spPr>
        <p:txBody>
          <a:bodyPr wrap="square" lIns="0" tIns="0" rIns="0" bIns="0" rtlCol="0" anchor="ctr">
            <a:noAutofit/>
          </a:bodyPr>
          <a:lstStyle/>
          <a:p>
            <a:pPr algn="ctr"/>
            <a:r>
              <a:rPr lang="en-US" altLang="zh-CN" b="1">
                <a:solidFill>
                  <a:schemeClr val="bg1"/>
                </a:solidFill>
                <a:latin typeface="Bebas Neue Book" panose="00000500000000000000" pitchFamily="50" charset="0"/>
                <a:ea typeface="微软雅黑" panose="020b0503020204020204" pitchFamily="34" charset="-122"/>
              </a:rPr>
              <a:t>part</a:t>
            </a:r>
          </a:p>
        </p:txBody>
      </p:sp>
      <p:sp>
        <p:nvSpPr>
          <p:cNvPr id="25" name="标题 1"/>
          <p:cNvSpPr>
            <a:spLocks noChangeArrowheads="1"/>
          </p:cNvSpPr>
          <p:nvPr/>
        </p:nvSpPr>
        <p:spPr bwMode="auto">
          <a:xfrm>
            <a:off x="9106968" y="2011096"/>
            <a:ext cx="101386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8000" b="1">
                <a:solidFill>
                  <a:schemeClr val="bg1"/>
                </a:solidFill>
                <a:latin typeface="Bebas Neue Light" panose="00000500000000000000" pitchFamily="50" charset="0"/>
                <a:ea typeface="微软雅黑" panose="020b0503020204020204" pitchFamily="34" charset="-122"/>
                <a:sym typeface="微软雅黑" panose="020b0503020204020204" pitchFamily="34" charset="-122"/>
              </a:rPr>
              <a:t>03</a:t>
            </a:r>
            <a:endParaRPr lang="zh-CN" altLang="en-US" sz="8000">
              <a:solidFill>
                <a:schemeClr val="bg1"/>
              </a:solidFill>
              <a:latin typeface="Bebas Neue Light" panose="00000500000000000000" pitchFamily="50" charset="0"/>
              <a:ea typeface="微软雅黑" panose="020b0503020204020204" pitchFamily="34" charset="-122"/>
              <a:sym typeface="微软雅黑" panose="020b0503020204020204" pitchFamily="34" charset="-122"/>
            </a:endParaRPr>
          </a:p>
        </p:txBody>
      </p:sp>
      <p:sp>
        <p:nvSpPr>
          <p:cNvPr id="26" name="TextBox 29"/>
          <p:cNvSpPr txBox="1"/>
          <p:nvPr/>
        </p:nvSpPr>
        <p:spPr>
          <a:xfrm>
            <a:off x="8659550" y="1952119"/>
            <a:ext cx="588681" cy="328380"/>
          </a:xfrm>
          <a:prstGeom prst="wedgeRoundRectCallout">
            <a:avLst>
              <a:gd name="adj1" fmla="val 48159"/>
              <a:gd name="adj2" fmla="val 70956"/>
              <a:gd name="adj3" fmla="val 16667"/>
            </a:avLst>
          </a:prstGeom>
          <a:noFill/>
          <a:ln w="9525">
            <a:solidFill>
              <a:schemeClr val="bg1"/>
            </a:solidFill>
          </a:ln>
        </p:spPr>
        <p:txBody>
          <a:bodyPr wrap="square" lIns="0" tIns="0" rIns="0" bIns="0" rtlCol="0" anchor="ctr">
            <a:noAutofit/>
          </a:bodyPr>
          <a:lstStyle/>
          <a:p>
            <a:pPr algn="ctr"/>
            <a:r>
              <a:rPr lang="en-US" altLang="zh-CN" b="1">
                <a:solidFill>
                  <a:schemeClr val="bg1"/>
                </a:solidFill>
                <a:latin typeface="Bebas Neue Book" panose="00000500000000000000" pitchFamily="50" charset="0"/>
                <a:ea typeface="微软雅黑" panose="020b0503020204020204" pitchFamily="34" charset="-122"/>
              </a:rPr>
              <a:t>part</a:t>
            </a:r>
          </a:p>
        </p:txBody>
      </p:sp>
      <p:sp>
        <p:nvSpPr>
          <p:cNvPr id="34" name="文本框 33"/>
          <p:cNvSpPr txBox="1"/>
          <p:nvPr/>
        </p:nvSpPr>
        <p:spPr>
          <a:xfrm>
            <a:off x="4949693" y="393764"/>
            <a:ext cx="2292615" cy="923330"/>
          </a:xfrm>
          <a:prstGeom prst="rect">
            <a:avLst/>
          </a:prstGeom>
          <a:noFill/>
          <a:ln>
            <a:noFill/>
          </a:ln>
        </p:spPr>
        <p:txBody>
          <a:bodyPr wrap="none" rtlCol="0">
            <a:spAutoFit/>
          </a:bodyPr>
          <a:lstStyle/>
          <a:p>
            <a:r>
              <a:rPr lang="en-US" altLang="zh-CN" sz="5400">
                <a:solidFill>
                  <a:schemeClr val="accent5"/>
                </a:solidFill>
                <a:latin typeface="Bebas Neue Regular" panose="00000500000000000000" pitchFamily="50" charset="0"/>
              </a:rPr>
              <a:t>contents</a:t>
            </a:r>
            <a:endParaRPr lang="zh-CN" altLang="en-US" sz="5400">
              <a:solidFill>
                <a:schemeClr val="accent5"/>
              </a:solidFill>
              <a:latin typeface="Bebas Neue Regular" panose="00000500000000000000" pitchFamily="50" charset="0"/>
            </a:endParaRPr>
          </a:p>
        </p:txBody>
      </p:sp>
      <p:sp>
        <p:nvSpPr>
          <p:cNvPr id="36" name="Shape 2587"/>
          <p:cNvSpPr/>
          <p:nvPr/>
        </p:nvSpPr>
        <p:spPr>
          <a:xfrm>
            <a:off x="9409092" y="4713203"/>
            <a:ext cx="409616" cy="409616"/>
          </a:xfrm>
          <a:custGeom>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5">
              <a:lumMod val="20000"/>
              <a:lumOff val="8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7" name="Shape 2613"/>
          <p:cNvSpPr/>
          <p:nvPr/>
        </p:nvSpPr>
        <p:spPr>
          <a:xfrm>
            <a:off x="2373292" y="4713203"/>
            <a:ext cx="409616" cy="409616"/>
          </a:xfrm>
          <a:custGeom>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accent5">
              <a:lumMod val="20000"/>
              <a:lumOff val="8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8" name="Shape 2618"/>
          <p:cNvSpPr/>
          <p:nvPr/>
        </p:nvSpPr>
        <p:spPr>
          <a:xfrm>
            <a:off x="5891212" y="4713195"/>
            <a:ext cx="409576" cy="409632"/>
          </a:xfrm>
          <a:custGeom>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accent5">
              <a:lumMod val="20000"/>
              <a:lumOff val="8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624301506"/>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36" fill="hold" grpId="2" nodeType="withEffec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strVal val="(6*min(max(#ppt_w*#ppt_h,.3),1)-7.4)/-.7*#ppt_w"/>
                                          </p:val>
                                        </p:tav>
                                        <p:tav tm="100000">
                                          <p:val>
                                            <p:strVal val="#ppt_w"/>
                                          </p:val>
                                        </p:tav>
                                      </p:tavLst>
                                    </p:anim>
                                    <p:anim calcmode="lin" valueType="num">
                                      <p:cBhvr>
                                        <p:cTn id="8" dur="1000" fill="hold"/>
                                        <p:tgtEl>
                                          <p:spTgt spid="37"/>
                                        </p:tgtEl>
                                        <p:attrNameLst>
                                          <p:attrName>ppt_h</p:attrName>
                                        </p:attrNameLst>
                                      </p:cBhvr>
                                      <p:tavLst>
                                        <p:tav tm="0">
                                          <p:val>
                                            <p:strVal val="(6*min(max(#ppt_w*#ppt_h,.3),1)-7.4)/-.7*#ppt_h"/>
                                          </p:val>
                                        </p:tav>
                                        <p:tav tm="100000">
                                          <p:val>
                                            <p:strVal val="#ppt_h"/>
                                          </p:val>
                                        </p:tav>
                                      </p:tavLst>
                                    </p:anim>
                                    <p:anim calcmode="lin" valueType="num">
                                      <p:cBhvr>
                                        <p:cTn id="9" dur="1000" fill="hold"/>
                                        <p:tgtEl>
                                          <p:spTgt spid="37"/>
                                        </p:tgtEl>
                                        <p:attrNameLst>
                                          <p:attrName>ppt_x</p:attrName>
                                        </p:attrNameLst>
                                      </p:cBhvr>
                                      <p:tavLst>
                                        <p:tav tm="0">
                                          <p:val>
                                            <p:fltVal val="0.5"/>
                                          </p:val>
                                        </p:tav>
                                        <p:tav tm="100000">
                                          <p:val>
                                            <p:strVal val="#ppt_x"/>
                                          </p:val>
                                        </p:tav>
                                      </p:tavLst>
                                    </p:anim>
                                    <p:anim calcmode="lin" valueType="num">
                                      <p:cBhvr>
                                        <p:cTn id="10" dur="1000" fill="hold"/>
                                        <p:tgtEl>
                                          <p:spTgt spid="37"/>
                                        </p:tgtEl>
                                        <p:attrNameLst>
                                          <p:attrName>ppt_y</p:attrName>
                                        </p:attrNameLst>
                                      </p:cBhvr>
                                      <p:tavLst>
                                        <p:tav tm="0">
                                          <p:val>
                                            <p:strVal val="1+(6*min(max(#ppt_w*#ppt_h,.3),1)-7.4)/-.7*#ppt_h/2"/>
                                          </p:val>
                                        </p:tav>
                                        <p:tav tm="100000">
                                          <p:val>
                                            <p:strVal val="#ppt_y"/>
                                          </p:val>
                                        </p:tav>
                                      </p:tavLst>
                                    </p:anim>
                                  </p:childTnLst>
                                </p:cTn>
                              </p:par>
                              <p:par>
                                <p:cTn id="11" presetID="23" presetClass="entr" presetSubtype="36" fill="hold" grpId="3" nodeType="withEffect">
                                  <p:childTnLst>
                                    <p:set>
                                      <p:cBhvr>
                                        <p:cTn id="12" dur="1" fill="hold">
                                          <p:stCondLst>
                                            <p:cond delay="0"/>
                                          </p:stCondLst>
                                        </p:cTn>
                                        <p:tgtEl>
                                          <p:spTgt spid="38"/>
                                        </p:tgtEl>
                                        <p:attrNameLst>
                                          <p:attrName>style.visibility</p:attrName>
                                        </p:attrNameLst>
                                      </p:cBhvr>
                                      <p:to>
                                        <p:strVal val="visible"/>
                                      </p:to>
                                    </p:set>
                                    <p:anim calcmode="lin" valueType="num">
                                      <p:cBhvr>
                                        <p:cTn id="13" dur="1000" fill="hold"/>
                                        <p:tgtEl>
                                          <p:spTgt spid="38"/>
                                        </p:tgtEl>
                                        <p:attrNameLst>
                                          <p:attrName>ppt_w</p:attrName>
                                        </p:attrNameLst>
                                      </p:cBhvr>
                                      <p:tavLst>
                                        <p:tav tm="0">
                                          <p:val>
                                            <p:strVal val="(6*min(max(#ppt_w*#ppt_h,.3),1)-7.4)/-.7*#ppt_w"/>
                                          </p:val>
                                        </p:tav>
                                        <p:tav tm="100000">
                                          <p:val>
                                            <p:strVal val="#ppt_w"/>
                                          </p:val>
                                        </p:tav>
                                      </p:tavLst>
                                    </p:anim>
                                    <p:anim calcmode="lin" valueType="num">
                                      <p:cBhvr>
                                        <p:cTn id="14" dur="1000" fill="hold"/>
                                        <p:tgtEl>
                                          <p:spTgt spid="38"/>
                                        </p:tgtEl>
                                        <p:attrNameLst>
                                          <p:attrName>ppt_h</p:attrName>
                                        </p:attrNameLst>
                                      </p:cBhvr>
                                      <p:tavLst>
                                        <p:tav tm="0">
                                          <p:val>
                                            <p:strVal val="(6*min(max(#ppt_w*#ppt_h,.3),1)-7.4)/-.7*#ppt_h"/>
                                          </p:val>
                                        </p:tav>
                                        <p:tav tm="100000">
                                          <p:val>
                                            <p:strVal val="#ppt_h"/>
                                          </p:val>
                                        </p:tav>
                                      </p:tavLst>
                                    </p:anim>
                                    <p:anim calcmode="lin" valueType="num">
                                      <p:cBhvr>
                                        <p:cTn id="15" dur="1000" fill="hold"/>
                                        <p:tgtEl>
                                          <p:spTgt spid="38"/>
                                        </p:tgtEl>
                                        <p:attrNameLst>
                                          <p:attrName>ppt_x</p:attrName>
                                        </p:attrNameLst>
                                      </p:cBhvr>
                                      <p:tavLst>
                                        <p:tav tm="0">
                                          <p:val>
                                            <p:fltVal val="0.5"/>
                                          </p:val>
                                        </p:tav>
                                        <p:tav tm="100000">
                                          <p:val>
                                            <p:strVal val="#ppt_x"/>
                                          </p:val>
                                        </p:tav>
                                      </p:tavLst>
                                    </p:anim>
                                    <p:anim calcmode="lin" valueType="num">
                                      <p:cBhvr>
                                        <p:cTn id="16" dur="1000" fill="hold"/>
                                        <p:tgtEl>
                                          <p:spTgt spid="38"/>
                                        </p:tgtEl>
                                        <p:attrNameLst>
                                          <p:attrName>ppt_y</p:attrName>
                                        </p:attrNameLst>
                                      </p:cBhvr>
                                      <p:tavLst>
                                        <p:tav tm="0">
                                          <p:val>
                                            <p:strVal val="1+(6*min(max(#ppt_w*#ppt_h,.3),1)-7.4)/-.7*#ppt_h/2"/>
                                          </p:val>
                                        </p:tav>
                                        <p:tav tm="100000">
                                          <p:val>
                                            <p:strVal val="#ppt_y"/>
                                          </p:val>
                                        </p:tav>
                                      </p:tavLst>
                                    </p:anim>
                                  </p:childTnLst>
                                </p:cTn>
                              </p:par>
                              <p:par>
                                <p:cTn id="17" presetID="23" presetClass="entr" presetSubtype="36" fill="hold" grpId="1" nodeType="withEffect">
                                  <p:childTnLst>
                                    <p:set>
                                      <p:cBhvr>
                                        <p:cTn id="18" dur="1" fill="hold">
                                          <p:stCondLst>
                                            <p:cond delay="0"/>
                                          </p:stCondLst>
                                        </p:cTn>
                                        <p:tgtEl>
                                          <p:spTgt spid="36"/>
                                        </p:tgtEl>
                                        <p:attrNameLst>
                                          <p:attrName>style.visibility</p:attrName>
                                        </p:attrNameLst>
                                      </p:cBhvr>
                                      <p:to>
                                        <p:strVal val="visible"/>
                                      </p:to>
                                    </p:set>
                                    <p:anim calcmode="lin" valueType="num">
                                      <p:cBhvr>
                                        <p:cTn id="19" dur="1000" fill="hold"/>
                                        <p:tgtEl>
                                          <p:spTgt spid="36"/>
                                        </p:tgtEl>
                                        <p:attrNameLst>
                                          <p:attrName>ppt_w</p:attrName>
                                        </p:attrNameLst>
                                      </p:cBhvr>
                                      <p:tavLst>
                                        <p:tav tm="0">
                                          <p:val>
                                            <p:strVal val="(6*min(max(#ppt_w*#ppt_h,.3),1)-7.4)/-.7*#ppt_w"/>
                                          </p:val>
                                        </p:tav>
                                        <p:tav tm="100000">
                                          <p:val>
                                            <p:strVal val="#ppt_w"/>
                                          </p:val>
                                        </p:tav>
                                      </p:tavLst>
                                    </p:anim>
                                    <p:anim calcmode="lin" valueType="num">
                                      <p:cBhvr>
                                        <p:cTn id="20" dur="1000" fill="hold"/>
                                        <p:tgtEl>
                                          <p:spTgt spid="36"/>
                                        </p:tgtEl>
                                        <p:attrNameLst>
                                          <p:attrName>ppt_h</p:attrName>
                                        </p:attrNameLst>
                                      </p:cBhvr>
                                      <p:tavLst>
                                        <p:tav tm="0">
                                          <p:val>
                                            <p:strVal val="(6*min(max(#ppt_w*#ppt_h,.3),1)-7.4)/-.7*#ppt_h"/>
                                          </p:val>
                                        </p:tav>
                                        <p:tav tm="100000">
                                          <p:val>
                                            <p:strVal val="#ppt_h"/>
                                          </p:val>
                                        </p:tav>
                                      </p:tavLst>
                                    </p:anim>
                                    <p:anim calcmode="lin" valueType="num">
                                      <p:cBhvr>
                                        <p:cTn id="21" dur="1000" fill="hold"/>
                                        <p:tgtEl>
                                          <p:spTgt spid="36"/>
                                        </p:tgtEl>
                                        <p:attrNameLst>
                                          <p:attrName>ppt_x</p:attrName>
                                        </p:attrNameLst>
                                      </p:cBhvr>
                                      <p:tavLst>
                                        <p:tav tm="0">
                                          <p:val>
                                            <p:fltVal val="0.5"/>
                                          </p:val>
                                        </p:tav>
                                        <p:tav tm="100000">
                                          <p:val>
                                            <p:strVal val="#ppt_x"/>
                                          </p:val>
                                        </p:tav>
                                      </p:tavLst>
                                    </p:anim>
                                    <p:anim calcmode="lin" valueType="num">
                                      <p:cBhvr>
                                        <p:cTn id="22" dur="10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23" fill="hold" nodeType="withGroup">
                            <p:stCondLst>
                              <p:cond delay="2000"/>
                            </p:stCondLst>
                            <p:childTnLst>
                              <p:par>
                                <p:cTn id="24" presetID="2" presetClass="entr" presetSubtype="8" fill="hold" grpId="0" nodeType="afterEffect">
                                  <p:iterate type="lt">
                                    <p:tmPct val="10000"/>
                                  </p:iterate>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0-#ppt_w/2"/>
                                          </p:val>
                                        </p:tav>
                                        <p:tav tm="100000">
                                          <p:val>
                                            <p:strVal val="#ppt_x"/>
                                          </p:val>
                                        </p:tav>
                                      </p:tavLst>
                                    </p:anim>
                                    <p:anim calcmode="lin" valueType="num">
                                      <p:cBhvr additive="base">
                                        <p:cTn id="27"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1"/>
      <p:bldP spid="37" grpId="2"/>
      <p:bldP spid="38" grpId="3"/>
    </p:bldLst>
  </p:timing>
</p:sld>
</file>

<file path=ppt/slides/slide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5" name="矩形 34"/>
          <p:cNvSpPr/>
          <p:nvPr/>
        </p:nvSpPr>
        <p:spPr>
          <a:xfrm>
            <a:off x="5834039" y="4284444"/>
            <a:ext cx="191916" cy="3427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4550257" y="2808746"/>
            <a:ext cx="1475698" cy="1475698"/>
            <a:chOff x="4616737" y="2875226"/>
            <a:chExt cx="1342738" cy="1342738"/>
          </a:xfrm>
        </p:grpSpPr>
        <p:sp>
          <p:nvSpPr>
            <p:cNvPr id="32" name="对角圆角矩形 31"/>
            <p:cNvSpPr/>
            <p:nvPr/>
          </p:nvSpPr>
          <p:spPr>
            <a:xfrm flipH="1">
              <a:off x="4616737" y="2875226"/>
              <a:ext cx="1342738" cy="1342738"/>
            </a:xfrm>
            <a:prstGeom prst="round2DiagRect">
              <a:avLst>
                <a:gd name="adj1" fmla="val 50000"/>
                <a:gd name="adj2" fmla="val 0"/>
              </a:avLst>
            </a:prstGeom>
            <a:solidFill>
              <a:schemeClr val="accent5">
                <a:lumMod val="60000"/>
                <a:lumOff val="40000"/>
              </a:schemeClr>
            </a:solidFill>
            <a:ln w="146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对角圆角矩形 54"/>
            <p:cNvSpPr/>
            <p:nvPr/>
          </p:nvSpPr>
          <p:spPr>
            <a:xfrm flipH="1">
              <a:off x="4791362" y="3049851"/>
              <a:ext cx="993488" cy="993488"/>
            </a:xfrm>
            <a:prstGeom prst="round2DiagRect">
              <a:avLst>
                <a:gd name="adj1" fmla="val 50000"/>
                <a:gd name="adj2" fmla="val 0"/>
              </a:avLst>
            </a:prstGeom>
            <a:solidFill>
              <a:schemeClr val="accent4"/>
            </a:solidFill>
            <a:ln w="146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6166044" y="2808746"/>
            <a:ext cx="1475700" cy="1475698"/>
            <a:chOff x="6232524" y="2875226"/>
            <a:chExt cx="1342740" cy="1342738"/>
          </a:xfrm>
        </p:grpSpPr>
        <p:sp>
          <p:nvSpPr>
            <p:cNvPr id="31" name="对角圆角矩形 30"/>
            <p:cNvSpPr/>
            <p:nvPr/>
          </p:nvSpPr>
          <p:spPr>
            <a:xfrm>
              <a:off x="6232524" y="2875226"/>
              <a:ext cx="1342740" cy="1342738"/>
            </a:xfrm>
            <a:prstGeom prst="round2DiagRect">
              <a:avLst>
                <a:gd name="adj1" fmla="val 50000"/>
                <a:gd name="adj2" fmla="val 0"/>
              </a:avLst>
            </a:prstGeom>
            <a:solidFill>
              <a:schemeClr val="accent5"/>
            </a:solidFill>
            <a:ln w="146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对角圆角矩形 55"/>
            <p:cNvSpPr/>
            <p:nvPr/>
          </p:nvSpPr>
          <p:spPr>
            <a:xfrm>
              <a:off x="6407150" y="3049851"/>
              <a:ext cx="993488" cy="993488"/>
            </a:xfrm>
            <a:prstGeom prst="round2DiagRect">
              <a:avLst>
                <a:gd name="adj1" fmla="val 50000"/>
                <a:gd name="adj2" fmla="val 0"/>
              </a:avLst>
            </a:prstGeom>
            <a:solidFill>
              <a:schemeClr val="accent4"/>
            </a:solidFill>
            <a:ln w="146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4550257" y="4435267"/>
            <a:ext cx="1475698" cy="1475700"/>
            <a:chOff x="4616737" y="4501747"/>
            <a:chExt cx="1342738" cy="1342740"/>
          </a:xfrm>
        </p:grpSpPr>
        <p:sp>
          <p:nvSpPr>
            <p:cNvPr id="34" name="对角圆角矩形 33"/>
            <p:cNvSpPr/>
            <p:nvPr/>
          </p:nvSpPr>
          <p:spPr>
            <a:xfrm flipH="1" flipV="1">
              <a:off x="4616737" y="4501747"/>
              <a:ext cx="1342738" cy="1342740"/>
            </a:xfrm>
            <a:prstGeom prst="round2DiagRect">
              <a:avLst>
                <a:gd name="adj1" fmla="val 50000"/>
                <a:gd name="adj2" fmla="val 0"/>
              </a:avLst>
            </a:prstGeom>
            <a:solidFill>
              <a:schemeClr val="accent5"/>
            </a:solidFill>
            <a:ln w="146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对角圆角矩形 56"/>
            <p:cNvSpPr/>
            <p:nvPr/>
          </p:nvSpPr>
          <p:spPr>
            <a:xfrm flipH="1" flipV="1">
              <a:off x="4791362" y="4676373"/>
              <a:ext cx="993488" cy="993488"/>
            </a:xfrm>
            <a:prstGeom prst="round2DiagRect">
              <a:avLst>
                <a:gd name="adj1" fmla="val 50000"/>
                <a:gd name="adj2" fmla="val 0"/>
              </a:avLst>
            </a:prstGeom>
            <a:solidFill>
              <a:schemeClr val="accent4"/>
            </a:solidFill>
            <a:ln w="146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6166044" y="4435267"/>
            <a:ext cx="1475700" cy="1475700"/>
            <a:chOff x="6232524" y="4501747"/>
            <a:chExt cx="1342740" cy="1342740"/>
          </a:xfrm>
        </p:grpSpPr>
        <p:sp>
          <p:nvSpPr>
            <p:cNvPr id="33" name="对角圆角矩形 32"/>
            <p:cNvSpPr/>
            <p:nvPr/>
          </p:nvSpPr>
          <p:spPr>
            <a:xfrm flipV="1">
              <a:off x="6232524" y="4501747"/>
              <a:ext cx="1342740" cy="1342740"/>
            </a:xfrm>
            <a:prstGeom prst="round2DiagRect">
              <a:avLst>
                <a:gd name="adj1" fmla="val 50000"/>
                <a:gd name="adj2" fmla="val 0"/>
              </a:avLst>
            </a:prstGeom>
            <a:solidFill>
              <a:schemeClr val="accent5">
                <a:lumMod val="60000"/>
                <a:lumOff val="40000"/>
              </a:schemeClr>
            </a:solidFill>
            <a:ln w="146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对角圆角矩形 57"/>
            <p:cNvSpPr/>
            <p:nvPr/>
          </p:nvSpPr>
          <p:spPr>
            <a:xfrm flipV="1">
              <a:off x="6407150" y="4676373"/>
              <a:ext cx="993488" cy="993488"/>
            </a:xfrm>
            <a:prstGeom prst="round2DiagRect">
              <a:avLst>
                <a:gd name="adj1" fmla="val 50000"/>
                <a:gd name="adj2" fmla="val 0"/>
              </a:avLst>
            </a:prstGeom>
            <a:solidFill>
              <a:schemeClr val="accent4"/>
            </a:solidFill>
            <a:ln w="146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p:cNvSpPr/>
          <p:nvPr/>
        </p:nvSpPr>
        <p:spPr>
          <a:xfrm>
            <a:off x="6167438" y="4024655"/>
            <a:ext cx="190524" cy="4106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rot="16200000">
            <a:off x="5904085" y="4022483"/>
            <a:ext cx="191914" cy="33200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rot="16200000">
            <a:off x="6096001" y="4365220"/>
            <a:ext cx="191918" cy="33200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企业文化建设</a:t>
            </a:r>
          </a:p>
        </p:txBody>
      </p:sp>
      <p:sp>
        <p:nvSpPr>
          <p:cNvPr id="4" name="TextBox 33"/>
          <p:cNvSpPr txBox="1"/>
          <p:nvPr/>
        </p:nvSpPr>
        <p:spPr>
          <a:xfrm>
            <a:off x="1155826" y="1761232"/>
            <a:ext cx="9880348" cy="492443"/>
          </a:xfrm>
          <a:prstGeom prst="rect">
            <a:avLst/>
          </a:prstGeom>
          <a:noFill/>
        </p:spPr>
        <p:txBody>
          <a:bodyPr wrap="square" lIns="0" tIns="0" rIns="0" bIns="0" rtlCol="0">
            <a:spAutoFit/>
          </a:bodyPr>
          <a:lstStyle/>
          <a:p>
            <a:pPr algn="just"/>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文化建设是企业的灵魂，有活力的企业文化，会让员工重组织、追求革新、有明确的目标，面向外部、上下左右，沟通良好，增强责任心。</a:t>
            </a:r>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rPr>
              <a:t>2018</a:t>
            </a: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年，我们可以逐步的开展与完善，以下是几种不成熟的构思：</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Box 6"/>
          <p:cNvSpPr txBox="1"/>
          <p:nvPr/>
        </p:nvSpPr>
        <p:spPr>
          <a:xfrm>
            <a:off x="4870593" y="3208041"/>
            <a:ext cx="835026" cy="677108"/>
          </a:xfrm>
          <a:prstGeom prst="rect">
            <a:avLst/>
          </a:prstGeom>
          <a:noFill/>
        </p:spPr>
        <p:txBody>
          <a:bodyPr wrap="square" lIns="0" tIns="0" rIns="0" bIns="0" rtlCol="0">
            <a:spAutoFit/>
          </a:bodyPr>
          <a:lstStyle/>
          <a:p>
            <a:pPr lvl="0" algn="ctr"/>
            <a:r>
              <a:rPr lang="en-US" altLang="ko-KR" sz="4400">
                <a:solidFill>
                  <a:schemeClr val="accent5"/>
                </a:solidFill>
                <a:latin typeface="Bebas Neue Book" panose="00000500000000000000" pitchFamily="50" charset="0"/>
                <a:cs typeface="Lemon/Milk"/>
              </a:rPr>
              <a:t>01</a:t>
            </a:r>
            <a:endParaRPr lang="ko-KR" altLang="en-US" sz="4400">
              <a:solidFill>
                <a:schemeClr val="accent5"/>
              </a:solidFill>
              <a:latin typeface="Bebas Neue Book" panose="00000500000000000000" pitchFamily="50" charset="0"/>
              <a:cs typeface="Lemon/Milk"/>
            </a:endParaRPr>
          </a:p>
        </p:txBody>
      </p:sp>
      <p:sp>
        <p:nvSpPr>
          <p:cNvPr id="39" name="TextBox 6"/>
          <p:cNvSpPr txBox="1"/>
          <p:nvPr/>
        </p:nvSpPr>
        <p:spPr>
          <a:xfrm>
            <a:off x="6486381" y="3208041"/>
            <a:ext cx="835026" cy="677108"/>
          </a:xfrm>
          <a:prstGeom prst="rect">
            <a:avLst/>
          </a:prstGeom>
          <a:noFill/>
        </p:spPr>
        <p:txBody>
          <a:bodyPr wrap="square" lIns="0" tIns="0" rIns="0" bIns="0" rtlCol="0">
            <a:spAutoFit/>
          </a:bodyPr>
          <a:lstStyle/>
          <a:p>
            <a:pPr lvl="0" algn="ctr"/>
            <a:r>
              <a:rPr lang="en-US" altLang="ko-KR" sz="4400">
                <a:solidFill>
                  <a:schemeClr val="accent5"/>
                </a:solidFill>
                <a:latin typeface="Bebas Neue Book" panose="00000500000000000000" pitchFamily="50" charset="0"/>
                <a:cs typeface="Lemon/Milk"/>
              </a:rPr>
              <a:t>02</a:t>
            </a:r>
            <a:endParaRPr lang="ko-KR" altLang="en-US" sz="4400">
              <a:solidFill>
                <a:schemeClr val="accent5"/>
              </a:solidFill>
              <a:latin typeface="Bebas Neue Book" panose="00000500000000000000" pitchFamily="50" charset="0"/>
              <a:cs typeface="Lemon/Milk"/>
            </a:endParaRPr>
          </a:p>
        </p:txBody>
      </p:sp>
      <p:sp>
        <p:nvSpPr>
          <p:cNvPr id="40" name="TextBox 6"/>
          <p:cNvSpPr txBox="1"/>
          <p:nvPr/>
        </p:nvSpPr>
        <p:spPr>
          <a:xfrm>
            <a:off x="4870593" y="4834563"/>
            <a:ext cx="835026" cy="677108"/>
          </a:xfrm>
          <a:prstGeom prst="rect">
            <a:avLst/>
          </a:prstGeom>
          <a:noFill/>
        </p:spPr>
        <p:txBody>
          <a:bodyPr wrap="square" lIns="0" tIns="0" rIns="0" bIns="0" rtlCol="0">
            <a:spAutoFit/>
          </a:bodyPr>
          <a:lstStyle/>
          <a:p>
            <a:pPr lvl="0" algn="ctr"/>
            <a:r>
              <a:rPr lang="en-US" altLang="ko-KR" sz="4400">
                <a:solidFill>
                  <a:schemeClr val="accent5"/>
                </a:solidFill>
                <a:latin typeface="Bebas Neue Book" panose="00000500000000000000" pitchFamily="50" charset="0"/>
                <a:cs typeface="Lemon/Milk"/>
              </a:rPr>
              <a:t>03</a:t>
            </a:r>
            <a:endParaRPr lang="ko-KR" altLang="en-US" sz="4400">
              <a:solidFill>
                <a:schemeClr val="accent5"/>
              </a:solidFill>
              <a:latin typeface="Bebas Neue Book" panose="00000500000000000000" pitchFamily="50" charset="0"/>
              <a:cs typeface="Lemon/Milk"/>
            </a:endParaRPr>
          </a:p>
        </p:txBody>
      </p:sp>
      <p:sp>
        <p:nvSpPr>
          <p:cNvPr id="41" name="TextBox 6"/>
          <p:cNvSpPr txBox="1"/>
          <p:nvPr/>
        </p:nvSpPr>
        <p:spPr>
          <a:xfrm>
            <a:off x="6486381" y="4834563"/>
            <a:ext cx="835026" cy="677108"/>
          </a:xfrm>
          <a:prstGeom prst="rect">
            <a:avLst/>
          </a:prstGeom>
          <a:noFill/>
        </p:spPr>
        <p:txBody>
          <a:bodyPr wrap="square" lIns="0" tIns="0" rIns="0" bIns="0" rtlCol="0">
            <a:spAutoFit/>
          </a:bodyPr>
          <a:lstStyle/>
          <a:p>
            <a:pPr lvl="0" algn="ctr"/>
            <a:r>
              <a:rPr lang="en-US" altLang="ko-KR" sz="4400">
                <a:solidFill>
                  <a:schemeClr val="accent5"/>
                </a:solidFill>
                <a:latin typeface="Bebas Neue Book" panose="00000500000000000000" pitchFamily="50" charset="0"/>
                <a:cs typeface="Lemon/Milk"/>
              </a:rPr>
              <a:t>04</a:t>
            </a:r>
            <a:endParaRPr lang="ko-KR" altLang="en-US" sz="4400">
              <a:solidFill>
                <a:schemeClr val="accent5"/>
              </a:solidFill>
              <a:latin typeface="Bebas Neue Book" panose="00000500000000000000" pitchFamily="50" charset="0"/>
              <a:cs typeface="Lemon/Milk"/>
            </a:endParaRPr>
          </a:p>
        </p:txBody>
      </p:sp>
      <p:sp>
        <p:nvSpPr>
          <p:cNvPr id="45" name="TextBox 34"/>
          <p:cNvSpPr txBox="1"/>
          <p:nvPr/>
        </p:nvSpPr>
        <p:spPr>
          <a:xfrm>
            <a:off x="1819292" y="2737484"/>
            <a:ext cx="2539158"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晨会、夕会、总结会</a:t>
            </a:r>
          </a:p>
        </p:txBody>
      </p:sp>
      <p:sp>
        <p:nvSpPr>
          <p:cNvPr id="46" name="TextBox 29"/>
          <p:cNvSpPr txBox="1"/>
          <p:nvPr/>
        </p:nvSpPr>
        <p:spPr>
          <a:xfrm>
            <a:off x="934338" y="3197607"/>
            <a:ext cx="3424112" cy="861774"/>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每天上班前和下班前用若干时间宣讲公司的价值观念。总结会是部门和全公司的例会，这些会议应该固定下来，成为公司的制度及公司企业文化的一部分</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TextBox 34"/>
          <p:cNvSpPr txBox="1"/>
          <p:nvPr/>
        </p:nvSpPr>
        <p:spPr>
          <a:xfrm>
            <a:off x="2383550" y="4566284"/>
            <a:ext cx="1974900"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聚会、文娱活动</a:t>
            </a:r>
          </a:p>
        </p:txBody>
      </p:sp>
      <p:sp>
        <p:nvSpPr>
          <p:cNvPr id="48" name="TextBox 29"/>
          <p:cNvSpPr txBox="1"/>
          <p:nvPr/>
        </p:nvSpPr>
        <p:spPr>
          <a:xfrm>
            <a:off x="934338" y="5026407"/>
            <a:ext cx="3424112" cy="861774"/>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把企业中发生的某些事情戏剧化和形象化，来宣传和体现企业的价值观，使员工通过这些生动活泼的活动领会企业文化的内涵，使企业文化在“寓教于乐”之中</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TextBox 34"/>
          <p:cNvSpPr txBox="1"/>
          <p:nvPr/>
        </p:nvSpPr>
        <p:spPr>
          <a:xfrm>
            <a:off x="7857694" y="2737484"/>
            <a:ext cx="1410643"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树先进典型</a:t>
            </a:r>
          </a:p>
        </p:txBody>
      </p:sp>
      <p:sp>
        <p:nvSpPr>
          <p:cNvPr id="50" name="TextBox 29"/>
          <p:cNvSpPr txBox="1"/>
          <p:nvPr/>
        </p:nvSpPr>
        <p:spPr>
          <a:xfrm>
            <a:off x="7857694" y="3197607"/>
            <a:ext cx="3424112" cy="861774"/>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给员工树立一种形象化的行为标准和观念标志，通过典型员工可形象具体地明白“”何为工作积极、工作主动、敬业精神、成本观念、效率高“，从而提升员工的行为</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TextBox 34"/>
          <p:cNvSpPr txBox="1"/>
          <p:nvPr/>
        </p:nvSpPr>
        <p:spPr>
          <a:xfrm>
            <a:off x="7857694" y="4566284"/>
            <a:ext cx="1692772" cy="338554"/>
          </a:xfrm>
          <a:prstGeom prst="rect">
            <a:avLst/>
          </a:prstGeom>
          <a:noFill/>
        </p:spPr>
        <p:txBody>
          <a:bodyPr wrap="none" lIns="0" tIns="0" rIns="0" bIns="0" rtlCol="0">
            <a:spAutoFit/>
          </a:bodyPr>
          <a:lstStyle/>
          <a:p>
            <a:pPr algn="ctr"/>
            <a:r>
              <a:rPr lang="zh-CN" altLang="en-US" sz="2200" b="1">
                <a:solidFill>
                  <a:schemeClr val="accent5"/>
                </a:solidFill>
                <a:latin typeface="微软雅黑" panose="020b0503020204020204" pitchFamily="34" charset="-122"/>
                <a:ea typeface="微软雅黑" panose="020b0503020204020204" pitchFamily="34" charset="-122"/>
              </a:rPr>
              <a:t>体育健身运动</a:t>
            </a:r>
          </a:p>
        </p:txBody>
      </p:sp>
      <p:sp>
        <p:nvSpPr>
          <p:cNvPr id="52" name="TextBox 29"/>
          <p:cNvSpPr txBox="1"/>
          <p:nvPr/>
        </p:nvSpPr>
        <p:spPr>
          <a:xfrm>
            <a:off x="7857694" y="5026407"/>
            <a:ext cx="3424112" cy="861774"/>
          </a:xfrm>
          <a:prstGeom prst="rect">
            <a:avLst/>
          </a:prstGeom>
          <a:noFill/>
        </p:spPr>
        <p:txBody>
          <a:bodyPr wrap="square" lIns="0" tIns="0" rIns="0" bIns="0" rtlCol="0">
            <a:spAutoFit/>
          </a:bodyPr>
          <a:lstStyle/>
          <a:p>
            <a:pPr algn="just"/>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增一些加体育类活动，如把“羽毛球、乒乓球，跳绳、跑步”等运动作为员工工作之余休息时的一种活动，让员工得到身心的放松和锻炼</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0387912"/>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withEffec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500" fill="hold"/>
                                        <p:tgtEl>
                                          <p:spTgt spid="45"/>
                                        </p:tgtEl>
                                        <p:attrNameLst>
                                          <p:attrName>ppt_x</p:attrName>
                                        </p:attrNameLst>
                                      </p:cBhvr>
                                      <p:tavLst>
                                        <p:tav tm="0">
                                          <p:val>
                                            <p:strVal val="0-#ppt_w/2"/>
                                          </p:val>
                                        </p:tav>
                                        <p:tav tm="100000">
                                          <p:val>
                                            <p:strVal val="#ppt_x"/>
                                          </p:val>
                                        </p:tav>
                                      </p:tavLst>
                                    </p:anim>
                                    <p:anim calcmode="lin" valueType="num">
                                      <p:cBhvr additive="base">
                                        <p:cTn id="8" dur="1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grpId="2" nodeType="withEffec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500" fill="hold"/>
                                        <p:tgtEl>
                                          <p:spTgt spid="49"/>
                                        </p:tgtEl>
                                        <p:attrNameLst>
                                          <p:attrName>ppt_x</p:attrName>
                                        </p:attrNameLst>
                                      </p:cBhvr>
                                      <p:tavLst>
                                        <p:tav tm="0">
                                          <p:val>
                                            <p:strVal val="1+#ppt_w/2"/>
                                          </p:val>
                                        </p:tav>
                                        <p:tav tm="100000">
                                          <p:val>
                                            <p:strVal val="#ppt_x"/>
                                          </p:val>
                                        </p:tav>
                                      </p:tavLst>
                                    </p:anim>
                                    <p:anim calcmode="lin" valueType="num">
                                      <p:cBhvr additive="base">
                                        <p:cTn id="12" dur="1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fill="hold" grpId="3" nodeType="withEffec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1500" fill="hold"/>
                                        <p:tgtEl>
                                          <p:spTgt spid="51"/>
                                        </p:tgtEl>
                                        <p:attrNameLst>
                                          <p:attrName>ppt_x</p:attrName>
                                        </p:attrNameLst>
                                      </p:cBhvr>
                                      <p:tavLst>
                                        <p:tav tm="0">
                                          <p:val>
                                            <p:strVal val="1+#ppt_w/2"/>
                                          </p:val>
                                        </p:tav>
                                        <p:tav tm="100000">
                                          <p:val>
                                            <p:strVal val="#ppt_x"/>
                                          </p:val>
                                        </p:tav>
                                      </p:tavLst>
                                    </p:anim>
                                    <p:anim calcmode="lin" valueType="num">
                                      <p:cBhvr additive="base">
                                        <p:cTn id="16" dur="1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grpId="1" nodeType="withEffec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1500" fill="hold"/>
                                        <p:tgtEl>
                                          <p:spTgt spid="47"/>
                                        </p:tgtEl>
                                        <p:attrNameLst>
                                          <p:attrName>ppt_x</p:attrName>
                                        </p:attrNameLst>
                                      </p:cBhvr>
                                      <p:tavLst>
                                        <p:tav tm="0">
                                          <p:val>
                                            <p:strVal val="0-#ppt_w/2"/>
                                          </p:val>
                                        </p:tav>
                                        <p:tav tm="100000">
                                          <p:val>
                                            <p:strVal val="#ppt_x"/>
                                          </p:val>
                                        </p:tav>
                                      </p:tavLst>
                                    </p:anim>
                                    <p:anim calcmode="lin" valueType="num">
                                      <p:cBhvr additive="base">
                                        <p:cTn id="20" dur="1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1"/>
      <p:bldP spid="49" grpId="2"/>
      <p:bldP spid="51" grpId="3"/>
    </p:bldLst>
  </p:timing>
</p:sld>
</file>

<file path=ppt/slides/slide3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其它工作</a:t>
            </a:r>
          </a:p>
        </p:txBody>
      </p:sp>
      <p:cxnSp>
        <p:nvCxnSpPr>
          <p:cNvPr id="5" name="直接连接符 4"/>
          <p:cNvCxnSpPr/>
          <p:nvPr/>
        </p:nvCxnSpPr>
        <p:spPr>
          <a:xfrm>
            <a:off x="625500" y="3994274"/>
            <a:ext cx="10947375"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4274625" y="1975090"/>
            <a:ext cx="0" cy="403837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923750" y="1975090"/>
            <a:ext cx="0" cy="403837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274624" y="1975090"/>
            <a:ext cx="3649126" cy="201918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3"/>
          <p:cNvSpPr txBox="1"/>
          <p:nvPr/>
        </p:nvSpPr>
        <p:spPr>
          <a:xfrm>
            <a:off x="859541" y="2991124"/>
            <a:ext cx="3062434" cy="769441"/>
          </a:xfrm>
          <a:prstGeom prst="rect">
            <a:avLst/>
          </a:prstGeom>
          <a:noFill/>
        </p:spPr>
        <p:txBody>
          <a:bodyPr wrap="square" lIns="0" tIns="0" rIns="0" bIns="0" rtlCol="0">
            <a:spAutoFit/>
          </a:bodyPr>
          <a:lstStyle/>
          <a:p>
            <a:pPr algn="just">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TextBox 34"/>
          <p:cNvSpPr txBox="1"/>
          <p:nvPr/>
        </p:nvSpPr>
        <p:spPr>
          <a:xfrm>
            <a:off x="1444985" y="2246329"/>
            <a:ext cx="1846659" cy="369332"/>
          </a:xfrm>
          <a:prstGeom prst="rect">
            <a:avLst/>
          </a:prstGeom>
          <a:noFill/>
        </p:spPr>
        <p:txBody>
          <a:bodyPr wrap="none" lIns="0" tIns="0" rIns="0" bIns="0" rtlCol="0">
            <a:spAutoFit/>
          </a:bodyPr>
          <a:lstStyle/>
          <a:p>
            <a:r>
              <a:rPr lang="zh-CN" altLang="en-US" sz="2400" b="1">
                <a:solidFill>
                  <a:schemeClr val="accent5"/>
                </a:solidFill>
                <a:latin typeface="微软雅黑" panose="020b0503020204020204" pitchFamily="34" charset="-122"/>
                <a:ea typeface="微软雅黑" panose="020b0503020204020204" pitchFamily="34" charset="-122"/>
              </a:rPr>
              <a:t>输入标题文本</a:t>
            </a:r>
          </a:p>
        </p:txBody>
      </p:sp>
      <p:sp>
        <p:nvSpPr>
          <p:cNvPr id="14" name="TextBox 6"/>
          <p:cNvSpPr txBox="1"/>
          <p:nvPr/>
        </p:nvSpPr>
        <p:spPr>
          <a:xfrm>
            <a:off x="777006" y="2152638"/>
            <a:ext cx="585076" cy="615553"/>
          </a:xfrm>
          <a:prstGeom prst="rect">
            <a:avLst/>
          </a:prstGeom>
          <a:noFill/>
        </p:spPr>
        <p:txBody>
          <a:bodyPr wrap="square" lIns="0" tIns="0" rIns="0" bIns="0" rtlCol="0">
            <a:spAutoFit/>
          </a:bodyPr>
          <a:lstStyle/>
          <a:p>
            <a:pPr lvl="0" algn="ctr"/>
            <a:r>
              <a:rPr lang="en-US" altLang="ko-KR" sz="4000">
                <a:solidFill>
                  <a:schemeClr val="accent5"/>
                </a:solidFill>
                <a:latin typeface="Bebas Neue Bold" panose="020b0606020202050201" pitchFamily="34" charset="0"/>
                <a:cs typeface="Lemon/Milk"/>
              </a:rPr>
              <a:t>01</a:t>
            </a:r>
            <a:endParaRPr lang="ko-KR" altLang="en-US" sz="4000">
              <a:solidFill>
                <a:schemeClr val="accent5"/>
              </a:solidFill>
              <a:latin typeface="Bebas Neue Bold" panose="020b0606020202050201" pitchFamily="34" charset="0"/>
              <a:cs typeface="Lemon/Milk"/>
            </a:endParaRPr>
          </a:p>
        </p:txBody>
      </p:sp>
      <p:sp>
        <p:nvSpPr>
          <p:cNvPr id="15" name="TextBox 33"/>
          <p:cNvSpPr txBox="1"/>
          <p:nvPr/>
        </p:nvSpPr>
        <p:spPr>
          <a:xfrm>
            <a:off x="4567162" y="2991124"/>
            <a:ext cx="3062434" cy="769441"/>
          </a:xfrm>
          <a:prstGeom prst="rect">
            <a:avLst/>
          </a:prstGeom>
          <a:noFill/>
        </p:spPr>
        <p:txBody>
          <a:bodyPr wrap="square" lIns="0" tIns="0" rIns="0" bIns="0" rtlCol="0">
            <a:spAutoFit/>
          </a:bodyPr>
          <a:lstStyle/>
          <a:p>
            <a:pPr algn="just">
              <a:lnSpc>
                <a:spcPts val="2000"/>
              </a:lnSpc>
            </a:pPr>
            <a:r>
              <a:rPr lang="zh-CN" altLang="en-US" sz="1600">
                <a:solidFill>
                  <a:schemeClr val="accent4"/>
                </a:solidFill>
                <a:latin typeface="微软雅黑" panose="020b0503020204020204" pitchFamily="34" charset="-122"/>
                <a:ea typeface="微软雅黑" panose="020b0503020204020204" pitchFamily="34" charset="-122"/>
              </a:rPr>
              <a:t>输入简要文字内容，概括精炼、言简意赅的说明分项内容津门素材设计，感谢选择</a:t>
            </a:r>
            <a:endParaRPr lang="en-US" altLang="zh-CN" sz="1600">
              <a:solidFill>
                <a:schemeClr val="accent4"/>
              </a:solidFill>
              <a:latin typeface="微软雅黑" panose="020b0503020204020204" pitchFamily="34" charset="-122"/>
              <a:ea typeface="微软雅黑" panose="020b0503020204020204" pitchFamily="34" charset="-122"/>
            </a:endParaRPr>
          </a:p>
        </p:txBody>
      </p:sp>
      <p:sp>
        <p:nvSpPr>
          <p:cNvPr id="16" name="TextBox 34"/>
          <p:cNvSpPr txBox="1"/>
          <p:nvPr/>
        </p:nvSpPr>
        <p:spPr>
          <a:xfrm>
            <a:off x="5202894" y="2246329"/>
            <a:ext cx="1846659" cy="369332"/>
          </a:xfrm>
          <a:prstGeom prst="rect">
            <a:avLst/>
          </a:prstGeom>
          <a:noFill/>
        </p:spPr>
        <p:txBody>
          <a:bodyPr wrap="none" lIns="0" tIns="0" rIns="0" bIns="0" rtlCol="0">
            <a:spAutoFit/>
          </a:bodyPr>
          <a:lstStyle/>
          <a:p>
            <a:r>
              <a:rPr lang="zh-CN" altLang="en-US" sz="2400" b="1">
                <a:solidFill>
                  <a:schemeClr val="accent4"/>
                </a:solidFill>
                <a:latin typeface="微软雅黑" panose="020b0503020204020204" pitchFamily="34" charset="-122"/>
                <a:ea typeface="微软雅黑" panose="020b0503020204020204" pitchFamily="34" charset="-122"/>
              </a:rPr>
              <a:t>输入标题文本</a:t>
            </a:r>
          </a:p>
        </p:txBody>
      </p:sp>
      <p:sp>
        <p:nvSpPr>
          <p:cNvPr id="17" name="TextBox 6"/>
          <p:cNvSpPr txBox="1"/>
          <p:nvPr/>
        </p:nvSpPr>
        <p:spPr>
          <a:xfrm>
            <a:off x="4484627" y="2152638"/>
            <a:ext cx="585076" cy="615553"/>
          </a:xfrm>
          <a:prstGeom prst="rect">
            <a:avLst/>
          </a:prstGeom>
          <a:noFill/>
        </p:spPr>
        <p:txBody>
          <a:bodyPr wrap="square" lIns="0" tIns="0" rIns="0" bIns="0" rtlCol="0">
            <a:spAutoFit/>
          </a:bodyPr>
          <a:lstStyle/>
          <a:p>
            <a:pPr lvl="0" algn="ctr"/>
            <a:r>
              <a:rPr lang="en-US" altLang="ko-KR" sz="4000">
                <a:solidFill>
                  <a:schemeClr val="accent4"/>
                </a:solidFill>
                <a:latin typeface="Bebas Neue Bold" panose="020b0606020202050201" pitchFamily="34" charset="0"/>
                <a:cs typeface="Lemon/Milk"/>
              </a:rPr>
              <a:t>02</a:t>
            </a:r>
            <a:endParaRPr lang="ko-KR" altLang="en-US" sz="4000">
              <a:solidFill>
                <a:schemeClr val="accent4"/>
              </a:solidFill>
              <a:latin typeface="Bebas Neue Bold" panose="020b0606020202050201" pitchFamily="34" charset="0"/>
              <a:cs typeface="Lemon/Milk"/>
            </a:endParaRPr>
          </a:p>
        </p:txBody>
      </p:sp>
      <p:sp>
        <p:nvSpPr>
          <p:cNvPr id="20" name="TextBox 33"/>
          <p:cNvSpPr txBox="1"/>
          <p:nvPr/>
        </p:nvSpPr>
        <p:spPr>
          <a:xfrm>
            <a:off x="8298821" y="2991124"/>
            <a:ext cx="3062434" cy="769441"/>
          </a:xfrm>
          <a:prstGeom prst="rect">
            <a:avLst/>
          </a:prstGeom>
          <a:noFill/>
        </p:spPr>
        <p:txBody>
          <a:bodyPr wrap="square" lIns="0" tIns="0" rIns="0" bIns="0" rtlCol="0">
            <a:spAutoFit/>
          </a:bodyPr>
          <a:lstStyle/>
          <a:p>
            <a:pPr algn="just">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TextBox 34"/>
          <p:cNvSpPr txBox="1"/>
          <p:nvPr/>
        </p:nvSpPr>
        <p:spPr>
          <a:xfrm>
            <a:off x="8884265" y="2246329"/>
            <a:ext cx="1846659" cy="369332"/>
          </a:xfrm>
          <a:prstGeom prst="rect">
            <a:avLst/>
          </a:prstGeom>
          <a:noFill/>
        </p:spPr>
        <p:txBody>
          <a:bodyPr wrap="none" lIns="0" tIns="0" rIns="0" bIns="0" rtlCol="0">
            <a:spAutoFit/>
          </a:bodyPr>
          <a:lstStyle/>
          <a:p>
            <a:r>
              <a:rPr lang="zh-CN" altLang="en-US" sz="2400" b="1">
                <a:solidFill>
                  <a:schemeClr val="accent5"/>
                </a:solidFill>
                <a:latin typeface="微软雅黑" panose="020b0503020204020204" pitchFamily="34" charset="-122"/>
                <a:ea typeface="微软雅黑" panose="020b0503020204020204" pitchFamily="34" charset="-122"/>
              </a:rPr>
              <a:t>输入标题文本</a:t>
            </a:r>
          </a:p>
        </p:txBody>
      </p:sp>
      <p:sp>
        <p:nvSpPr>
          <p:cNvPr id="22" name="TextBox 6"/>
          <p:cNvSpPr txBox="1"/>
          <p:nvPr/>
        </p:nvSpPr>
        <p:spPr>
          <a:xfrm>
            <a:off x="8216286" y="2152638"/>
            <a:ext cx="585076" cy="615553"/>
          </a:xfrm>
          <a:prstGeom prst="rect">
            <a:avLst/>
          </a:prstGeom>
          <a:noFill/>
        </p:spPr>
        <p:txBody>
          <a:bodyPr wrap="square" lIns="0" tIns="0" rIns="0" bIns="0" rtlCol="0">
            <a:spAutoFit/>
          </a:bodyPr>
          <a:lstStyle/>
          <a:p>
            <a:pPr lvl="0" algn="ctr"/>
            <a:r>
              <a:rPr lang="en-US" altLang="ko-KR" sz="4000">
                <a:solidFill>
                  <a:schemeClr val="accent5"/>
                </a:solidFill>
                <a:latin typeface="Bebas Neue Bold" panose="020b0606020202050201" pitchFamily="34" charset="0"/>
                <a:cs typeface="Lemon/Milk"/>
              </a:rPr>
              <a:t>03</a:t>
            </a:r>
            <a:endParaRPr lang="ko-KR" altLang="en-US" sz="4000">
              <a:solidFill>
                <a:schemeClr val="accent5"/>
              </a:solidFill>
              <a:latin typeface="Bebas Neue Bold" panose="020b0606020202050201" pitchFamily="34" charset="0"/>
              <a:cs typeface="Lemon/Milk"/>
            </a:endParaRPr>
          </a:p>
        </p:txBody>
      </p:sp>
      <p:sp>
        <p:nvSpPr>
          <p:cNvPr id="23" name="TextBox 33"/>
          <p:cNvSpPr txBox="1"/>
          <p:nvPr/>
        </p:nvSpPr>
        <p:spPr>
          <a:xfrm>
            <a:off x="859541" y="5086624"/>
            <a:ext cx="3062434" cy="769441"/>
          </a:xfrm>
          <a:prstGeom prst="rect">
            <a:avLst/>
          </a:prstGeom>
          <a:noFill/>
        </p:spPr>
        <p:txBody>
          <a:bodyPr wrap="square" lIns="0" tIns="0" rIns="0" bIns="0" rtlCol="0">
            <a:spAutoFit/>
          </a:bodyPr>
          <a:lstStyle/>
          <a:p>
            <a:pPr algn="just">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TextBox 34"/>
          <p:cNvSpPr txBox="1"/>
          <p:nvPr/>
        </p:nvSpPr>
        <p:spPr>
          <a:xfrm>
            <a:off x="1444985" y="4341829"/>
            <a:ext cx="1846659" cy="369332"/>
          </a:xfrm>
          <a:prstGeom prst="rect">
            <a:avLst/>
          </a:prstGeom>
          <a:noFill/>
        </p:spPr>
        <p:txBody>
          <a:bodyPr wrap="none" lIns="0" tIns="0" rIns="0" bIns="0" rtlCol="0">
            <a:spAutoFit/>
          </a:bodyPr>
          <a:lstStyle/>
          <a:p>
            <a:r>
              <a:rPr lang="zh-CN" altLang="en-US" sz="2400" b="1">
                <a:solidFill>
                  <a:schemeClr val="accent5"/>
                </a:solidFill>
                <a:latin typeface="微软雅黑" panose="020b0503020204020204" pitchFamily="34" charset="-122"/>
                <a:ea typeface="微软雅黑" panose="020b0503020204020204" pitchFamily="34" charset="-122"/>
              </a:rPr>
              <a:t>输入标题文本</a:t>
            </a:r>
          </a:p>
        </p:txBody>
      </p:sp>
      <p:sp>
        <p:nvSpPr>
          <p:cNvPr id="25" name="TextBox 6"/>
          <p:cNvSpPr txBox="1"/>
          <p:nvPr/>
        </p:nvSpPr>
        <p:spPr>
          <a:xfrm>
            <a:off x="777006" y="4248138"/>
            <a:ext cx="585076" cy="615553"/>
          </a:xfrm>
          <a:prstGeom prst="rect">
            <a:avLst/>
          </a:prstGeom>
          <a:noFill/>
        </p:spPr>
        <p:txBody>
          <a:bodyPr wrap="square" lIns="0" tIns="0" rIns="0" bIns="0" rtlCol="0">
            <a:spAutoFit/>
          </a:bodyPr>
          <a:lstStyle/>
          <a:p>
            <a:pPr lvl="0" algn="ctr"/>
            <a:r>
              <a:rPr lang="en-US" altLang="ko-KR" sz="4000">
                <a:solidFill>
                  <a:schemeClr val="accent5"/>
                </a:solidFill>
                <a:latin typeface="Bebas Neue Bold" panose="020b0606020202050201" pitchFamily="34" charset="0"/>
                <a:cs typeface="Lemon/Milk"/>
              </a:rPr>
              <a:t>04</a:t>
            </a:r>
            <a:endParaRPr lang="ko-KR" altLang="en-US" sz="4000">
              <a:solidFill>
                <a:schemeClr val="accent5"/>
              </a:solidFill>
              <a:latin typeface="Bebas Neue Bold" panose="020b0606020202050201" pitchFamily="34" charset="0"/>
              <a:cs typeface="Lemon/Milk"/>
            </a:endParaRPr>
          </a:p>
        </p:txBody>
      </p:sp>
      <p:sp>
        <p:nvSpPr>
          <p:cNvPr id="26" name="TextBox 33"/>
          <p:cNvSpPr txBox="1"/>
          <p:nvPr/>
        </p:nvSpPr>
        <p:spPr>
          <a:xfrm>
            <a:off x="4567162" y="5086624"/>
            <a:ext cx="3062434" cy="769441"/>
          </a:xfrm>
          <a:prstGeom prst="rect">
            <a:avLst/>
          </a:prstGeom>
          <a:noFill/>
        </p:spPr>
        <p:txBody>
          <a:bodyPr wrap="square" lIns="0" tIns="0" rIns="0" bIns="0" rtlCol="0">
            <a:spAutoFit/>
          </a:bodyPr>
          <a:lstStyle/>
          <a:p>
            <a:pPr algn="just">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TextBox 34"/>
          <p:cNvSpPr txBox="1"/>
          <p:nvPr/>
        </p:nvSpPr>
        <p:spPr>
          <a:xfrm>
            <a:off x="5202894" y="4341829"/>
            <a:ext cx="1846659" cy="369332"/>
          </a:xfrm>
          <a:prstGeom prst="rect">
            <a:avLst/>
          </a:prstGeom>
          <a:noFill/>
        </p:spPr>
        <p:txBody>
          <a:bodyPr wrap="none" lIns="0" tIns="0" rIns="0" bIns="0" rtlCol="0">
            <a:spAutoFit/>
          </a:bodyPr>
          <a:lstStyle/>
          <a:p>
            <a:r>
              <a:rPr lang="zh-CN" altLang="en-US" sz="2400" b="1">
                <a:solidFill>
                  <a:schemeClr val="accent5"/>
                </a:solidFill>
                <a:latin typeface="微软雅黑" panose="020b0503020204020204" pitchFamily="34" charset="-122"/>
                <a:ea typeface="微软雅黑" panose="020b0503020204020204" pitchFamily="34" charset="-122"/>
              </a:rPr>
              <a:t>输入标题文本</a:t>
            </a:r>
          </a:p>
        </p:txBody>
      </p:sp>
      <p:sp>
        <p:nvSpPr>
          <p:cNvPr id="28" name="TextBox 6"/>
          <p:cNvSpPr txBox="1"/>
          <p:nvPr/>
        </p:nvSpPr>
        <p:spPr>
          <a:xfrm>
            <a:off x="4484627" y="4248138"/>
            <a:ext cx="585076" cy="615553"/>
          </a:xfrm>
          <a:prstGeom prst="rect">
            <a:avLst/>
          </a:prstGeom>
          <a:noFill/>
        </p:spPr>
        <p:txBody>
          <a:bodyPr wrap="square" lIns="0" tIns="0" rIns="0" bIns="0" rtlCol="0">
            <a:spAutoFit/>
          </a:bodyPr>
          <a:lstStyle/>
          <a:p>
            <a:pPr lvl="0" algn="ctr"/>
            <a:r>
              <a:rPr lang="en-US" altLang="ko-KR" sz="4000">
                <a:solidFill>
                  <a:schemeClr val="accent5"/>
                </a:solidFill>
                <a:latin typeface="Bebas Neue Bold" panose="020b0606020202050201" pitchFamily="34" charset="0"/>
                <a:cs typeface="Lemon/Milk"/>
              </a:rPr>
              <a:t>05</a:t>
            </a:r>
            <a:endParaRPr lang="ko-KR" altLang="en-US" sz="4000">
              <a:solidFill>
                <a:schemeClr val="accent5"/>
              </a:solidFill>
              <a:latin typeface="Bebas Neue Bold" panose="020b0606020202050201" pitchFamily="34" charset="0"/>
              <a:cs typeface="Lemon/Milk"/>
            </a:endParaRPr>
          </a:p>
        </p:txBody>
      </p:sp>
      <p:sp>
        <p:nvSpPr>
          <p:cNvPr id="29" name="TextBox 33"/>
          <p:cNvSpPr txBox="1"/>
          <p:nvPr/>
        </p:nvSpPr>
        <p:spPr>
          <a:xfrm>
            <a:off x="8298821" y="5086624"/>
            <a:ext cx="3062434" cy="769441"/>
          </a:xfrm>
          <a:prstGeom prst="rect">
            <a:avLst/>
          </a:prstGeom>
          <a:noFill/>
        </p:spPr>
        <p:txBody>
          <a:bodyPr wrap="square" lIns="0" tIns="0" rIns="0" bIns="0" rtlCol="0">
            <a:spAutoFit/>
          </a:bodyPr>
          <a:lstStyle/>
          <a:p>
            <a:pPr algn="just">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34"/>
          <p:cNvSpPr txBox="1"/>
          <p:nvPr/>
        </p:nvSpPr>
        <p:spPr>
          <a:xfrm>
            <a:off x="8884265" y="4341829"/>
            <a:ext cx="1846659" cy="369332"/>
          </a:xfrm>
          <a:prstGeom prst="rect">
            <a:avLst/>
          </a:prstGeom>
          <a:noFill/>
        </p:spPr>
        <p:txBody>
          <a:bodyPr wrap="none" lIns="0" tIns="0" rIns="0" bIns="0" rtlCol="0">
            <a:spAutoFit/>
          </a:bodyPr>
          <a:lstStyle/>
          <a:p>
            <a:r>
              <a:rPr lang="zh-CN" altLang="en-US" sz="2400" b="1">
                <a:solidFill>
                  <a:schemeClr val="accent5"/>
                </a:solidFill>
                <a:latin typeface="微软雅黑" panose="020b0503020204020204" pitchFamily="34" charset="-122"/>
                <a:ea typeface="微软雅黑" panose="020b0503020204020204" pitchFamily="34" charset="-122"/>
              </a:rPr>
              <a:t>输入标题文本</a:t>
            </a:r>
          </a:p>
        </p:txBody>
      </p:sp>
      <p:sp>
        <p:nvSpPr>
          <p:cNvPr id="31" name="TextBox 6"/>
          <p:cNvSpPr txBox="1"/>
          <p:nvPr/>
        </p:nvSpPr>
        <p:spPr>
          <a:xfrm>
            <a:off x="8216286" y="4248138"/>
            <a:ext cx="585076" cy="615553"/>
          </a:xfrm>
          <a:prstGeom prst="rect">
            <a:avLst/>
          </a:prstGeom>
          <a:noFill/>
        </p:spPr>
        <p:txBody>
          <a:bodyPr wrap="square" lIns="0" tIns="0" rIns="0" bIns="0" rtlCol="0">
            <a:spAutoFit/>
          </a:bodyPr>
          <a:lstStyle/>
          <a:p>
            <a:pPr lvl="0" algn="ctr"/>
            <a:r>
              <a:rPr lang="en-US" altLang="ko-KR" sz="4000">
                <a:solidFill>
                  <a:schemeClr val="accent5"/>
                </a:solidFill>
                <a:latin typeface="Bebas Neue Bold" panose="020b0606020202050201" pitchFamily="34" charset="0"/>
                <a:cs typeface="Lemon/Milk"/>
              </a:rPr>
              <a:t>06</a:t>
            </a:r>
            <a:endParaRPr lang="ko-KR" altLang="en-US" sz="4000">
              <a:solidFill>
                <a:schemeClr val="accent5"/>
              </a:solidFill>
              <a:latin typeface="Bebas Neue Bold" panose="020b0606020202050201" pitchFamily="34" charset="0"/>
              <a:cs typeface="Lemon/Milk"/>
            </a:endParaRPr>
          </a:p>
        </p:txBody>
      </p:sp>
    </p:spTree>
    <p:extLst>
      <p:ext uri="{BB962C8B-B14F-4D97-AF65-F5344CB8AC3E}">
        <p14:creationId xmlns:p14="http://schemas.microsoft.com/office/powerpoint/2010/main" val="1100733839"/>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5" presetClass="emph" presetSubtype="0" repeatCount="5000" fill="hold" grpId="0" nodeType="withEffect">
                                  <p:childTnLst>
                                    <p:anim calcmode="discrete" valueType="str">
                                      <p:cBhvr>
                                        <p:cTn id="6" dur="15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pSp>
        <p:nvGrpSpPr>
          <p:cNvPr id="3" name="组合 2"/>
          <p:cNvGrpSpPr/>
          <p:nvPr/>
        </p:nvGrpSpPr>
        <p:grpSpPr>
          <a:xfrm>
            <a:off x="1136591" y="2204441"/>
            <a:ext cx="10079360" cy="4235059"/>
            <a:chOff x="1136591" y="2204441"/>
            <a:chExt cx="10079360" cy="4235059"/>
          </a:xfrm>
        </p:grpSpPr>
        <p:sp>
          <p:nvSpPr>
            <p:cNvPr id="5" name="任意多边形 4"/>
            <p:cNvSpPr/>
            <p:nvPr/>
          </p:nvSpPr>
          <p:spPr>
            <a:xfrm>
              <a:off x="1136591" y="2204441"/>
              <a:ext cx="10079360" cy="4235059"/>
            </a:xfrm>
            <a:custGeom>
              <a:gdLst>
                <a:gd name="connsiteX0" fmla="*/ 9921933 w 10079360"/>
                <a:gd name="connsiteY0" fmla="*/ 0 h 4235059"/>
                <a:gd name="connsiteX1" fmla="*/ 9926821 w 10079360"/>
                <a:gd name="connsiteY1" fmla="*/ 520608 h 4235059"/>
                <a:gd name="connsiteX2" fmla="*/ 10072980 w 10079360"/>
                <a:gd name="connsiteY2" fmla="*/ 4165789 h 4235059"/>
                <a:gd name="connsiteX3" fmla="*/ 10079360 w 10079360"/>
                <a:gd name="connsiteY3" fmla="*/ 4235059 h 4235059"/>
                <a:gd name="connsiteX4" fmla="*/ 9613249 w 10079360"/>
                <a:gd name="connsiteY4" fmla="*/ 4162608 h 4235059"/>
                <a:gd name="connsiteX5" fmla="*/ 4064059 w 10079360"/>
                <a:gd name="connsiteY5" fmla="*/ 3810268 h 4235059"/>
                <a:gd name="connsiteX6" fmla="*/ 200782 w 10079360"/>
                <a:gd name="connsiteY6" fmla="*/ 3972394 h 4235059"/>
                <a:gd name="connsiteX7" fmla="*/ 0 w 10079360"/>
                <a:gd name="connsiteY7" fmla="*/ 3992499 h 4235059"/>
                <a:gd name="connsiteX8" fmla="*/ 0 w 10079360"/>
                <a:gd name="connsiteY8" fmla="*/ 3772048 h 4235059"/>
                <a:gd name="connsiteX9" fmla="*/ 9921933 w 10079360"/>
                <a:gd name="connsiteY9" fmla="*/ 3772048 h 423505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360" h="4235059">
                  <a:moveTo>
                    <a:pt x="9921933" y="0"/>
                  </a:moveTo>
                  <a:lnTo>
                    <a:pt x="9926821" y="520608"/>
                  </a:lnTo>
                  <a:cubicBezTo>
                    <a:pt x="9946246" y="2031842"/>
                    <a:pt x="9999735" y="3327670"/>
                    <a:pt x="10072980" y="4165789"/>
                  </a:cubicBezTo>
                  <a:lnTo>
                    <a:pt x="10079360" y="4235059"/>
                  </a:lnTo>
                  <a:lnTo>
                    <a:pt x="9613249" y="4162608"/>
                  </a:lnTo>
                  <a:cubicBezTo>
                    <a:pt x="8029201" y="3940159"/>
                    <a:pt x="6119605" y="3810268"/>
                    <a:pt x="4064059" y="3810268"/>
                  </a:cubicBezTo>
                  <a:cubicBezTo>
                    <a:pt x="2693696" y="3810268"/>
                    <a:pt x="1388198" y="3867997"/>
                    <a:pt x="200782" y="3972394"/>
                  </a:cubicBezTo>
                  <a:lnTo>
                    <a:pt x="0" y="3992499"/>
                  </a:lnTo>
                  <a:lnTo>
                    <a:pt x="0" y="3772048"/>
                  </a:lnTo>
                  <a:lnTo>
                    <a:pt x="9921933" y="3772048"/>
                  </a:lnTo>
                  <a:close/>
                </a:path>
              </a:pathLst>
            </a:custGeom>
            <a:gradFill flip="none" rotWithShape="1">
              <a:gsLst>
                <a:gs pos="2000">
                  <a:schemeClr val="bg1">
                    <a:lumMod val="85000"/>
                    <a:alpha val="26000"/>
                  </a:schemeClr>
                </a:gs>
                <a:gs pos="46000">
                  <a:schemeClr val="tx1">
                    <a:lumMod val="65000"/>
                    <a:lumOff val="35000"/>
                  </a:schemeClr>
                </a:gs>
              </a:gsLst>
              <a:lin ang="15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65072" y="2233849"/>
              <a:ext cx="5490338" cy="3747853"/>
            </a:xfrm>
            <a:prstGeom prst="rect">
              <a:avLst/>
            </a:prstGeom>
            <a:gradFill flip="none" rotWithShape="1">
              <a:gsLst>
                <a:gs pos="91000">
                  <a:schemeClr val="bg1">
                    <a:alpha val="80000"/>
                  </a:schemeClr>
                </a:gs>
                <a:gs pos="45000">
                  <a:schemeClr val="accent4">
                    <a:alpha val="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33"/>
          <p:cNvSpPr txBox="1"/>
          <p:nvPr/>
        </p:nvSpPr>
        <p:spPr>
          <a:xfrm>
            <a:off x="1473200" y="2814420"/>
            <a:ext cx="9245600" cy="2539157"/>
          </a:xfrm>
          <a:prstGeom prst="rect">
            <a:avLst/>
          </a:prstGeom>
          <a:noFill/>
        </p:spPr>
        <p:txBody>
          <a:bodyPr wrap="square" lIns="0" tIns="0" rIns="0" bIns="0" rtlCol="0">
            <a:spAutoFit/>
          </a:bodyPr>
          <a:lstStyle/>
          <a:p>
            <a:pPr algn="just">
              <a:lnSpc>
                <a:spcPct val="150000"/>
              </a:lnSpc>
            </a:pPr>
            <a:r>
              <a:rPr lang="zh-CN" altLang="en-US" sz="2200">
                <a:solidFill>
                  <a:schemeClr val="tx1">
                    <a:lumMod val="50000"/>
                    <a:lumOff val="50000"/>
                  </a:schemeClr>
                </a:solidFill>
                <a:latin typeface="微软雅黑" panose="020b0503020204020204" pitchFamily="34" charset="-122"/>
                <a:ea typeface="微软雅黑" panose="020b0503020204020204" pitchFamily="34" charset="-122"/>
              </a:rPr>
              <a:t>       回顾</a:t>
            </a:r>
            <a:r>
              <a:rPr lang="en-US" altLang="zh-CN" sz="2200">
                <a:solidFill>
                  <a:schemeClr val="tx1">
                    <a:lumMod val="50000"/>
                    <a:lumOff val="50000"/>
                  </a:schemeClr>
                </a:solidFill>
                <a:latin typeface="微软雅黑" panose="020b0503020204020204" pitchFamily="34" charset="-122"/>
                <a:ea typeface="微软雅黑" panose="020b0503020204020204" pitchFamily="34" charset="-122"/>
              </a:rPr>
              <a:t>2017</a:t>
            </a:r>
            <a:r>
              <a:rPr lang="zh-CN" altLang="en-US" sz="2200">
                <a:solidFill>
                  <a:schemeClr val="tx1">
                    <a:lumMod val="50000"/>
                    <a:lumOff val="50000"/>
                  </a:schemeClr>
                </a:solidFill>
                <a:latin typeface="微软雅黑" panose="020b0503020204020204" pitchFamily="34" charset="-122"/>
                <a:ea typeface="微软雅黑" panose="020b0503020204020204" pitchFamily="34" charset="-122"/>
              </a:rPr>
              <a:t>，我们欣然坦然。展望</a:t>
            </a:r>
            <a:r>
              <a:rPr lang="en-US" altLang="zh-CN" sz="2200">
                <a:solidFill>
                  <a:schemeClr val="tx1">
                    <a:lumMod val="50000"/>
                    <a:lumOff val="50000"/>
                  </a:schemeClr>
                </a:solidFill>
                <a:latin typeface="微软雅黑" panose="020b0503020204020204" pitchFamily="34" charset="-122"/>
                <a:ea typeface="微软雅黑" panose="020b0503020204020204" pitchFamily="34" charset="-122"/>
              </a:rPr>
              <a:t>2018</a:t>
            </a:r>
            <a:r>
              <a:rPr lang="zh-CN" altLang="en-US" sz="2200">
                <a:solidFill>
                  <a:schemeClr val="tx1">
                    <a:lumMod val="50000"/>
                    <a:lumOff val="50000"/>
                  </a:schemeClr>
                </a:solidFill>
                <a:latin typeface="微软雅黑" panose="020b0503020204020204" pitchFamily="34" charset="-122"/>
                <a:ea typeface="微软雅黑" panose="020b0503020204020204" pitchFamily="34" charset="-122"/>
              </a:rPr>
              <a:t>，我们信心依然。人力资源部将在公司领导运筹帷幄的战略决策下，紧紧围绕</a:t>
            </a:r>
            <a:r>
              <a:rPr lang="en-US" altLang="zh-CN" sz="2200">
                <a:solidFill>
                  <a:schemeClr val="tx1">
                    <a:lumMod val="50000"/>
                    <a:lumOff val="50000"/>
                  </a:schemeClr>
                </a:solidFill>
                <a:latin typeface="微软雅黑" panose="020b0503020204020204" pitchFamily="34" charset="-122"/>
                <a:ea typeface="微软雅黑" panose="020b0503020204020204" pitchFamily="34" charset="-122"/>
              </a:rPr>
              <a:t>2017</a:t>
            </a:r>
            <a:r>
              <a:rPr lang="zh-CN" altLang="en-US" sz="2200">
                <a:solidFill>
                  <a:schemeClr val="tx1">
                    <a:lumMod val="50000"/>
                    <a:lumOff val="50000"/>
                  </a:schemeClr>
                </a:solidFill>
                <a:latin typeface="微软雅黑" panose="020b0503020204020204" pitchFamily="34" charset="-122"/>
                <a:ea typeface="微软雅黑" panose="020b0503020204020204" pitchFamily="34" charset="-122"/>
              </a:rPr>
              <a:t>年工作目标，扬长避短、尽职尽责，开拓进取、与时俱进。将继续紧密配合各部门的相关工作，高质高效、努力奋斗致力于满足企业战略发展的需要，立足企业、节约成本、保障需要，为公司的持续发展提供专业支持，完善专业工作，贡献专业力量</a:t>
            </a:r>
            <a:endParaRPr lang="en-US" altLang="zh-CN" sz="22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785584" y="1060461"/>
            <a:ext cx="6620833" cy="1060436"/>
            <a:chOff x="2785584" y="1310903"/>
            <a:chExt cx="6620833" cy="1060436"/>
          </a:xfrm>
        </p:grpSpPr>
        <p:grpSp>
          <p:nvGrpSpPr>
            <p:cNvPr id="8" name="组合 7"/>
            <p:cNvGrpSpPr/>
            <p:nvPr/>
          </p:nvGrpSpPr>
          <p:grpSpPr>
            <a:xfrm>
              <a:off x="2785584" y="1521152"/>
              <a:ext cx="1801005" cy="850187"/>
              <a:chOff x="2755900" y="1168400"/>
              <a:chExt cx="991394" cy="468000"/>
            </a:xfrm>
            <a:solidFill>
              <a:srgbClr val="364482"/>
            </a:solidFill>
          </p:grpSpPr>
          <p:sp>
            <p:nvSpPr>
              <p:cNvPr id="15" name="燕尾形 14"/>
              <p:cNvSpPr/>
              <p:nvPr/>
            </p:nvSpPr>
            <p:spPr>
              <a:xfrm>
                <a:off x="2755900" y="1168400"/>
                <a:ext cx="622300" cy="46800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3124994" y="1168400"/>
                <a:ext cx="622300" cy="46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平行四边形 8"/>
            <p:cNvSpPr/>
            <p:nvPr/>
          </p:nvSpPr>
          <p:spPr>
            <a:xfrm rot="16200000">
              <a:off x="3697697" y="1482447"/>
              <a:ext cx="1034371" cy="743413"/>
            </a:xfrm>
            <a:prstGeom prst="parallelogram">
              <a:avLst>
                <a:gd name="adj" fmla="val 17952"/>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flipH="1">
              <a:off x="7605412" y="1521152"/>
              <a:ext cx="1801005" cy="850187"/>
              <a:chOff x="2755900" y="1168400"/>
              <a:chExt cx="991394" cy="468000"/>
            </a:xfrm>
            <a:solidFill>
              <a:srgbClr val="364482"/>
            </a:solidFill>
          </p:grpSpPr>
          <p:sp>
            <p:nvSpPr>
              <p:cNvPr id="13" name="燕尾形 12"/>
              <p:cNvSpPr/>
              <p:nvPr/>
            </p:nvSpPr>
            <p:spPr>
              <a:xfrm>
                <a:off x="2755900" y="1168400"/>
                <a:ext cx="622300" cy="46800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3124994" y="1168400"/>
                <a:ext cx="622300" cy="46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平行四边形 10"/>
            <p:cNvSpPr/>
            <p:nvPr/>
          </p:nvSpPr>
          <p:spPr>
            <a:xfrm rot="5400000" flipH="1">
              <a:off x="7459933" y="1482447"/>
              <a:ext cx="1034371" cy="743413"/>
            </a:xfrm>
            <a:prstGeom prst="parallelogram">
              <a:avLst>
                <a:gd name="adj" fmla="val 17952"/>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843176" y="1310903"/>
              <a:ext cx="4505648" cy="922946"/>
            </a:xfrm>
            <a:prstGeom prst="rect">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solidFill>
                    <a:schemeClr val="bg1"/>
                  </a:solidFill>
                  <a:latin typeface="微软雅黑" panose="020b0503020204020204" pitchFamily="34" charset="-122"/>
                  <a:ea typeface="微软雅黑" panose="020b0503020204020204" pitchFamily="34" charset="-122"/>
                </a:rPr>
                <a:t>超 越</a:t>
              </a:r>
            </a:p>
          </p:txBody>
        </p:sp>
      </p:grpSp>
    </p:spTree>
    <p:extLst>
      <p:ext uri="{BB962C8B-B14F-4D97-AF65-F5344CB8AC3E}">
        <p14:creationId xmlns:p14="http://schemas.microsoft.com/office/powerpoint/2010/main" val="2533443009"/>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nodeType="withEffec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3000"/>
                                        <p:tgtEl>
                                          <p:spTgt spid="3"/>
                                        </p:tgtEl>
                                      </p:cBhvr>
                                    </p:animEffect>
                                  </p:childTnLst>
                                </p:cTn>
                              </p:par>
                            </p:childTnLst>
                          </p:cTn>
                        </p:par>
                      </p:childTnLst>
                    </p:cTn>
                  </p:par>
                  <p:par>
                    <p:cTn id="8" fill="hold" nodeType="clickPar">
                      <p:stCondLst>
                        <p:cond delay="indefinite"/>
                        <p:cond evt="onBegin" delay="0">
                          <p:tn val="7"/>
                        </p:cond>
                      </p:stCondLst>
                      <p:childTnLst>
                        <p:par>
                          <p:cTn id="9" fill="hold" nodeType="withGroup">
                            <p:stCondLst>
                              <p:cond delay="indefinite"/>
                            </p:stCondLst>
                          </p:cTn>
                        </p:par>
                        <p:par>
                          <p:cTn id="10" fill="hold" nodeType="afterGroup">
                            <p:stCondLst>
                              <p:cond delay="0"/>
                            </p:stCondLst>
                            <p:childTnLst>
                              <p:par>
                                <p:cTn id="11" presetID="22" presetClass="entr" presetSubtype="8" fill="hold" nodeType="clickEffec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nodeType="clickPar">
                      <p:stCondLst>
                        <p:cond delay="indefinite"/>
                        <p:cond evt="onBegin" delay="0">
                          <p:tn val="13"/>
                        </p:cond>
                      </p:stCondLst>
                      <p:childTnLst>
                        <p:par>
                          <p:cTn id="15" fill="hold" nodeType="withGroup">
                            <p:stCondLst>
                              <p:cond delay="indefinite"/>
                            </p:stCondLst>
                          </p:cTn>
                        </p:par>
                        <p:par>
                          <p:cTn id="16" fill="hold" nodeType="afterGroup">
                            <p:stCondLst>
                              <p:cond delay="0"/>
                            </p:stCondLst>
                            <p:childTnLst>
                              <p:par>
                                <p:cTn id="17" presetID="42" presetClass="entr" presetSubtype="0" fill="hold" grpId="0" nodeType="clickEffect">
                                  <p:childTnLst>
                                    <p:set>
                                      <p:cBhvr>
                                        <p:cTn id="18" dur="1" fill="hold">
                                          <p:stCondLst>
                                            <p:cond delay="0"/>
                                          </p:stCondLst>
                                        </p:cTn>
                                        <p:tgtEl>
                                          <p:spTgt spid="4"/>
                                        </p:tgtEl>
                                        <p:attrNameLst>
                                          <p:attrName>style.visibility</p:attrName>
                                        </p:attrNameLst>
                                      </p:cBhvr>
                                      <p:to>
                                        <p:strVal val="visible"/>
                                      </p:to>
                                    </p:set>
                                    <p:animEffect transition="in" filter="fade">
                                      <p:cBhvr>
                                        <p:cTn id="19" dur="3000"/>
                                        <p:tgtEl>
                                          <p:spTgt spid="4"/>
                                        </p:tgtEl>
                                      </p:cBhvr>
                                    </p:animEffect>
                                    <p:anim calcmode="lin" valueType="num">
                                      <p:cBhvr>
                                        <p:cTn id="20" dur="3000" fill="hold"/>
                                        <p:tgtEl>
                                          <p:spTgt spid="4"/>
                                        </p:tgtEl>
                                        <p:attrNameLst>
                                          <p:attrName>ppt_x</p:attrName>
                                        </p:attrNameLst>
                                      </p:cBhvr>
                                      <p:tavLst>
                                        <p:tav tm="0">
                                          <p:val>
                                            <p:strVal val="#ppt_x"/>
                                          </p:val>
                                        </p:tav>
                                        <p:tav tm="100000">
                                          <p:val>
                                            <p:strVal val="#ppt_x"/>
                                          </p:val>
                                        </p:tav>
                                      </p:tavLst>
                                    </p:anim>
                                    <p:anim calcmode="lin" valueType="num">
                                      <p:cBhvr>
                                        <p:cTn id="21" dur="3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圆角矩形 2"/>
          <p:cNvSpPr/>
          <p:nvPr/>
        </p:nvSpPr>
        <p:spPr>
          <a:xfrm>
            <a:off x="203630" y="209006"/>
            <a:ext cx="11784740" cy="6439988"/>
          </a:xfrm>
          <a:prstGeom prst="roundRect">
            <a:avLst>
              <a:gd name="adj" fmla="val 5711"/>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1" name="直接连接符 50"/>
          <p:cNvCxnSpPr/>
          <p:nvPr/>
        </p:nvCxnSpPr>
        <p:spPr>
          <a:xfrm flipV="1">
            <a:off x="-46199" y="709275"/>
            <a:ext cx="5349719" cy="1439565"/>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815840" y="709275"/>
            <a:ext cx="487680" cy="784245"/>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815840" y="1493520"/>
            <a:ext cx="837248" cy="46863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46199" y="1983815"/>
            <a:ext cx="5662139" cy="148706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任意多边形 54"/>
          <p:cNvSpPr/>
          <p:nvPr/>
        </p:nvSpPr>
        <p:spPr>
          <a:xfrm rot="20640648">
            <a:off x="-2239409" y="1865631"/>
            <a:ext cx="8779910" cy="2734027"/>
          </a:xfrm>
          <a:custGeom>
            <a:gdLst>
              <a:gd name="connsiteX0" fmla="*/ 11841295 w 13743101"/>
              <a:gd name="connsiteY0" fmla="*/ 561762 h 3238790"/>
              <a:gd name="connsiteX1" fmla="*/ 13576795 w 13743101"/>
              <a:gd name="connsiteY1" fmla="*/ 1260836 h 3238790"/>
              <a:gd name="connsiteX2" fmla="*/ 13743101 w 13743101"/>
              <a:gd name="connsiteY2" fmla="*/ 1362184 h 3238790"/>
              <a:gd name="connsiteX3" fmla="*/ 13071669 w 13743101"/>
              <a:gd name="connsiteY3" fmla="*/ 1652431 h 3238790"/>
              <a:gd name="connsiteX4" fmla="*/ 13657342 w 13743101"/>
              <a:gd name="connsiteY4" fmla="*/ 3007274 h 3238790"/>
              <a:gd name="connsiteX5" fmla="*/ 13473551 w 13743101"/>
              <a:gd name="connsiteY5" fmla="*/ 2867687 h 3238790"/>
              <a:gd name="connsiteX6" fmla="*/ 7002354 w 13743101"/>
              <a:gd name="connsiteY6" fmla="*/ 1417781 h 3238790"/>
              <a:gd name="connsiteX7" fmla="*/ 175952 w 13743101"/>
              <a:gd name="connsiteY7" fmla="*/ 3144806 h 3238790"/>
              <a:gd name="connsiteX8" fmla="*/ 78862 w 13743101"/>
              <a:gd name="connsiteY8" fmla="*/ 3238790 h 3238790"/>
              <a:gd name="connsiteX9" fmla="*/ 38250 w 13743101"/>
              <a:gd name="connsiteY9" fmla="*/ 3116805 h 3238790"/>
              <a:gd name="connsiteX10" fmla="*/ 0 w 13743101"/>
              <a:gd name="connsiteY10" fmla="*/ 2827690 h 3238790"/>
              <a:gd name="connsiteX11" fmla="*/ 7408607 w 13743101"/>
              <a:gd name="connsiteY11" fmla="*/ 0 h 3238790"/>
              <a:gd name="connsiteX12" fmla="*/ 11841295 w 13743101"/>
              <a:gd name="connsiteY12" fmla="*/ 561762 h 32387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43101" h="3238790">
                <a:moveTo>
                  <a:pt x="11841295" y="561762"/>
                </a:moveTo>
                <a:cubicBezTo>
                  <a:pt x="12518757" y="755136"/>
                  <a:pt x="13106611" y="991731"/>
                  <a:pt x="13576795" y="1260836"/>
                </a:cubicBezTo>
                <a:lnTo>
                  <a:pt x="13743101" y="1362184"/>
                </a:lnTo>
                <a:lnTo>
                  <a:pt x="13071669" y="1652431"/>
                </a:lnTo>
                <a:lnTo>
                  <a:pt x="13657342" y="3007274"/>
                </a:lnTo>
                <a:lnTo>
                  <a:pt x="13473551" y="2867687"/>
                </a:lnTo>
                <a:cubicBezTo>
                  <a:pt x="12206556" y="2002642"/>
                  <a:pt x="9783404" y="1417781"/>
                  <a:pt x="7002354" y="1417781"/>
                </a:cubicBezTo>
                <a:cubicBezTo>
                  <a:pt x="3933608" y="1417781"/>
                  <a:pt x="1300639" y="2129906"/>
                  <a:pt x="175952" y="3144806"/>
                </a:cubicBezTo>
                <a:lnTo>
                  <a:pt x="78862" y="3238790"/>
                </a:lnTo>
                <a:lnTo>
                  <a:pt x="38250" y="3116805"/>
                </a:lnTo>
                <a:cubicBezTo>
                  <a:pt x="12958" y="3021746"/>
                  <a:pt x="0" y="2925296"/>
                  <a:pt x="0" y="2827690"/>
                </a:cubicBezTo>
                <a:cubicBezTo>
                  <a:pt x="2" y="1266000"/>
                  <a:pt x="3316946" y="0"/>
                  <a:pt x="7408607" y="0"/>
                </a:cubicBezTo>
                <a:cubicBezTo>
                  <a:pt x="9070844" y="0"/>
                  <a:pt x="10605223" y="208940"/>
                  <a:pt x="11841295" y="561762"/>
                </a:cubicBezTo>
                <a:close/>
              </a:path>
            </a:pathLst>
          </a:custGeom>
          <a:gradFill flip="none" rotWithShape="1">
            <a:gsLst>
              <a:gs pos="7000">
                <a:schemeClr val="bg1">
                  <a:lumMod val="85000"/>
                  <a:alpha val="13000"/>
                </a:schemeClr>
              </a:gs>
              <a:gs pos="51000">
                <a:schemeClr val="bg1">
                  <a:lumMod val="6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rot="20700000">
            <a:off x="-1998538" y="1510707"/>
            <a:ext cx="7943012" cy="1559930"/>
            <a:chOff x="54514" y="828939"/>
            <a:chExt cx="9409471" cy="1847929"/>
          </a:xfrm>
        </p:grpSpPr>
        <p:sp>
          <p:nvSpPr>
            <p:cNvPr id="57" name="燕尾形 56"/>
            <p:cNvSpPr/>
            <p:nvPr/>
          </p:nvSpPr>
          <p:spPr>
            <a:xfrm flipH="1">
              <a:off x="54514" y="828939"/>
              <a:ext cx="9409471" cy="18288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文本框 57"/>
            <p:cNvSpPr txBox="1"/>
            <p:nvPr/>
          </p:nvSpPr>
          <p:spPr>
            <a:xfrm>
              <a:off x="2938583" y="926796"/>
              <a:ext cx="5625081" cy="1750072"/>
            </a:xfrm>
            <a:prstGeom prst="rect">
              <a:avLst/>
            </a:prstGeom>
            <a:noFill/>
            <a:ln>
              <a:noFill/>
            </a:ln>
          </p:spPr>
          <p:txBody>
            <a:bodyPr wrap="none" rtlCol="0">
              <a:spAutoFit/>
            </a:bodyPr>
            <a:lstStyle/>
            <a:p>
              <a:r>
                <a:rPr lang="en-US" altLang="zh-CN" sz="9000" spc="-300">
                  <a:solidFill>
                    <a:schemeClr val="bg1"/>
                  </a:solidFill>
                  <a:latin typeface="方正综艺简体" panose="02010601030101010101" pitchFamily="2" charset="-122"/>
                  <a:ea typeface="方正综艺简体" panose="02010601030101010101" pitchFamily="2" charset="-122"/>
                </a:rPr>
                <a:t>THANKS</a:t>
              </a:r>
              <a:endParaRPr lang="zh-CN" altLang="en-US" sz="9000" spc="-300">
                <a:solidFill>
                  <a:schemeClr val="bg1"/>
                </a:solidFill>
                <a:latin typeface="方正综艺简体" panose="02010601030101010101" pitchFamily="2" charset="-122"/>
                <a:ea typeface="方正综艺简体" panose="02010601030101010101" pitchFamily="2" charset="-122"/>
              </a:endParaRPr>
            </a:p>
          </p:txBody>
        </p:sp>
      </p:grpSp>
      <p:sp>
        <p:nvSpPr>
          <p:cNvPr id="59" name="标题 1"/>
          <p:cNvSpPr>
            <a:spLocks noChangeArrowheads="1"/>
          </p:cNvSpPr>
          <p:nvPr/>
        </p:nvSpPr>
        <p:spPr bwMode="auto">
          <a:xfrm>
            <a:off x="3874170" y="2756761"/>
            <a:ext cx="657193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9000" b="1">
                <a:solidFill>
                  <a:schemeClr val="accent5"/>
                </a:solidFill>
                <a:ea typeface="微软雅黑" panose="020b0503020204020204" pitchFamily="34" charset="-122"/>
                <a:sym typeface="微软雅黑" panose="020b0503020204020204" pitchFamily="34" charset="-122"/>
              </a:rPr>
              <a:t>汇报完毕</a:t>
            </a:r>
            <a:endParaRPr lang="zh-CN" altLang="en-US" sz="9000">
              <a:solidFill>
                <a:schemeClr val="accent5"/>
              </a:solidFill>
              <a:ea typeface="微软雅黑" panose="020b0503020204020204" pitchFamily="34" charset="-122"/>
              <a:sym typeface="微软雅黑" panose="020b0503020204020204" pitchFamily="34" charset="-122"/>
            </a:endParaRPr>
          </a:p>
        </p:txBody>
      </p:sp>
      <p:sp>
        <p:nvSpPr>
          <p:cNvPr id="60" name="标题 1"/>
          <p:cNvSpPr>
            <a:spLocks noChangeArrowheads="1"/>
          </p:cNvSpPr>
          <p:nvPr/>
        </p:nvSpPr>
        <p:spPr bwMode="auto">
          <a:xfrm>
            <a:off x="3874170" y="4243387"/>
            <a:ext cx="657611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6000">
                <a:solidFill>
                  <a:schemeClr val="accent5"/>
                </a:solidFill>
                <a:ea typeface="微软雅黑" panose="020b0503020204020204" pitchFamily="34" charset="-122"/>
                <a:sym typeface="微软雅黑" panose="020b0503020204020204" pitchFamily="34" charset="-122"/>
              </a:rPr>
              <a:t>感谢聆听</a:t>
            </a:r>
          </a:p>
        </p:txBody>
      </p:sp>
      <p:sp>
        <p:nvSpPr>
          <p:cNvPr id="61" name="任意多边形 60"/>
          <p:cNvSpPr/>
          <p:nvPr/>
        </p:nvSpPr>
        <p:spPr>
          <a:xfrm>
            <a:off x="6823280" y="4929512"/>
            <a:ext cx="2305050" cy="302215"/>
          </a:xfrm>
          <a:custGeom>
            <a:gdLst>
              <a:gd name="connsiteX0" fmla="*/ 0 w 2305050"/>
              <a:gd name="connsiteY0" fmla="*/ 111708 h 302215"/>
              <a:gd name="connsiteX1" fmla="*/ 339725 w 2305050"/>
              <a:gd name="connsiteY1" fmla="*/ 99008 h 302215"/>
              <a:gd name="connsiteX2" fmla="*/ 654050 w 2305050"/>
              <a:gd name="connsiteY2" fmla="*/ 10108 h 302215"/>
              <a:gd name="connsiteX3" fmla="*/ 1143000 w 2305050"/>
              <a:gd name="connsiteY3" fmla="*/ 302208 h 302215"/>
              <a:gd name="connsiteX4" fmla="*/ 1600200 w 2305050"/>
              <a:gd name="connsiteY4" fmla="*/ 583 h 302215"/>
              <a:gd name="connsiteX5" fmla="*/ 1990725 w 2305050"/>
              <a:gd name="connsiteY5" fmla="*/ 222833 h 302215"/>
              <a:gd name="connsiteX6" fmla="*/ 2305050 w 2305050"/>
              <a:gd name="connsiteY6" fmla="*/ 118058 h 30221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050" h="302215">
                <a:moveTo>
                  <a:pt x="0" y="111708"/>
                </a:moveTo>
                <a:cubicBezTo>
                  <a:pt x="115358" y="113824"/>
                  <a:pt x="228335" y="142135"/>
                  <a:pt x="339725" y="99008"/>
                </a:cubicBezTo>
                <a:cubicBezTo>
                  <a:pt x="451115" y="55881"/>
                  <a:pt x="520171" y="-23759"/>
                  <a:pt x="654050" y="10108"/>
                </a:cubicBezTo>
                <a:cubicBezTo>
                  <a:pt x="787929" y="43975"/>
                  <a:pt x="985308" y="303796"/>
                  <a:pt x="1143000" y="302208"/>
                </a:cubicBezTo>
                <a:cubicBezTo>
                  <a:pt x="1300692" y="300621"/>
                  <a:pt x="1458912" y="13812"/>
                  <a:pt x="1600200" y="583"/>
                </a:cubicBezTo>
                <a:cubicBezTo>
                  <a:pt x="1741488" y="-12646"/>
                  <a:pt x="1873250" y="203254"/>
                  <a:pt x="1990725" y="222833"/>
                </a:cubicBezTo>
                <a:cubicBezTo>
                  <a:pt x="2108200" y="242412"/>
                  <a:pt x="2206625" y="180235"/>
                  <a:pt x="2305050" y="118058"/>
                </a:cubicBezTo>
              </a:path>
            </a:pathLst>
          </a:cu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2" name="组合 61"/>
          <p:cNvGrpSpPr/>
          <p:nvPr/>
        </p:nvGrpSpPr>
        <p:grpSpPr>
          <a:xfrm rot="18000000">
            <a:off x="8958676" y="4643837"/>
            <a:ext cx="612700" cy="265408"/>
            <a:chOff x="10495901" y="2668826"/>
            <a:chExt cx="1121423" cy="485775"/>
          </a:xfrm>
          <a:solidFill>
            <a:schemeClr val="tx1">
              <a:lumMod val="65000"/>
              <a:lumOff val="35000"/>
            </a:schemeClr>
          </a:solidFill>
        </p:grpSpPr>
        <p:sp>
          <p:nvSpPr>
            <p:cNvPr id="63" name="Freeform 5"/>
            <p:cNvSpPr>
              <a:spLocks noEditPoints="1"/>
            </p:cNvSpPr>
            <p:nvPr/>
          </p:nvSpPr>
          <p:spPr bwMode="auto">
            <a:xfrm>
              <a:off x="10528299" y="2668826"/>
              <a:ext cx="1089025" cy="485775"/>
            </a:xfrm>
            <a:custGeom>
              <a:gdLst>
                <a:gd name="T0" fmla="*/ 235 w 287"/>
                <a:gd name="T1" fmla="*/ 127 h 127"/>
                <a:gd name="T2" fmla="*/ 261 w 287"/>
                <a:gd name="T3" fmla="*/ 127 h 127"/>
                <a:gd name="T4" fmla="*/ 287 w 287"/>
                <a:gd name="T5" fmla="*/ 101 h 127"/>
                <a:gd name="T6" fmla="*/ 287 w 287"/>
                <a:gd name="T7" fmla="*/ 26 h 127"/>
                <a:gd name="T8" fmla="*/ 261 w 287"/>
                <a:gd name="T9" fmla="*/ 0 h 127"/>
                <a:gd name="T10" fmla="*/ 235 w 287"/>
                <a:gd name="T11" fmla="*/ 0 h 127"/>
                <a:gd name="T12" fmla="*/ 235 w 287"/>
                <a:gd name="T13" fmla="*/ 127 h 127"/>
                <a:gd name="T14" fmla="*/ 221 w 287"/>
                <a:gd name="T15" fmla="*/ 33 h 127"/>
                <a:gd name="T16" fmla="*/ 221 w 287"/>
                <a:gd name="T17" fmla="*/ 33 h 127"/>
                <a:gd name="T18" fmla="*/ 221 w 287"/>
                <a:gd name="T19" fmla="*/ 94 h 127"/>
                <a:gd name="T20" fmla="*/ 221 w 287"/>
                <a:gd name="T21" fmla="*/ 127 h 127"/>
                <a:gd name="T22" fmla="*/ 92 w 287"/>
                <a:gd name="T23" fmla="*/ 127 h 127"/>
                <a:gd name="T24" fmla="*/ 92 w 287"/>
                <a:gd name="T25" fmla="*/ 94 h 127"/>
                <a:gd name="T26" fmla="*/ 89 w 287"/>
                <a:gd name="T27" fmla="*/ 37 h 127"/>
                <a:gd name="T28" fmla="*/ 175 w 287"/>
                <a:gd name="T29" fmla="*/ 39 h 127"/>
                <a:gd name="T30" fmla="*/ 175 w 287"/>
                <a:gd name="T31" fmla="*/ 31 h 127"/>
                <a:gd name="T32" fmla="*/ 87 w 287"/>
                <a:gd name="T33" fmla="*/ 29 h 127"/>
                <a:gd name="T34" fmla="*/ 92 w 287"/>
                <a:gd name="T35" fmla="*/ 0 h 127"/>
                <a:gd name="T36" fmla="*/ 221 w 287"/>
                <a:gd name="T37" fmla="*/ 0 h 127"/>
                <a:gd name="T38" fmla="*/ 221 w 287"/>
                <a:gd name="T39" fmla="*/ 33 h 127"/>
                <a:gd name="T40" fmla="*/ 42 w 287"/>
                <a:gd name="T41" fmla="*/ 28 h 127"/>
                <a:gd name="T42" fmla="*/ 42 w 287"/>
                <a:gd name="T43" fmla="*/ 28 h 127"/>
                <a:gd name="T44" fmla="*/ 0 w 287"/>
                <a:gd name="T45" fmla="*/ 54 h 127"/>
                <a:gd name="T46" fmla="*/ 0 w 287"/>
                <a:gd name="T47" fmla="*/ 80 h 127"/>
                <a:gd name="T48" fmla="*/ 42 w 287"/>
                <a:gd name="T49" fmla="*/ 106 h 127"/>
                <a:gd name="T50" fmla="*/ 42 w 287"/>
                <a:gd name="T51" fmla="*/ 28 h 1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7" h="127">
                  <a:moveTo>
                    <a:pt x="235" y="127"/>
                  </a:moveTo>
                  <a:cubicBezTo>
                    <a:pt x="261" y="127"/>
                    <a:pt x="261" y="127"/>
                    <a:pt x="261" y="127"/>
                  </a:cubicBezTo>
                  <a:cubicBezTo>
                    <a:pt x="276" y="127"/>
                    <a:pt x="287" y="115"/>
                    <a:pt x="287" y="101"/>
                  </a:cubicBezTo>
                  <a:cubicBezTo>
                    <a:pt x="287" y="26"/>
                    <a:pt x="287" y="26"/>
                    <a:pt x="287" y="26"/>
                  </a:cubicBezTo>
                  <a:cubicBezTo>
                    <a:pt x="287" y="12"/>
                    <a:pt x="276" y="0"/>
                    <a:pt x="261" y="0"/>
                  </a:cubicBezTo>
                  <a:cubicBezTo>
                    <a:pt x="235" y="0"/>
                    <a:pt x="235" y="0"/>
                    <a:pt x="235" y="0"/>
                  </a:cubicBezTo>
                  <a:cubicBezTo>
                    <a:pt x="235" y="127"/>
                    <a:pt x="235" y="127"/>
                    <a:pt x="235" y="127"/>
                  </a:cubicBezTo>
                  <a:close/>
                  <a:moveTo>
                    <a:pt x="221" y="33"/>
                  </a:moveTo>
                  <a:cubicBezTo>
                    <a:pt x="221" y="33"/>
                    <a:pt x="221" y="33"/>
                    <a:pt x="221" y="33"/>
                  </a:cubicBezTo>
                  <a:cubicBezTo>
                    <a:pt x="221" y="94"/>
                    <a:pt x="221" y="94"/>
                    <a:pt x="221" y="94"/>
                  </a:cubicBezTo>
                  <a:cubicBezTo>
                    <a:pt x="221" y="127"/>
                    <a:pt x="221" y="127"/>
                    <a:pt x="221" y="127"/>
                  </a:cubicBezTo>
                  <a:cubicBezTo>
                    <a:pt x="92" y="127"/>
                    <a:pt x="92" y="127"/>
                    <a:pt x="92" y="127"/>
                  </a:cubicBezTo>
                  <a:cubicBezTo>
                    <a:pt x="74" y="115"/>
                    <a:pt x="78" y="104"/>
                    <a:pt x="92" y="94"/>
                  </a:cubicBezTo>
                  <a:cubicBezTo>
                    <a:pt x="79" y="76"/>
                    <a:pt x="74" y="58"/>
                    <a:pt x="89" y="37"/>
                  </a:cubicBezTo>
                  <a:cubicBezTo>
                    <a:pt x="175" y="39"/>
                    <a:pt x="175" y="39"/>
                    <a:pt x="175" y="39"/>
                  </a:cubicBezTo>
                  <a:cubicBezTo>
                    <a:pt x="175" y="31"/>
                    <a:pt x="175" y="31"/>
                    <a:pt x="175" y="31"/>
                  </a:cubicBezTo>
                  <a:cubicBezTo>
                    <a:pt x="87" y="29"/>
                    <a:pt x="87" y="29"/>
                    <a:pt x="87" y="29"/>
                  </a:cubicBezTo>
                  <a:cubicBezTo>
                    <a:pt x="75" y="19"/>
                    <a:pt x="79" y="9"/>
                    <a:pt x="92" y="0"/>
                  </a:cubicBezTo>
                  <a:cubicBezTo>
                    <a:pt x="135" y="0"/>
                    <a:pt x="178" y="0"/>
                    <a:pt x="221" y="0"/>
                  </a:cubicBezTo>
                  <a:cubicBezTo>
                    <a:pt x="221" y="33"/>
                    <a:pt x="221" y="33"/>
                    <a:pt x="221" y="33"/>
                  </a:cubicBezTo>
                  <a:close/>
                  <a:moveTo>
                    <a:pt x="42" y="28"/>
                  </a:moveTo>
                  <a:cubicBezTo>
                    <a:pt x="42" y="28"/>
                    <a:pt x="42" y="28"/>
                    <a:pt x="42" y="28"/>
                  </a:cubicBezTo>
                  <a:cubicBezTo>
                    <a:pt x="0" y="54"/>
                    <a:pt x="0" y="54"/>
                    <a:pt x="0" y="54"/>
                  </a:cubicBezTo>
                  <a:cubicBezTo>
                    <a:pt x="0" y="80"/>
                    <a:pt x="0" y="80"/>
                    <a:pt x="0" y="80"/>
                  </a:cubicBezTo>
                  <a:cubicBezTo>
                    <a:pt x="42" y="106"/>
                    <a:pt x="42" y="106"/>
                    <a:pt x="42" y="106"/>
                  </a:cubicBezTo>
                  <a:lnTo>
                    <a:pt x="42" y="2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椭圆 63"/>
            <p:cNvSpPr/>
            <p:nvPr/>
          </p:nvSpPr>
          <p:spPr>
            <a:xfrm>
              <a:off x="10495901" y="2870201"/>
              <a:ext cx="110188" cy="1101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11108375" y="644873"/>
            <a:ext cx="434975" cy="434975"/>
            <a:chOff x="8692356" y="831849"/>
            <a:chExt cx="434975" cy="434975"/>
          </a:xfrm>
        </p:grpSpPr>
        <p:sp>
          <p:nvSpPr>
            <p:cNvPr id="66" name="椭圆 65"/>
            <p:cNvSpPr/>
            <p:nvPr/>
          </p:nvSpPr>
          <p:spPr>
            <a:xfrm>
              <a:off x="8692356" y="831849"/>
              <a:ext cx="434975" cy="4349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Shape 2587"/>
            <p:cNvSpPr/>
            <p:nvPr/>
          </p:nvSpPr>
          <p:spPr>
            <a:xfrm>
              <a:off x="8801072" y="948628"/>
              <a:ext cx="217542" cy="217542"/>
            </a:xfrm>
            <a:custGeom>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68" name="组合 67"/>
          <p:cNvGrpSpPr/>
          <p:nvPr/>
        </p:nvGrpSpPr>
        <p:grpSpPr>
          <a:xfrm>
            <a:off x="9918320" y="644873"/>
            <a:ext cx="434975" cy="434975"/>
            <a:chOff x="7308849" y="831849"/>
            <a:chExt cx="434975" cy="434975"/>
          </a:xfrm>
        </p:grpSpPr>
        <p:sp>
          <p:nvSpPr>
            <p:cNvPr id="69" name="椭圆 68"/>
            <p:cNvSpPr/>
            <p:nvPr/>
          </p:nvSpPr>
          <p:spPr>
            <a:xfrm>
              <a:off x="7308849" y="831849"/>
              <a:ext cx="434975" cy="4349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Shape 2613"/>
            <p:cNvSpPr/>
            <p:nvPr/>
          </p:nvSpPr>
          <p:spPr>
            <a:xfrm>
              <a:off x="7419126" y="952499"/>
              <a:ext cx="217542" cy="217542"/>
            </a:xfrm>
            <a:custGeom>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71" name="组合 70"/>
          <p:cNvGrpSpPr/>
          <p:nvPr/>
        </p:nvGrpSpPr>
        <p:grpSpPr>
          <a:xfrm>
            <a:off x="10513348" y="644873"/>
            <a:ext cx="434975" cy="434975"/>
            <a:chOff x="8025606" y="831849"/>
            <a:chExt cx="434975" cy="434975"/>
          </a:xfrm>
        </p:grpSpPr>
        <p:sp>
          <p:nvSpPr>
            <p:cNvPr id="72" name="椭圆 71"/>
            <p:cNvSpPr/>
            <p:nvPr/>
          </p:nvSpPr>
          <p:spPr>
            <a:xfrm>
              <a:off x="8025606" y="831849"/>
              <a:ext cx="434975" cy="4349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Shape 2618"/>
            <p:cNvSpPr/>
            <p:nvPr/>
          </p:nvSpPr>
          <p:spPr>
            <a:xfrm>
              <a:off x="8134332" y="940560"/>
              <a:ext cx="217521" cy="217551"/>
            </a:xfrm>
            <a:custGeom>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F1E9E3"/>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2" name="文本框 1">
            <a:extLst>
              <a:ext uri="{FF2B5EF4-FFF2-40B4-BE49-F238E27FC236}">
                <a16:creationId xmlns:a16="http://schemas.microsoft.com/office/drawing/2014/main" id="{E4E3E31D-29D9-4AEE-9466-6CB0882BAD64}"/>
              </a:ext>
            </a:extLst>
          </p:cNvPr>
          <p:cNvSpPr txBox="1"/>
          <p:nvPr/>
        </p:nvSpPr>
        <p:spPr>
          <a:xfrm>
            <a:off x="3870729" y="5280586"/>
            <a:ext cx="5226702" cy="366126"/>
          </a:xfrm>
          <a:prstGeom prst="rect">
            <a:avLst/>
          </a:prstGeom>
          <a:noFill/>
        </p:spPr>
        <p:txBody>
          <a:bodyPr wrap="square" rtlCol="0">
            <a:spAutoFit/>
          </a:bodyPr>
          <a:lstStyle/>
          <a:p>
            <a:r>
              <a:rPr lang="zh-CN" altLang="en-US"/>
              <a:t>更多精美模板欢迎访问 </a:t>
            </a:r>
            <a:r>
              <a:rPr lang="en-US" altLang="zh-CN"/>
              <a:t>WWW.515ppt.COM</a:t>
            </a:r>
            <a:endParaRPr lang="zh-CN" altLang="en-US"/>
          </a:p>
        </p:txBody>
      </p:sp>
    </p:spTree>
    <p:extLst>
      <p:ext uri="{BB962C8B-B14F-4D97-AF65-F5344CB8AC3E}">
        <p14:creationId xmlns:p14="http://schemas.microsoft.com/office/powerpoint/2010/main" val="1182680962"/>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nodeType="withEffec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0-#ppt_w/2"/>
                                          </p:val>
                                        </p:tav>
                                        <p:tav tm="100000">
                                          <p:val>
                                            <p:strVal val="#ppt_x"/>
                                          </p:val>
                                        </p:tav>
                                      </p:tavLst>
                                    </p:anim>
                                    <p:anim calcmode="lin" valueType="num">
                                      <p:cBhvr additive="base">
                                        <p:cTn id="12" dur="500" fill="hold"/>
                                        <p:tgtEl>
                                          <p:spTgt spid="5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0-#ppt_w/2"/>
                                          </p:val>
                                        </p:tav>
                                        <p:tav tm="100000">
                                          <p:val>
                                            <p:strVal val="#ppt_x"/>
                                          </p:val>
                                        </p:tav>
                                      </p:tavLst>
                                    </p:anim>
                                    <p:anim calcmode="lin" valueType="num">
                                      <p:cBhvr additive="base">
                                        <p:cTn id="16" dur="500" fill="hold"/>
                                        <p:tgtEl>
                                          <p:spTgt spid="5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0-#ppt_w/2"/>
                                          </p:val>
                                        </p:tav>
                                        <p:tav tm="100000">
                                          <p:val>
                                            <p:strVal val="#ppt_x"/>
                                          </p:val>
                                        </p:tav>
                                      </p:tavLst>
                                    </p:anim>
                                    <p:anim calcmode="lin" valueType="num">
                                      <p:cBhvr additive="base">
                                        <p:cTn id="20"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cond evt="onBegin" delay="0">
                          <p:tn val="20"/>
                        </p:cond>
                      </p:stCondLst>
                      <p:childTnLst>
                        <p:par>
                          <p:cTn id="22" fill="hold" nodeType="withGroup">
                            <p:stCondLst>
                              <p:cond delay="indefinite"/>
                            </p:stCondLst>
                          </p:cTn>
                        </p:par>
                        <p:par>
                          <p:cTn id="23" fill="hold" nodeType="afterGroup">
                            <p:stCondLst>
                              <p:cond delay="0"/>
                            </p:stCondLst>
                            <p:childTnLst>
                              <p:par>
                                <p:cTn id="24" presetID="2" presetClass="entr" presetSubtype="8" fill="hold" grpId="0" nodeType="clickEffect">
                                  <p:childTnLst>
                                    <p:set>
                                      <p:cBhvr>
                                        <p:cTn id="25" dur="1" fill="hold">
                                          <p:stCondLst>
                                            <p:cond delay="0"/>
                                          </p:stCondLst>
                                        </p:cTn>
                                        <p:tgtEl>
                                          <p:spTgt spid="55"/>
                                        </p:tgtEl>
                                        <p:attrNameLst>
                                          <p:attrName>style.visibility</p:attrName>
                                        </p:attrNameLst>
                                      </p:cBhvr>
                                      <p:to>
                                        <p:strVal val="visible"/>
                                      </p:to>
                                    </p:set>
                                    <p:anim calcmode="lin" valueType="num">
                                      <p:cBhvr additive="base">
                                        <p:cTn id="26" dur="500" fill="hold"/>
                                        <p:tgtEl>
                                          <p:spTgt spid="55"/>
                                        </p:tgtEl>
                                        <p:attrNameLst>
                                          <p:attrName>ppt_x</p:attrName>
                                        </p:attrNameLst>
                                      </p:cBhvr>
                                      <p:tavLst>
                                        <p:tav tm="0">
                                          <p:val>
                                            <p:strVal val="0-#ppt_w/2"/>
                                          </p:val>
                                        </p:tav>
                                        <p:tav tm="100000">
                                          <p:val>
                                            <p:strVal val="#ppt_x"/>
                                          </p:val>
                                        </p:tav>
                                      </p:tavLst>
                                    </p:anim>
                                    <p:anim calcmode="lin" valueType="num">
                                      <p:cBhvr additive="base">
                                        <p:cTn id="27" dur="500" fill="hold"/>
                                        <p:tgtEl>
                                          <p:spTgt spid="55"/>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500" fill="hold"/>
                                        <p:tgtEl>
                                          <p:spTgt spid="56"/>
                                        </p:tgtEl>
                                        <p:attrNameLst>
                                          <p:attrName>ppt_x</p:attrName>
                                        </p:attrNameLst>
                                      </p:cBhvr>
                                      <p:tavLst>
                                        <p:tav tm="0">
                                          <p:val>
                                            <p:strVal val="0-#ppt_w/2"/>
                                          </p:val>
                                        </p:tav>
                                        <p:tav tm="100000">
                                          <p:val>
                                            <p:strVal val="#ppt_x"/>
                                          </p:val>
                                        </p:tav>
                                      </p:tavLst>
                                    </p:anim>
                                    <p:anim calcmode="lin" valueType="num">
                                      <p:cBhvr additive="base">
                                        <p:cTn id="31"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cond evt="onBegin" delay="0">
                          <p:tn val="31"/>
                        </p:cond>
                      </p:stCondLst>
                      <p:childTnLst>
                        <p:par>
                          <p:cTn id="33" fill="hold" nodeType="withGroup">
                            <p:stCondLst>
                              <p:cond delay="indefinite"/>
                            </p:stCondLst>
                          </p:cTn>
                        </p:par>
                        <p:par>
                          <p:cTn id="34" fill="hold" nodeType="afterGroup">
                            <p:stCondLst>
                              <p:cond delay="0"/>
                            </p:stCondLst>
                            <p:childTnLst>
                              <p:par>
                                <p:cTn id="35" presetID="16" presetClass="entr" presetSubtype="37" fill="hold" grpId="1" nodeType="clickEffect">
                                  <p:childTnLst>
                                    <p:set>
                                      <p:cBhvr>
                                        <p:cTn id="36" dur="1" fill="hold">
                                          <p:stCondLst>
                                            <p:cond delay="0"/>
                                          </p:stCondLst>
                                        </p:cTn>
                                        <p:tgtEl>
                                          <p:spTgt spid="59"/>
                                        </p:tgtEl>
                                        <p:attrNameLst>
                                          <p:attrName>style.visibility</p:attrName>
                                        </p:attrNameLst>
                                      </p:cBhvr>
                                      <p:to>
                                        <p:strVal val="visible"/>
                                      </p:to>
                                    </p:set>
                                    <p:animEffect transition="in" filter="barn(outVertical)">
                                      <p:cBhvr>
                                        <p:cTn id="37" dur="2500"/>
                                        <p:tgtEl>
                                          <p:spTgt spid="59"/>
                                        </p:tgtEl>
                                      </p:cBhvr>
                                    </p:animEffect>
                                  </p:childTnLst>
                                </p:cTn>
                              </p:par>
                            </p:childTnLst>
                          </p:cTn>
                        </p:par>
                      </p:childTnLst>
                    </p:cTn>
                  </p:par>
                  <p:par>
                    <p:cTn id="38" fill="hold" nodeType="clickPar">
                      <p:stCondLst>
                        <p:cond delay="indefinite"/>
                        <p:cond evt="onBegin" delay="0">
                          <p:tn val="37"/>
                        </p:cond>
                      </p:stCondLst>
                      <p:childTnLst>
                        <p:par>
                          <p:cTn id="39" fill="hold" nodeType="withGroup">
                            <p:stCondLst>
                              <p:cond delay="indefinite"/>
                            </p:stCondLst>
                          </p:cTn>
                        </p:par>
                        <p:par>
                          <p:cTn id="40" fill="hold" nodeType="afterGroup">
                            <p:stCondLst>
                              <p:cond delay="0"/>
                            </p:stCondLst>
                            <p:childTnLst>
                              <p:par>
                                <p:cTn id="41" presetID="22" presetClass="entr" presetSubtype="8" fill="hold" grpId="2" nodeType="clickEffect">
                                  <p:childTnLst>
                                    <p:set>
                                      <p:cBhvr>
                                        <p:cTn id="42" dur="1" fill="hold">
                                          <p:stCondLst>
                                            <p:cond delay="0"/>
                                          </p:stCondLst>
                                        </p:cTn>
                                        <p:tgtEl>
                                          <p:spTgt spid="60"/>
                                        </p:tgtEl>
                                        <p:attrNameLst>
                                          <p:attrName>style.visibility</p:attrName>
                                        </p:attrNameLst>
                                      </p:cBhvr>
                                      <p:to>
                                        <p:strVal val="visible"/>
                                      </p:to>
                                    </p:set>
                                    <p:animEffect transition="in" filter="wipe(left)">
                                      <p:cBhvr>
                                        <p:cTn id="43" dur="3500"/>
                                        <p:tgtEl>
                                          <p:spTgt spid="60"/>
                                        </p:tgtEl>
                                      </p:cBhvr>
                                    </p:animEffect>
                                  </p:childTnLst>
                                </p:cTn>
                              </p:par>
                            </p:childTnLst>
                          </p:cTn>
                        </p:par>
                        <p:par>
                          <p:cTn id="44" fill="hold" nodeType="withGroup">
                            <p:stCondLst>
                              <p:cond delay="3500"/>
                            </p:stCondLst>
                            <p:childTnLst>
                              <p:par>
                                <p:cTn id="45" presetID="1" presetClass="entr" presetSubtype="0" fill="hold" nodeType="afterEffect">
                                  <p:childTnLst>
                                    <p:set>
                                      <p:cBhvr>
                                        <p:cTn id="46" dur="1" fill="hold">
                                          <p:stCondLst>
                                            <p:cond delay="0"/>
                                          </p:stCondLst>
                                        </p:cTn>
                                        <p:tgtEl>
                                          <p:spTgt spid="62"/>
                                        </p:tgtEl>
                                        <p:attrNameLst>
                                          <p:attrName>style.visibility</p:attrName>
                                        </p:attrNameLst>
                                      </p:cBhvr>
                                      <p:to>
                                        <p:strVal val="visible"/>
                                      </p:to>
                                    </p:set>
                                  </p:childTnLst>
                                </p:cTn>
                              </p:par>
                              <p:par>
                                <p:cTn id="47" presetID="60" presetClass="path" presetSubtype="0" accel="50000" decel="50000" fill="hold" nodeType="withEffect">
                                  <p:childTnLst>
                                    <p:animMotion origin="layout" path="M 4.16667E-06 -0.00047 C -0.01289 0.01435 -0.02487 0.02037 -0.03256 0.01736 C -0.04388 0.01319 -0.05612 -0.0257 -0.06862 -0.0257 C -0.08125 -0.02593 -0.09532 0.0162 -0.10756 0.0162 C -0.12006 0.01643 -0.12774 -0.0213 -0.14349 -0.025 C -0.15886 -0.02639 -0.16563 -0.00602 -0.17865 -0.00047" pathEditMode="relative" rAng="0" ptsTypes="AAAAAA">
                                      <p:cBhvr>
                                        <p:cTn id="48" dur="2000" spd="-100000" fill="hold"/>
                                        <p:tgtEl>
                                          <p:spTgt spid="62"/>
                                        </p:tgtEl>
                                        <p:attrNameLst>
                                          <p:attrName>ppt_x</p:attrName>
                                          <p:attrName>ppt_y</p:attrName>
                                        </p:attrNameLst>
                                      </p:cBhvr>
                                      <p:rCtr x="-8932" y="-347"/>
                                    </p:animMotion>
                                  </p:childTnLst>
                                </p:cTn>
                              </p:par>
                              <p:par>
                                <p:cTn id="49" presetID="22" presetClass="entr" presetSubtype="8" fill="hold" grpId="3" nodeType="withEffect">
                                  <p:childTnLst>
                                    <p:set>
                                      <p:cBhvr>
                                        <p:cTn id="50" dur="1" fill="hold">
                                          <p:stCondLst>
                                            <p:cond delay="0"/>
                                          </p:stCondLst>
                                        </p:cTn>
                                        <p:tgtEl>
                                          <p:spTgt spid="61"/>
                                        </p:tgtEl>
                                        <p:attrNameLst>
                                          <p:attrName>style.visibility</p:attrName>
                                        </p:attrNameLst>
                                      </p:cBhvr>
                                      <p:to>
                                        <p:strVal val="visible"/>
                                      </p:to>
                                    </p:set>
                                    <p:animEffect transition="in" filter="wipe(left)">
                                      <p:cBhvr>
                                        <p:cTn id="51" dur="2250"/>
                                        <p:tgtEl>
                                          <p:spTgt spid="61"/>
                                        </p:tgtEl>
                                      </p:cBhvr>
                                    </p:animEffect>
                                  </p:childTnLst>
                                </p:cTn>
                              </p:par>
                            </p:childTnLst>
                          </p:cTn>
                        </p:par>
                      </p:childTnLst>
                    </p:cTn>
                  </p:par>
                  <p:par>
                    <p:cTn id="52" fill="hold" nodeType="clickPar">
                      <p:stCondLst>
                        <p:cond delay="indefinite"/>
                        <p:cond evt="onBegin" delay="0">
                          <p:tn val="51"/>
                        </p:cond>
                      </p:stCondLst>
                      <p:childTnLst>
                        <p:par>
                          <p:cTn id="53" fill="hold" nodeType="withGroup">
                            <p:stCondLst>
                              <p:cond delay="indefinite"/>
                            </p:stCondLst>
                          </p:cTn>
                        </p:par>
                        <p:par>
                          <p:cTn id="54" fill="hold" nodeType="afterGroup">
                            <p:stCondLst>
                              <p:cond delay="0"/>
                            </p:stCondLst>
                            <p:childTnLst>
                              <p:par>
                                <p:cTn id="55" presetID="22" presetClass="entr" presetSubtype="8" fill="hold" nodeType="clickEffect">
                                  <p:childTnLst>
                                    <p:set>
                                      <p:cBhvr>
                                        <p:cTn id="56" dur="1" fill="hold">
                                          <p:stCondLst>
                                            <p:cond delay="0"/>
                                          </p:stCondLst>
                                        </p:cTn>
                                        <p:tgtEl>
                                          <p:spTgt spid="68"/>
                                        </p:tgtEl>
                                        <p:attrNameLst>
                                          <p:attrName>style.visibility</p:attrName>
                                        </p:attrNameLst>
                                      </p:cBhvr>
                                      <p:to>
                                        <p:strVal val="visible"/>
                                      </p:to>
                                    </p:set>
                                    <p:animEffect transition="in" filter="wipe(left)">
                                      <p:cBhvr>
                                        <p:cTn id="57" dur="500"/>
                                        <p:tgtEl>
                                          <p:spTgt spid="68"/>
                                        </p:tgtEl>
                                      </p:cBhvr>
                                    </p:animEffect>
                                  </p:childTnLst>
                                </p:cTn>
                              </p:par>
                              <p:par>
                                <p:cTn id="58" presetID="22" presetClass="entr" presetSubtype="8" fill="hold" nodeType="withEffect">
                                  <p:childTnLst>
                                    <p:set>
                                      <p:cBhvr>
                                        <p:cTn id="59" dur="1" fill="hold">
                                          <p:stCondLst>
                                            <p:cond delay="0"/>
                                          </p:stCondLst>
                                        </p:cTn>
                                        <p:tgtEl>
                                          <p:spTgt spid="71"/>
                                        </p:tgtEl>
                                        <p:attrNameLst>
                                          <p:attrName>style.visibility</p:attrName>
                                        </p:attrNameLst>
                                      </p:cBhvr>
                                      <p:to>
                                        <p:strVal val="visible"/>
                                      </p:to>
                                    </p:set>
                                    <p:animEffect transition="in" filter="wipe(left)">
                                      <p:cBhvr>
                                        <p:cTn id="60" dur="500"/>
                                        <p:tgtEl>
                                          <p:spTgt spid="71"/>
                                        </p:tgtEl>
                                      </p:cBhvr>
                                    </p:animEffect>
                                  </p:childTnLst>
                                </p:cTn>
                              </p:par>
                              <p:par>
                                <p:cTn id="61" presetID="22" presetClass="entr" presetSubtype="8" fill="hold" nodeType="withEffect">
                                  <p:childTnLst>
                                    <p:set>
                                      <p:cBhvr>
                                        <p:cTn id="62" dur="1" fill="hold">
                                          <p:stCondLst>
                                            <p:cond delay="0"/>
                                          </p:stCondLst>
                                        </p:cTn>
                                        <p:tgtEl>
                                          <p:spTgt spid="65"/>
                                        </p:tgtEl>
                                        <p:attrNameLst>
                                          <p:attrName>style.visibility</p:attrName>
                                        </p:attrNameLst>
                                      </p:cBhvr>
                                      <p:to>
                                        <p:strVal val="visible"/>
                                      </p:to>
                                    </p:set>
                                    <p:animEffect transition="in" filter="wipe(left)">
                                      <p:cBhvr>
                                        <p:cTn id="6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9" grpId="1"/>
      <p:bldP spid="60" grpId="2"/>
      <p:bldP spid="61" grpId="3"/>
    </p:bldLst>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solidFill>
          <a:schemeClr val="accent5"/>
        </a:solidFill>
        <a:effectLst/>
      </p:bgPr>
    </p:bg>
    <p:spTree>
      <p:nvGrpSpPr>
        <p:cNvPr id="1" name=""/>
        <p:cNvGrpSpPr/>
        <p:nvPr/>
      </p:nvGrpSpPr>
      <p:grpSpPr>
        <a:xfrm>
          <a:off x="0" y="0"/>
          <a:ext cx="0" cy="0"/>
        </a:xfrm>
      </p:grpSpPr>
      <p:sp>
        <p:nvSpPr>
          <p:cNvPr id="7" name="任意多边形 6"/>
          <p:cNvSpPr/>
          <p:nvPr/>
        </p:nvSpPr>
        <p:spPr>
          <a:xfrm>
            <a:off x="4361339" y="5015351"/>
            <a:ext cx="3469323" cy="1121061"/>
          </a:xfrm>
          <a:custGeom>
            <a:gdLst>
              <a:gd name="connsiteX0" fmla="*/ 0 w 2997200"/>
              <a:gd name="connsiteY0" fmla="*/ 0 h 925072"/>
              <a:gd name="connsiteX1" fmla="*/ 2997200 w 2997200"/>
              <a:gd name="connsiteY1" fmla="*/ 0 h 925072"/>
              <a:gd name="connsiteX2" fmla="*/ 2997200 w 2997200"/>
              <a:gd name="connsiteY2" fmla="*/ 925072 h 925072"/>
              <a:gd name="connsiteX3" fmla="*/ 2587153 w 2997200"/>
              <a:gd name="connsiteY3" fmla="*/ 872081 h 925072"/>
              <a:gd name="connsiteX4" fmla="*/ 1498600 w 2997200"/>
              <a:gd name="connsiteY4" fmla="*/ 819756 h 925072"/>
              <a:gd name="connsiteX5" fmla="*/ 410047 w 2997200"/>
              <a:gd name="connsiteY5" fmla="*/ 872081 h 925072"/>
              <a:gd name="connsiteX6" fmla="*/ 0 w 2997200"/>
              <a:gd name="connsiteY6" fmla="*/ 925072 h 92507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200" h="925072">
                <a:moveTo>
                  <a:pt x="0" y="0"/>
                </a:moveTo>
                <a:lnTo>
                  <a:pt x="2997200" y="0"/>
                </a:lnTo>
                <a:lnTo>
                  <a:pt x="2997200" y="925072"/>
                </a:lnTo>
                <a:lnTo>
                  <a:pt x="2587153" y="872081"/>
                </a:lnTo>
                <a:cubicBezTo>
                  <a:pt x="2252576" y="838388"/>
                  <a:pt x="1884727" y="819756"/>
                  <a:pt x="1498600" y="819756"/>
                </a:cubicBezTo>
                <a:cubicBezTo>
                  <a:pt x="1112474" y="819756"/>
                  <a:pt x="744624" y="838388"/>
                  <a:pt x="410047" y="872081"/>
                </a:cubicBezTo>
                <a:lnTo>
                  <a:pt x="0" y="925072"/>
                </a:lnTo>
                <a:close/>
              </a:path>
            </a:pathLst>
          </a:custGeom>
          <a:gradFill flip="none" rotWithShape="1">
            <a:gsLst>
              <a:gs pos="0">
                <a:schemeClr val="bg1">
                  <a:lumMod val="75000"/>
                  <a:alpha val="50000"/>
                </a:schemeClr>
              </a:gs>
              <a:gs pos="54528">
                <a:schemeClr val="bg1">
                  <a:lumMod val="50000"/>
                </a:schemeClr>
              </a:gs>
              <a:gs pos="45000">
                <a:schemeClr val="bg1">
                  <a:lumMod val="50000"/>
                </a:schemeClr>
              </a:gs>
              <a:gs pos="100000">
                <a:schemeClr val="bg1">
                  <a:lumMod val="75000"/>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279900" y="1040450"/>
            <a:ext cx="3632200" cy="4940406"/>
          </a:xfrm>
          <a:prstGeom prst="rect">
            <a:avLst/>
          </a:prstGeom>
          <a:solidFill>
            <a:srgbClr val="F1E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ChangeArrowheads="1"/>
          </p:cNvSpPr>
          <p:nvPr/>
        </p:nvSpPr>
        <p:spPr bwMode="auto">
          <a:xfrm>
            <a:off x="4720624" y="3751434"/>
            <a:ext cx="15338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eaLnBrk="1" hangingPunct="1"/>
            <a:r>
              <a:rPr lang="zh-CN" altLang="en-US" sz="4800" b="1">
                <a:solidFill>
                  <a:schemeClr val="accent5"/>
                </a:solidFill>
                <a:ea typeface="微软雅黑" panose="020b0503020204020204" pitchFamily="34" charset="-122"/>
                <a:sym typeface="微软雅黑" panose="020b0503020204020204" pitchFamily="34" charset="-122"/>
              </a:rPr>
              <a:t>回首</a:t>
            </a:r>
            <a:endParaRPr lang="zh-CN" altLang="en-US" sz="4800">
              <a:solidFill>
                <a:schemeClr val="accent5"/>
              </a:solidFill>
              <a:ea typeface="微软雅黑" panose="020b0503020204020204" pitchFamily="34" charset="-122"/>
              <a:sym typeface="微软雅黑" panose="020b0503020204020204" pitchFamily="34" charset="-122"/>
            </a:endParaRPr>
          </a:p>
        </p:txBody>
      </p:sp>
      <p:sp>
        <p:nvSpPr>
          <p:cNvPr id="11" name="文本框 10"/>
          <p:cNvSpPr txBox="1"/>
          <p:nvPr/>
        </p:nvSpPr>
        <p:spPr>
          <a:xfrm>
            <a:off x="6012079" y="3639886"/>
            <a:ext cx="1447832" cy="1107996"/>
          </a:xfrm>
          <a:prstGeom prst="rect">
            <a:avLst/>
          </a:prstGeom>
          <a:noFill/>
          <a:ln>
            <a:noFill/>
          </a:ln>
        </p:spPr>
        <p:txBody>
          <a:bodyPr wrap="none" rtlCol="0">
            <a:spAutoFit/>
          </a:bodyPr>
          <a:lstStyle/>
          <a:p>
            <a:r>
              <a:rPr lang="en-US" altLang="zh-CN" sz="6600" spc="-150">
                <a:solidFill>
                  <a:schemeClr val="accent5"/>
                </a:solidFill>
                <a:latin typeface="Bebas Neue Bold" panose="020b0606020202050201" pitchFamily="34" charset="0"/>
              </a:rPr>
              <a:t>2017</a:t>
            </a:r>
            <a:endParaRPr lang="zh-CN" altLang="en-US" sz="6600" spc="-150">
              <a:solidFill>
                <a:schemeClr val="accent5"/>
              </a:solidFill>
              <a:latin typeface="Bebas Neue Bold" panose="020b0606020202050201" pitchFamily="34" charset="0"/>
            </a:endParaRPr>
          </a:p>
        </p:txBody>
      </p:sp>
      <p:sp>
        <p:nvSpPr>
          <p:cNvPr id="12" name="标题 1"/>
          <p:cNvSpPr>
            <a:spLocks noChangeArrowheads="1"/>
          </p:cNvSpPr>
          <p:nvPr/>
        </p:nvSpPr>
        <p:spPr bwMode="auto">
          <a:xfrm>
            <a:off x="5481667" y="1676916"/>
            <a:ext cx="1228666" cy="160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9600" b="1">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rPr>
              <a:t>01</a:t>
            </a:r>
            <a:endParaRPr lang="zh-CN" altLang="en-US" sz="9600">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endParaRPr>
          </a:p>
        </p:txBody>
      </p:sp>
      <p:sp>
        <p:nvSpPr>
          <p:cNvPr id="13" name="TextBox 29"/>
          <p:cNvSpPr txBox="1"/>
          <p:nvPr/>
        </p:nvSpPr>
        <p:spPr>
          <a:xfrm>
            <a:off x="4985277" y="1576388"/>
            <a:ext cx="742910" cy="427008"/>
          </a:xfrm>
          <a:prstGeom prst="wedgeRoundRectCallout">
            <a:avLst>
              <a:gd name="adj1" fmla="val 48159"/>
              <a:gd name="adj2" fmla="val 70956"/>
              <a:gd name="adj3" fmla="val 16667"/>
            </a:avLst>
          </a:prstGeom>
          <a:noFill/>
          <a:ln w="9525">
            <a:solidFill>
              <a:schemeClr val="accent5"/>
            </a:solidFill>
          </a:ln>
        </p:spPr>
        <p:txBody>
          <a:bodyPr wrap="square" lIns="0" tIns="0" rIns="0" bIns="0" rtlCol="0" anchor="ctr">
            <a:noAutofit/>
          </a:bodyPr>
          <a:lstStyle/>
          <a:p>
            <a:pPr algn="ctr"/>
            <a:r>
              <a:rPr lang="en-US" altLang="zh-CN" sz="2200" b="1">
                <a:solidFill>
                  <a:schemeClr val="accent5"/>
                </a:solidFill>
                <a:latin typeface="Bebas Neue Book" panose="00000500000000000000" pitchFamily="50" charset="0"/>
                <a:ea typeface="微软雅黑" panose="020b0503020204020204" pitchFamily="34" charset="-122"/>
              </a:rPr>
              <a:t>part</a:t>
            </a:r>
          </a:p>
        </p:txBody>
      </p:sp>
      <p:sp>
        <p:nvSpPr>
          <p:cNvPr id="15" name="圆角矩形 14"/>
          <p:cNvSpPr/>
          <p:nvPr/>
        </p:nvSpPr>
        <p:spPr>
          <a:xfrm>
            <a:off x="142875" y="161925"/>
            <a:ext cx="11906250" cy="6534150"/>
          </a:xfrm>
          <a:prstGeom prst="roundRect">
            <a:avLst>
              <a:gd name="adj" fmla="val 5711"/>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Shape 2613"/>
          <p:cNvSpPr/>
          <p:nvPr/>
        </p:nvSpPr>
        <p:spPr>
          <a:xfrm>
            <a:off x="5830599" y="4926355"/>
            <a:ext cx="530802" cy="530802"/>
          </a:xfrm>
          <a:custGeom>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accent5"/>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椭圆 16"/>
          <p:cNvSpPr/>
          <p:nvPr/>
        </p:nvSpPr>
        <p:spPr>
          <a:xfrm>
            <a:off x="6072600" y="5562600"/>
            <a:ext cx="46800" cy="46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072600" y="5668565"/>
            <a:ext cx="46800" cy="46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072600" y="5774531"/>
            <a:ext cx="46800" cy="46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5271373"/>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36" fill="hold" grpId="2" nodeType="withEffec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6*min(max(#ppt_w*#ppt_h,.3),1)-7.4)/-.7*#ppt_w"/>
                                          </p:val>
                                        </p:tav>
                                        <p:tav tm="100000">
                                          <p:val>
                                            <p:strVal val="#ppt_w"/>
                                          </p:val>
                                        </p:tav>
                                      </p:tavLst>
                                    </p:anim>
                                    <p:anim calcmode="lin" valueType="num">
                                      <p:cBhvr>
                                        <p:cTn id="8" dur="1000" fill="hold"/>
                                        <p:tgtEl>
                                          <p:spTgt spid="16"/>
                                        </p:tgtEl>
                                        <p:attrNameLst>
                                          <p:attrName>ppt_h</p:attrName>
                                        </p:attrNameLst>
                                      </p:cBhvr>
                                      <p:tavLst>
                                        <p:tav tm="0">
                                          <p:val>
                                            <p:strVal val="(6*min(max(#ppt_w*#ppt_h,.3),1)-7.4)/-.7*#ppt_h"/>
                                          </p:val>
                                        </p:tav>
                                        <p:tav tm="100000">
                                          <p:val>
                                            <p:strVal val="#ppt_h"/>
                                          </p:val>
                                        </p:tav>
                                      </p:tavLst>
                                    </p:anim>
                                    <p:anim calcmode="lin" valueType="num">
                                      <p:cBhvr>
                                        <p:cTn id="9" dur="1000" fill="hold"/>
                                        <p:tgtEl>
                                          <p:spTgt spid="16"/>
                                        </p:tgtEl>
                                        <p:attrNameLst>
                                          <p:attrName>ppt_x</p:attrName>
                                        </p:attrNameLst>
                                      </p:cBhvr>
                                      <p:tavLst>
                                        <p:tav tm="0">
                                          <p:val>
                                            <p:fltVal val="0.5"/>
                                          </p:val>
                                        </p:tav>
                                        <p:tav tm="100000">
                                          <p:val>
                                            <p:strVal val="#ppt_x"/>
                                          </p:val>
                                        </p:tav>
                                      </p:tavLst>
                                    </p:anim>
                                    <p:anim calcmode="lin" valueType="num">
                                      <p:cBhvr>
                                        <p:cTn id="10" dur="1000" fill="hold"/>
                                        <p:tgtEl>
                                          <p:spTgt spid="16"/>
                                        </p:tgtEl>
                                        <p:attrNameLst>
                                          <p:attrName>ppt_y</p:attrName>
                                        </p:attrNameLst>
                                      </p:cBhvr>
                                      <p:tavLst>
                                        <p:tav tm="0">
                                          <p:val>
                                            <p:strVal val="1+(6*min(max(#ppt_w*#ppt_h,.3),1)-7.4)/-.7*#ppt_h/2"/>
                                          </p:val>
                                        </p:tav>
                                        <p:tav tm="100000">
                                          <p:val>
                                            <p:strVal val="#ppt_y"/>
                                          </p:val>
                                        </p:tav>
                                      </p:tavLst>
                                    </p:anim>
                                  </p:childTnLst>
                                </p:cTn>
                              </p:par>
                              <p:par>
                                <p:cTn id="11" presetID="23" presetClass="entr" presetSubtype="36" fill="hold" grpId="3" nodeType="withEffec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strVal val="(6*min(max(#ppt_w*#ppt_h,.3),1)-7.4)/-.7*#ppt_w"/>
                                          </p:val>
                                        </p:tav>
                                        <p:tav tm="100000">
                                          <p:val>
                                            <p:strVal val="#ppt_w"/>
                                          </p:val>
                                        </p:tav>
                                      </p:tavLst>
                                    </p:anim>
                                    <p:anim calcmode="lin" valueType="num">
                                      <p:cBhvr>
                                        <p:cTn id="14" dur="1000" fill="hold"/>
                                        <p:tgtEl>
                                          <p:spTgt spid="17"/>
                                        </p:tgtEl>
                                        <p:attrNameLst>
                                          <p:attrName>ppt_h</p:attrName>
                                        </p:attrNameLst>
                                      </p:cBhvr>
                                      <p:tavLst>
                                        <p:tav tm="0">
                                          <p:val>
                                            <p:strVal val="(6*min(max(#ppt_w*#ppt_h,.3),1)-7.4)/-.7*#ppt_h"/>
                                          </p:val>
                                        </p:tav>
                                        <p:tav tm="100000">
                                          <p:val>
                                            <p:strVal val="#ppt_h"/>
                                          </p:val>
                                        </p:tav>
                                      </p:tavLst>
                                    </p:anim>
                                    <p:anim calcmode="lin" valueType="num">
                                      <p:cBhvr>
                                        <p:cTn id="15" dur="1000" fill="hold"/>
                                        <p:tgtEl>
                                          <p:spTgt spid="17"/>
                                        </p:tgtEl>
                                        <p:attrNameLst>
                                          <p:attrName>ppt_x</p:attrName>
                                        </p:attrNameLst>
                                      </p:cBhvr>
                                      <p:tavLst>
                                        <p:tav tm="0">
                                          <p:val>
                                            <p:fltVal val="0.5"/>
                                          </p:val>
                                        </p:tav>
                                        <p:tav tm="100000">
                                          <p:val>
                                            <p:strVal val="#ppt_x"/>
                                          </p:val>
                                        </p:tav>
                                      </p:tavLst>
                                    </p:anim>
                                    <p:anim calcmode="lin" valueType="num">
                                      <p:cBhvr>
                                        <p:cTn id="16" dur="1000" fill="hold"/>
                                        <p:tgtEl>
                                          <p:spTgt spid="17"/>
                                        </p:tgtEl>
                                        <p:attrNameLst>
                                          <p:attrName>ppt_y</p:attrName>
                                        </p:attrNameLst>
                                      </p:cBhvr>
                                      <p:tavLst>
                                        <p:tav tm="0">
                                          <p:val>
                                            <p:strVal val="1+(6*min(max(#ppt_w*#ppt_h,.3),1)-7.4)/-.7*#ppt_h/2"/>
                                          </p:val>
                                        </p:tav>
                                        <p:tav tm="100000">
                                          <p:val>
                                            <p:strVal val="#ppt_y"/>
                                          </p:val>
                                        </p:tav>
                                      </p:tavLst>
                                    </p:anim>
                                  </p:childTnLst>
                                </p:cTn>
                              </p:par>
                              <p:par>
                                <p:cTn id="17" presetID="23" presetClass="entr" presetSubtype="36" fill="hold" grpId="4" nodeType="withEffec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strVal val="(6*min(max(#ppt_w*#ppt_h,.3),1)-7.4)/-.7*#ppt_w"/>
                                          </p:val>
                                        </p:tav>
                                        <p:tav tm="100000">
                                          <p:val>
                                            <p:strVal val="#ppt_w"/>
                                          </p:val>
                                        </p:tav>
                                      </p:tavLst>
                                    </p:anim>
                                    <p:anim calcmode="lin" valueType="num">
                                      <p:cBhvr>
                                        <p:cTn id="20" dur="1000" fill="hold"/>
                                        <p:tgtEl>
                                          <p:spTgt spid="20"/>
                                        </p:tgtEl>
                                        <p:attrNameLst>
                                          <p:attrName>ppt_h</p:attrName>
                                        </p:attrNameLst>
                                      </p:cBhvr>
                                      <p:tavLst>
                                        <p:tav tm="0">
                                          <p:val>
                                            <p:strVal val="(6*min(max(#ppt_w*#ppt_h,.3),1)-7.4)/-.7*#ppt_h"/>
                                          </p:val>
                                        </p:tav>
                                        <p:tav tm="100000">
                                          <p:val>
                                            <p:strVal val="#ppt_h"/>
                                          </p:val>
                                        </p:tav>
                                      </p:tavLst>
                                    </p:anim>
                                    <p:anim calcmode="lin" valueType="num">
                                      <p:cBhvr>
                                        <p:cTn id="21" dur="1000" fill="hold"/>
                                        <p:tgtEl>
                                          <p:spTgt spid="20"/>
                                        </p:tgtEl>
                                        <p:attrNameLst>
                                          <p:attrName>ppt_x</p:attrName>
                                        </p:attrNameLst>
                                      </p:cBhvr>
                                      <p:tavLst>
                                        <p:tav tm="0">
                                          <p:val>
                                            <p:fltVal val="0.5"/>
                                          </p:val>
                                        </p:tav>
                                        <p:tav tm="100000">
                                          <p:val>
                                            <p:strVal val="#ppt_x"/>
                                          </p:val>
                                        </p:tav>
                                      </p:tavLst>
                                    </p:anim>
                                    <p:anim calcmode="lin" valueType="num">
                                      <p:cBhvr>
                                        <p:cTn id="22" dur="1000" fill="hold"/>
                                        <p:tgtEl>
                                          <p:spTgt spid="20"/>
                                        </p:tgtEl>
                                        <p:attrNameLst>
                                          <p:attrName>ppt_y</p:attrName>
                                        </p:attrNameLst>
                                      </p:cBhvr>
                                      <p:tavLst>
                                        <p:tav tm="0">
                                          <p:val>
                                            <p:strVal val="1+(6*min(max(#ppt_w*#ppt_h,.3),1)-7.4)/-.7*#ppt_h/2"/>
                                          </p:val>
                                        </p:tav>
                                        <p:tav tm="100000">
                                          <p:val>
                                            <p:strVal val="#ppt_y"/>
                                          </p:val>
                                        </p:tav>
                                      </p:tavLst>
                                    </p:anim>
                                  </p:childTnLst>
                                </p:cTn>
                              </p:par>
                              <p:par>
                                <p:cTn id="23" presetID="23" presetClass="entr" presetSubtype="36" fill="hold" grpId="5" nodeType="withEffec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ppt_w</p:attrName>
                                        </p:attrNameLst>
                                      </p:cBhvr>
                                      <p:tavLst>
                                        <p:tav tm="0">
                                          <p:val>
                                            <p:strVal val="(6*min(max(#ppt_w*#ppt_h,.3),1)-7.4)/-.7*#ppt_w"/>
                                          </p:val>
                                        </p:tav>
                                        <p:tav tm="100000">
                                          <p:val>
                                            <p:strVal val="#ppt_w"/>
                                          </p:val>
                                        </p:tav>
                                      </p:tavLst>
                                    </p:anim>
                                    <p:anim calcmode="lin" valueType="num">
                                      <p:cBhvr>
                                        <p:cTn id="26" dur="1000" fill="hold"/>
                                        <p:tgtEl>
                                          <p:spTgt spid="21"/>
                                        </p:tgtEl>
                                        <p:attrNameLst>
                                          <p:attrName>ppt_h</p:attrName>
                                        </p:attrNameLst>
                                      </p:cBhvr>
                                      <p:tavLst>
                                        <p:tav tm="0">
                                          <p:val>
                                            <p:strVal val="(6*min(max(#ppt_w*#ppt_h,.3),1)-7.4)/-.7*#ppt_h"/>
                                          </p:val>
                                        </p:tav>
                                        <p:tav tm="100000">
                                          <p:val>
                                            <p:strVal val="#ppt_h"/>
                                          </p:val>
                                        </p:tav>
                                      </p:tavLst>
                                    </p:anim>
                                    <p:anim calcmode="lin" valueType="num">
                                      <p:cBhvr>
                                        <p:cTn id="27" dur="1000" fill="hold"/>
                                        <p:tgtEl>
                                          <p:spTgt spid="21"/>
                                        </p:tgtEl>
                                        <p:attrNameLst>
                                          <p:attrName>ppt_x</p:attrName>
                                        </p:attrNameLst>
                                      </p:cBhvr>
                                      <p:tavLst>
                                        <p:tav tm="0">
                                          <p:val>
                                            <p:fltVal val="0.5"/>
                                          </p:val>
                                        </p:tav>
                                        <p:tav tm="100000">
                                          <p:val>
                                            <p:strVal val="#ppt_x"/>
                                          </p:val>
                                        </p:tav>
                                      </p:tavLst>
                                    </p:anim>
                                    <p:anim calcmode="lin" valueType="num">
                                      <p:cBhvr>
                                        <p:cTn id="28" dur="1000" fill="hold"/>
                                        <p:tgtEl>
                                          <p:spTgt spid="21"/>
                                        </p:tgtEl>
                                        <p:attrNameLst>
                                          <p:attrName>ppt_y</p:attrName>
                                        </p:attrNameLst>
                                      </p:cBhvr>
                                      <p:tavLst>
                                        <p:tav tm="0">
                                          <p:val>
                                            <p:strVal val="1+(6*min(max(#ppt_w*#ppt_h,.3),1)-7.4)/-.7*#ppt_h/2"/>
                                          </p:val>
                                        </p:tav>
                                        <p:tav tm="100000">
                                          <p:val>
                                            <p:strVal val="#ppt_y"/>
                                          </p:val>
                                        </p:tav>
                                      </p:tavLst>
                                    </p:anim>
                                  </p:childTnLst>
                                </p:cTn>
                              </p:par>
                            </p:childTnLst>
                          </p:cTn>
                        </p:par>
                        <p:par>
                          <p:cTn id="29" fill="hold" nodeType="withGroup">
                            <p:stCondLst>
                              <p:cond delay="1900"/>
                            </p:stCondLst>
                            <p:childTnLst>
                              <p:par>
                                <p:cTn id="30" presetID="26" presetClass="emph" presetSubtype="0" fill="hold" grpId="0" nodeType="afterEffect">
                                  <p:iterate type="lt">
                                    <p:tmPct val="10000"/>
                                  </p:iterate>
                                  <p:childTnLst>
                                    <p:animEffect transition="out" filter="fade">
                                      <p:cBhvr>
                                        <p:cTn id="31" dur="350" tmFilter="0, 0; .2, .5; .8, .5; 1, 0"/>
                                        <p:tgtEl>
                                          <p:spTgt spid="10"/>
                                        </p:tgtEl>
                                      </p:cBhvr>
                                    </p:animEffect>
                                    <p:animScale>
                                      <p:cBhvr>
                                        <p:cTn id="32" dur="175" autoRev="1" fill="hold"/>
                                        <p:tgtEl>
                                          <p:spTgt spid="10"/>
                                        </p:tgtEl>
                                      </p:cBhvr>
                                      <p:by x="105000" y="105000"/>
                                    </p:animScale>
                                  </p:childTnLst>
                                </p:cTn>
                              </p:par>
                            </p:childTnLst>
                          </p:cTn>
                        </p:par>
                        <p:par>
                          <p:cTn id="33" fill="hold" nodeType="withGroup">
                            <p:stCondLst>
                              <p:cond delay="2285"/>
                            </p:stCondLst>
                            <p:childTnLst>
                              <p:par>
                                <p:cTn id="34" presetID="26" presetClass="emph" presetSubtype="0" fill="hold" grpId="1" nodeType="afterEffect">
                                  <p:iterate type="lt">
                                    <p:tmPct val="10000"/>
                                  </p:iterate>
                                  <p:childTnLst>
                                    <p:animEffect transition="out" filter="fade">
                                      <p:cBhvr>
                                        <p:cTn id="35" dur="350" tmFilter="0, 0; .2, .5; .8, .5; 1, 0"/>
                                        <p:tgtEl>
                                          <p:spTgt spid="11"/>
                                        </p:tgtEl>
                                      </p:cBhvr>
                                    </p:animEffect>
                                    <p:animScale>
                                      <p:cBhvr>
                                        <p:cTn id="36" dur="175"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6" grpId="2"/>
      <p:bldP spid="17" grpId="3"/>
      <p:bldP spid="20" grpId="4"/>
      <p:bldP spid="21" grpId="5"/>
    </p:bldLst>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0" name="矩形 9"/>
          <p:cNvSpPr/>
          <p:nvPr/>
        </p:nvSpPr>
        <p:spPr>
          <a:xfrm>
            <a:off x="0" y="0"/>
            <a:ext cx="12192000" cy="37242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3"/>
          <p:cNvSpPr txBox="1"/>
          <p:nvPr/>
        </p:nvSpPr>
        <p:spPr>
          <a:xfrm>
            <a:off x="3171825" y="1276350"/>
            <a:ext cx="5848350" cy="97393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6000" b="1"/>
              <a:t>人事工作</a:t>
            </a:r>
          </a:p>
        </p:txBody>
      </p:sp>
      <p:sp>
        <p:nvSpPr>
          <p:cNvPr id="13" name="矩形 12"/>
          <p:cNvSpPr/>
          <p:nvPr/>
        </p:nvSpPr>
        <p:spPr>
          <a:xfrm>
            <a:off x="1514475" y="3009900"/>
            <a:ext cx="2172566" cy="2533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844636" y="3009900"/>
            <a:ext cx="2172566" cy="2533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74798" y="3009900"/>
            <a:ext cx="2172566" cy="2533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504959" y="3009900"/>
            <a:ext cx="2172566" cy="2533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3"/>
          <p:cNvSpPr txBox="1"/>
          <p:nvPr/>
        </p:nvSpPr>
        <p:spPr>
          <a:xfrm>
            <a:off x="1600633" y="4030267"/>
            <a:ext cx="2000250" cy="49291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2600"/>
              <a:t>招聘与配置</a:t>
            </a:r>
          </a:p>
        </p:txBody>
      </p:sp>
      <p:sp>
        <p:nvSpPr>
          <p:cNvPr id="19" name="标题 3"/>
          <p:cNvSpPr txBox="1"/>
          <p:nvPr/>
        </p:nvSpPr>
        <p:spPr>
          <a:xfrm>
            <a:off x="3930794" y="4030267"/>
            <a:ext cx="2000250" cy="49291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2600"/>
              <a:t>绩效考核</a:t>
            </a:r>
          </a:p>
        </p:txBody>
      </p:sp>
      <p:sp>
        <p:nvSpPr>
          <p:cNvPr id="20" name="标题 3"/>
          <p:cNvSpPr txBox="1"/>
          <p:nvPr/>
        </p:nvSpPr>
        <p:spPr>
          <a:xfrm>
            <a:off x="6260956" y="4030267"/>
            <a:ext cx="2000250" cy="49291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2600"/>
              <a:t>薪酬福利</a:t>
            </a:r>
          </a:p>
        </p:txBody>
      </p:sp>
      <p:sp>
        <p:nvSpPr>
          <p:cNvPr id="21" name="标题 3"/>
          <p:cNvSpPr txBox="1"/>
          <p:nvPr/>
        </p:nvSpPr>
        <p:spPr>
          <a:xfrm>
            <a:off x="8591117" y="4030267"/>
            <a:ext cx="2000250" cy="49291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2600"/>
              <a:t>劳动关系</a:t>
            </a:r>
          </a:p>
        </p:txBody>
      </p:sp>
      <p:grpSp>
        <p:nvGrpSpPr>
          <p:cNvPr id="37" name="组合 36"/>
          <p:cNvGrpSpPr/>
          <p:nvPr/>
        </p:nvGrpSpPr>
        <p:grpSpPr>
          <a:xfrm>
            <a:off x="2405496" y="6205535"/>
            <a:ext cx="390524" cy="195262"/>
            <a:chOff x="2271713" y="6303166"/>
            <a:chExt cx="495300" cy="247650"/>
          </a:xfrm>
        </p:grpSpPr>
        <p:grpSp>
          <p:nvGrpSpPr>
            <p:cNvPr id="33" name="组合 32"/>
            <p:cNvGrpSpPr/>
            <p:nvPr/>
          </p:nvGrpSpPr>
          <p:grpSpPr>
            <a:xfrm>
              <a:off x="2271713" y="6303166"/>
              <a:ext cx="495300" cy="247650"/>
              <a:chOff x="2171700" y="5943600"/>
              <a:chExt cx="495300" cy="247650"/>
            </a:xfrm>
          </p:grpSpPr>
          <p:cxnSp>
            <p:nvCxnSpPr>
              <p:cNvPr id="31" name="直接连接符 30"/>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359819" y="6303166"/>
              <a:ext cx="319088" cy="159544"/>
              <a:chOff x="2171700" y="5943600"/>
              <a:chExt cx="495300" cy="247650"/>
            </a:xfrm>
          </p:grpSpPr>
          <p:cxnSp>
            <p:nvCxnSpPr>
              <p:cNvPr id="35" name="直接连接符 34"/>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8" name="组合 37"/>
          <p:cNvGrpSpPr/>
          <p:nvPr/>
        </p:nvGrpSpPr>
        <p:grpSpPr>
          <a:xfrm>
            <a:off x="4735657" y="6205535"/>
            <a:ext cx="390524" cy="195262"/>
            <a:chOff x="2271713" y="6303166"/>
            <a:chExt cx="495300" cy="247650"/>
          </a:xfrm>
        </p:grpSpPr>
        <p:grpSp>
          <p:nvGrpSpPr>
            <p:cNvPr id="39" name="组合 38"/>
            <p:cNvGrpSpPr/>
            <p:nvPr/>
          </p:nvGrpSpPr>
          <p:grpSpPr>
            <a:xfrm>
              <a:off x="2271713" y="6303166"/>
              <a:ext cx="495300" cy="247650"/>
              <a:chOff x="2171700" y="5943600"/>
              <a:chExt cx="495300" cy="247650"/>
            </a:xfrm>
          </p:grpSpPr>
          <p:cxnSp>
            <p:nvCxnSpPr>
              <p:cNvPr id="43" name="直接连接符 42"/>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2359819" y="6303166"/>
              <a:ext cx="319088" cy="159544"/>
              <a:chOff x="2171700" y="5943600"/>
              <a:chExt cx="495300" cy="247650"/>
            </a:xfrm>
          </p:grpSpPr>
          <p:cxnSp>
            <p:nvCxnSpPr>
              <p:cNvPr id="41" name="直接连接符 40"/>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45" name="组合 44"/>
          <p:cNvGrpSpPr/>
          <p:nvPr/>
        </p:nvGrpSpPr>
        <p:grpSpPr>
          <a:xfrm>
            <a:off x="7065819" y="6205535"/>
            <a:ext cx="390524" cy="195262"/>
            <a:chOff x="2271713" y="6303166"/>
            <a:chExt cx="495300" cy="247650"/>
          </a:xfrm>
        </p:grpSpPr>
        <p:grpSp>
          <p:nvGrpSpPr>
            <p:cNvPr id="46" name="组合 45"/>
            <p:cNvGrpSpPr/>
            <p:nvPr/>
          </p:nvGrpSpPr>
          <p:grpSpPr>
            <a:xfrm>
              <a:off x="2271713" y="6303166"/>
              <a:ext cx="495300" cy="247650"/>
              <a:chOff x="2171700" y="5943600"/>
              <a:chExt cx="495300" cy="247650"/>
            </a:xfrm>
          </p:grpSpPr>
          <p:cxnSp>
            <p:nvCxnSpPr>
              <p:cNvPr id="50" name="直接连接符 49"/>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359819" y="6303166"/>
              <a:ext cx="319088" cy="159544"/>
              <a:chOff x="2171700" y="5943600"/>
              <a:chExt cx="495300" cy="247650"/>
            </a:xfrm>
          </p:grpSpPr>
          <p:cxnSp>
            <p:nvCxnSpPr>
              <p:cNvPr id="48" name="直接连接符 47"/>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52" name="组合 51"/>
          <p:cNvGrpSpPr/>
          <p:nvPr/>
        </p:nvGrpSpPr>
        <p:grpSpPr>
          <a:xfrm>
            <a:off x="9395980" y="6205535"/>
            <a:ext cx="390524" cy="195262"/>
            <a:chOff x="2271713" y="6303166"/>
            <a:chExt cx="495300" cy="247650"/>
          </a:xfrm>
        </p:grpSpPr>
        <p:grpSp>
          <p:nvGrpSpPr>
            <p:cNvPr id="53" name="组合 52"/>
            <p:cNvGrpSpPr/>
            <p:nvPr/>
          </p:nvGrpSpPr>
          <p:grpSpPr>
            <a:xfrm>
              <a:off x="2271713" y="6303166"/>
              <a:ext cx="495300" cy="247650"/>
              <a:chOff x="2171700" y="5943600"/>
              <a:chExt cx="495300" cy="247650"/>
            </a:xfrm>
          </p:grpSpPr>
          <p:cxnSp>
            <p:nvCxnSpPr>
              <p:cNvPr id="57" name="直接连接符 56"/>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2359819" y="6303166"/>
              <a:ext cx="319088" cy="159544"/>
              <a:chOff x="2171700" y="5943600"/>
              <a:chExt cx="495300" cy="247650"/>
            </a:xfrm>
          </p:grpSpPr>
          <p:cxnSp>
            <p:nvCxnSpPr>
              <p:cNvPr id="55" name="直接连接符 54"/>
              <p:cNvCxnSpPr/>
              <p:nvPr/>
            </p:nvCxnSpPr>
            <p:spPr>
              <a:xfrm>
                <a:off x="217170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419350" y="5943600"/>
                <a:ext cx="247650" cy="247650"/>
              </a:xfrm>
              <a:prstGeom prst="line">
                <a:avLst/>
              </a:prstGeom>
              <a:ln w="952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90523309"/>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withEffect">
                                  <p:childTnLst>
                                    <p:set>
                                      <p:cBhvr>
                                        <p:cTn id="6" dur="1" fill="hold">
                                          <p:stCondLst>
                                            <p:cond delay="0"/>
                                          </p:stCondLst>
                                        </p:cTn>
                                        <p:tgtEl>
                                          <p:spTgt spid="37"/>
                                        </p:tgtEl>
                                        <p:attrNameLst>
                                          <p:attrName>style.visibility</p:attrName>
                                        </p:attrNameLst>
                                      </p:cBhvr>
                                      <p:to>
                                        <p:strVal val="visible"/>
                                      </p:to>
                                    </p:set>
                                  </p:childTnLst>
                                </p:cTn>
                              </p:par>
                              <p:par>
                                <p:cTn id="7" presetID="10" presetClass="entr" presetSubtype="0" fill="hold" nodeType="withEffect">
                                  <p:childTnLst>
                                    <p:set>
                                      <p:cBhvr>
                                        <p:cTn id="8" dur="1" fill="hold">
                                          <p:stCondLst>
                                            <p:cond delay="0"/>
                                          </p:stCondLst>
                                        </p:cTn>
                                        <p:tgtEl>
                                          <p:spTgt spid="37"/>
                                        </p:tgtEl>
                                        <p:attrNameLst>
                                          <p:attrName>style.visibility</p:attrName>
                                        </p:attrNameLst>
                                      </p:cBhvr>
                                      <p:to>
                                        <p:strVal val="visible"/>
                                      </p:to>
                                    </p:set>
                                    <p:animEffect transition="in" filter="fade">
                                      <p:cBhvr>
                                        <p:cTn id="9" dur="1000"/>
                                        <p:tgtEl>
                                          <p:spTgt spid="37"/>
                                        </p:tgtEl>
                                      </p:cBhvr>
                                    </p:animEffect>
                                  </p:childTnLst>
                                </p:cTn>
                              </p:par>
                              <p:par>
                                <p:cTn id="10" presetID="42" presetClass="path" presetSubtype="0" accel="50000" decel="50000" fill="hold" nodeType="withEffect">
                                  <p:childTnLst>
                                    <p:animMotion origin="layout" path="M -1.25E-06 -1.48148E-06 L -1.25E-06 -0.13009" pathEditMode="relative" rAng="0" ptsTypes="AA">
                                      <p:cBhvr>
                                        <p:cTn id="11" dur="1000" spd="-100000" fill="hold"/>
                                        <p:tgtEl>
                                          <p:spTgt spid="37"/>
                                        </p:tgtEl>
                                        <p:attrNameLst>
                                          <p:attrName>ppt_x</p:attrName>
                                          <p:attrName>ppt_y</p:attrName>
                                        </p:attrNameLst>
                                      </p:cBhvr>
                                      <p:rCtr x="0" y="-6505"/>
                                    </p:animMotion>
                                  </p:childTnLst>
                                </p:cTn>
                              </p:par>
                              <p:par>
                                <p:cTn id="12" presetID="1" presetClass="entr" presetSubtype="0" fill="hold" nodeType="withEffect">
                                  <p:childTnLst>
                                    <p:set>
                                      <p:cBhvr>
                                        <p:cTn id="13" dur="1" fill="hold">
                                          <p:stCondLst>
                                            <p:cond delay="0"/>
                                          </p:stCondLst>
                                        </p:cTn>
                                        <p:tgtEl>
                                          <p:spTgt spid="38"/>
                                        </p:tgtEl>
                                        <p:attrNameLst>
                                          <p:attrName>style.visibility</p:attrName>
                                        </p:attrNameLst>
                                      </p:cBhvr>
                                      <p:to>
                                        <p:strVal val="visible"/>
                                      </p:to>
                                    </p:set>
                                  </p:childTnLst>
                                </p:cTn>
                              </p:par>
                              <p:par>
                                <p:cTn id="14" presetID="10" presetClass="entr" presetSubtype="0" fill="hold" nodeType="withEffec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childTnLst>
                                </p:cTn>
                              </p:par>
                              <p:par>
                                <p:cTn id="17" presetID="42" presetClass="path" presetSubtype="0" accel="50000" decel="50000" fill="hold" nodeType="withEffect">
                                  <p:childTnLst>
                                    <p:animMotion origin="layout" path="M -1.25E-06 -1.48148E-06 L -1.25E-06 -0.13009" pathEditMode="relative" rAng="0" ptsTypes="AA">
                                      <p:cBhvr>
                                        <p:cTn id="18" dur="1000" spd="-100000" fill="hold"/>
                                        <p:tgtEl>
                                          <p:spTgt spid="38"/>
                                        </p:tgtEl>
                                        <p:attrNameLst>
                                          <p:attrName>ppt_x</p:attrName>
                                          <p:attrName>ppt_y</p:attrName>
                                        </p:attrNameLst>
                                      </p:cBhvr>
                                      <p:rCtr x="0" y="-6505"/>
                                    </p:animMotion>
                                  </p:childTnLst>
                                </p:cTn>
                              </p:par>
                              <p:par>
                                <p:cTn id="19" presetID="1" presetClass="entr" presetSubtype="0" fill="hold" nodeType="withEffect">
                                  <p:childTnLst>
                                    <p:set>
                                      <p:cBhvr>
                                        <p:cTn id="20" dur="1" fill="hold">
                                          <p:stCondLst>
                                            <p:cond delay="0"/>
                                          </p:stCondLst>
                                        </p:cTn>
                                        <p:tgtEl>
                                          <p:spTgt spid="45"/>
                                        </p:tgtEl>
                                        <p:attrNameLst>
                                          <p:attrName>style.visibility</p:attrName>
                                        </p:attrNameLst>
                                      </p:cBhvr>
                                      <p:to>
                                        <p:strVal val="visible"/>
                                      </p:to>
                                    </p:set>
                                  </p:childTnLst>
                                </p:cTn>
                              </p:par>
                              <p:par>
                                <p:cTn id="21" presetID="10" presetClass="entr" presetSubtype="0" fill="hold" nodeType="withEffec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childTnLst>
                                </p:cTn>
                              </p:par>
                              <p:par>
                                <p:cTn id="24" presetID="42" presetClass="path" presetSubtype="0" accel="50000" decel="50000" fill="hold" nodeType="withEffect">
                                  <p:childTnLst>
                                    <p:animMotion origin="layout" path="M -1.25E-06 -1.48148E-06 L -1.25E-06 -0.13009" pathEditMode="relative" rAng="0" ptsTypes="AA">
                                      <p:cBhvr>
                                        <p:cTn id="25" dur="1000" spd="-100000" fill="hold"/>
                                        <p:tgtEl>
                                          <p:spTgt spid="45"/>
                                        </p:tgtEl>
                                        <p:attrNameLst>
                                          <p:attrName>ppt_x</p:attrName>
                                          <p:attrName>ppt_y</p:attrName>
                                        </p:attrNameLst>
                                      </p:cBhvr>
                                      <p:rCtr x="0" y="-6505"/>
                                    </p:animMotion>
                                  </p:childTnLst>
                                </p:cTn>
                              </p:par>
                              <p:par>
                                <p:cTn id="26" presetID="1" presetClass="entr" presetSubtype="0" fill="hold" nodeType="withEffect">
                                  <p:childTnLst>
                                    <p:set>
                                      <p:cBhvr>
                                        <p:cTn id="27" dur="1" fill="hold">
                                          <p:stCondLst>
                                            <p:cond delay="0"/>
                                          </p:stCondLst>
                                        </p:cTn>
                                        <p:tgtEl>
                                          <p:spTgt spid="52"/>
                                        </p:tgtEl>
                                        <p:attrNameLst>
                                          <p:attrName>style.visibility</p:attrName>
                                        </p:attrNameLst>
                                      </p:cBhvr>
                                      <p:to>
                                        <p:strVal val="visible"/>
                                      </p:to>
                                    </p:set>
                                  </p:childTnLst>
                                </p:cTn>
                              </p:par>
                              <p:par>
                                <p:cTn id="28" presetID="10" presetClass="entr" presetSubtype="0" fill="hold" nodeType="withEffect">
                                  <p:childTnLst>
                                    <p:set>
                                      <p:cBhvr>
                                        <p:cTn id="29" dur="1" fill="hold">
                                          <p:stCondLst>
                                            <p:cond delay="0"/>
                                          </p:stCondLst>
                                        </p:cTn>
                                        <p:tgtEl>
                                          <p:spTgt spid="52"/>
                                        </p:tgtEl>
                                        <p:attrNameLst>
                                          <p:attrName>style.visibility</p:attrName>
                                        </p:attrNameLst>
                                      </p:cBhvr>
                                      <p:to>
                                        <p:strVal val="visible"/>
                                      </p:to>
                                    </p:set>
                                    <p:animEffect transition="in" filter="fade">
                                      <p:cBhvr>
                                        <p:cTn id="30" dur="1000"/>
                                        <p:tgtEl>
                                          <p:spTgt spid="52"/>
                                        </p:tgtEl>
                                      </p:cBhvr>
                                    </p:animEffect>
                                  </p:childTnLst>
                                </p:cTn>
                              </p:par>
                              <p:par>
                                <p:cTn id="31" presetID="42" presetClass="path" presetSubtype="0" accel="50000" decel="50000" fill="hold" nodeType="withEffect">
                                  <p:childTnLst>
                                    <p:animMotion origin="layout" path="M -1.25E-06 -1.48148E-06 L -1.25E-06 -0.13009" pathEditMode="relative" rAng="0" ptsTypes="AA">
                                      <p:cBhvr>
                                        <p:cTn id="32" dur="1000" spd="-100000" fill="hold"/>
                                        <p:tgtEl>
                                          <p:spTgt spid="52"/>
                                        </p:tgtEl>
                                        <p:attrNameLst>
                                          <p:attrName>ppt_x</p:attrName>
                                          <p:attrName>ppt_y</p:attrName>
                                        </p:attrNameLst>
                                      </p:cBhvr>
                                      <p:rCtr x="0" y="-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招聘与配置</a:t>
            </a:r>
          </a:p>
        </p:txBody>
      </p:sp>
      <p:grpSp>
        <p:nvGrpSpPr>
          <p:cNvPr id="4" name="Group 13"/>
          <p:cNvGrpSpPr/>
          <p:nvPr/>
        </p:nvGrpSpPr>
        <p:grpSpPr>
          <a:xfrm>
            <a:off x="5286472" y="3870004"/>
            <a:ext cx="1619056" cy="2308804"/>
            <a:chOff x="2338389" y="866775"/>
            <a:chExt cx="622300" cy="887413"/>
          </a:xfrm>
          <a:solidFill>
            <a:schemeClr val="accent5"/>
          </a:solidFill>
        </p:grpSpPr>
        <p:sp>
          <p:nvSpPr>
            <p:cNvPr id="5" name="Freeform 1939"/>
            <p:cNvSpPr>
              <a:spLocks noEditPoints="1"/>
            </p:cNvSpPr>
            <p:nvPr/>
          </p:nvSpPr>
          <p:spPr bwMode="auto">
            <a:xfrm>
              <a:off x="2432051" y="866775"/>
              <a:ext cx="438150" cy="549275"/>
            </a:xfrm>
            <a:custGeom>
              <a:gdLst>
                <a:gd name="T0" fmla="*/ 227 w 244"/>
                <a:gd name="T1" fmla="*/ 155 h 306"/>
                <a:gd name="T2" fmla="*/ 206 w 244"/>
                <a:gd name="T3" fmla="*/ 79 h 306"/>
                <a:gd name="T4" fmla="*/ 206 w 244"/>
                <a:gd name="T5" fmla="*/ 79 h 306"/>
                <a:gd name="T6" fmla="*/ 168 w 244"/>
                <a:gd name="T7" fmla="*/ 45 h 306"/>
                <a:gd name="T8" fmla="*/ 52 w 244"/>
                <a:gd name="T9" fmla="*/ 64 h 306"/>
                <a:gd name="T10" fmla="*/ 15 w 244"/>
                <a:gd name="T11" fmla="*/ 150 h 306"/>
                <a:gd name="T12" fmla="*/ 15 w 244"/>
                <a:gd name="T13" fmla="*/ 156 h 306"/>
                <a:gd name="T14" fmla="*/ 1 w 244"/>
                <a:gd name="T15" fmla="*/ 191 h 306"/>
                <a:gd name="T16" fmla="*/ 27 w 244"/>
                <a:gd name="T17" fmla="*/ 227 h 306"/>
                <a:gd name="T18" fmla="*/ 121 w 244"/>
                <a:gd name="T19" fmla="*/ 306 h 306"/>
                <a:gd name="T20" fmla="*/ 215 w 244"/>
                <a:gd name="T21" fmla="*/ 227 h 306"/>
                <a:gd name="T22" fmla="*/ 242 w 244"/>
                <a:gd name="T23" fmla="*/ 191 h 306"/>
                <a:gd name="T24" fmla="*/ 227 w 244"/>
                <a:gd name="T25" fmla="*/ 155 h 306"/>
                <a:gd name="T26" fmla="*/ 121 w 244"/>
                <a:gd name="T27" fmla="*/ 286 h 306"/>
                <a:gd name="T28" fmla="*/ 36 w 244"/>
                <a:gd name="T29" fmla="*/ 184 h 306"/>
                <a:gd name="T30" fmla="*/ 77 w 244"/>
                <a:gd name="T31" fmla="*/ 99 h 306"/>
                <a:gd name="T32" fmla="*/ 206 w 244"/>
                <a:gd name="T33" fmla="*/ 148 h 306"/>
                <a:gd name="T34" fmla="*/ 207 w 244"/>
                <a:gd name="T35" fmla="*/ 167 h 306"/>
                <a:gd name="T36" fmla="*/ 121 w 244"/>
                <a:gd name="T37" fmla="*/ 286 h 30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306">
                  <a:moveTo>
                    <a:pt x="227" y="155"/>
                  </a:moveTo>
                  <a:cubicBezTo>
                    <a:pt x="225" y="119"/>
                    <a:pt x="217" y="95"/>
                    <a:pt x="206" y="79"/>
                  </a:cubicBezTo>
                  <a:cubicBezTo>
                    <a:pt x="206" y="79"/>
                    <a:pt x="206" y="79"/>
                    <a:pt x="206" y="79"/>
                  </a:cubicBezTo>
                  <a:cubicBezTo>
                    <a:pt x="197" y="65"/>
                    <a:pt x="179" y="52"/>
                    <a:pt x="168" y="45"/>
                  </a:cubicBezTo>
                  <a:cubicBezTo>
                    <a:pt x="96" y="0"/>
                    <a:pt x="56" y="57"/>
                    <a:pt x="52" y="64"/>
                  </a:cubicBezTo>
                  <a:cubicBezTo>
                    <a:pt x="45" y="67"/>
                    <a:pt x="3" y="85"/>
                    <a:pt x="15" y="150"/>
                  </a:cubicBezTo>
                  <a:cubicBezTo>
                    <a:pt x="15" y="152"/>
                    <a:pt x="15" y="154"/>
                    <a:pt x="15" y="156"/>
                  </a:cubicBezTo>
                  <a:cubicBezTo>
                    <a:pt x="6" y="160"/>
                    <a:pt x="0" y="170"/>
                    <a:pt x="1" y="191"/>
                  </a:cubicBezTo>
                  <a:cubicBezTo>
                    <a:pt x="3" y="214"/>
                    <a:pt x="15" y="224"/>
                    <a:pt x="27" y="227"/>
                  </a:cubicBezTo>
                  <a:cubicBezTo>
                    <a:pt x="45" y="270"/>
                    <a:pt x="80" y="306"/>
                    <a:pt x="121" y="306"/>
                  </a:cubicBezTo>
                  <a:cubicBezTo>
                    <a:pt x="162" y="306"/>
                    <a:pt x="197" y="270"/>
                    <a:pt x="215" y="227"/>
                  </a:cubicBezTo>
                  <a:cubicBezTo>
                    <a:pt x="228" y="225"/>
                    <a:pt x="240" y="215"/>
                    <a:pt x="242" y="191"/>
                  </a:cubicBezTo>
                  <a:cubicBezTo>
                    <a:pt x="244" y="169"/>
                    <a:pt x="236" y="159"/>
                    <a:pt x="227" y="155"/>
                  </a:cubicBezTo>
                  <a:moveTo>
                    <a:pt x="121" y="286"/>
                  </a:moveTo>
                  <a:cubicBezTo>
                    <a:pt x="78" y="286"/>
                    <a:pt x="43" y="233"/>
                    <a:pt x="36" y="184"/>
                  </a:cubicBezTo>
                  <a:cubicBezTo>
                    <a:pt x="39" y="166"/>
                    <a:pt x="49" y="128"/>
                    <a:pt x="77" y="99"/>
                  </a:cubicBezTo>
                  <a:cubicBezTo>
                    <a:pt x="99" y="123"/>
                    <a:pt x="139" y="150"/>
                    <a:pt x="206" y="148"/>
                  </a:cubicBezTo>
                  <a:cubicBezTo>
                    <a:pt x="207" y="154"/>
                    <a:pt x="207" y="160"/>
                    <a:pt x="207" y="167"/>
                  </a:cubicBezTo>
                  <a:cubicBezTo>
                    <a:pt x="207" y="221"/>
                    <a:pt x="169" y="286"/>
                    <a:pt x="121" y="2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 name="Freeform 1940"/>
            <p:cNvSpPr>
              <a:spLocks noEditPoints="1"/>
            </p:cNvSpPr>
            <p:nvPr/>
          </p:nvSpPr>
          <p:spPr bwMode="auto">
            <a:xfrm>
              <a:off x="2530476" y="1165225"/>
              <a:ext cx="238125" cy="77788"/>
            </a:xfrm>
            <a:custGeom>
              <a:gdLst>
                <a:gd name="T0" fmla="*/ 63 w 133"/>
                <a:gd name="T1" fmla="*/ 21 h 43"/>
                <a:gd name="T2" fmla="*/ 63 w 133"/>
                <a:gd name="T3" fmla="*/ 17 h 43"/>
                <a:gd name="T4" fmla="*/ 71 w 133"/>
                <a:gd name="T5" fmla="*/ 17 h 43"/>
                <a:gd name="T6" fmla="*/ 70 w 133"/>
                <a:gd name="T7" fmla="*/ 21 h 43"/>
                <a:gd name="T8" fmla="*/ 102 w 133"/>
                <a:gd name="T9" fmla="*/ 43 h 43"/>
                <a:gd name="T10" fmla="*/ 133 w 133"/>
                <a:gd name="T11" fmla="*/ 21 h 43"/>
                <a:gd name="T12" fmla="*/ 102 w 133"/>
                <a:gd name="T13" fmla="*/ 0 h 43"/>
                <a:gd name="T14" fmla="*/ 75 w 133"/>
                <a:gd name="T15" fmla="*/ 7 h 43"/>
                <a:gd name="T16" fmla="*/ 58 w 133"/>
                <a:gd name="T17" fmla="*/ 7 h 43"/>
                <a:gd name="T18" fmla="*/ 32 w 133"/>
                <a:gd name="T19" fmla="*/ 0 h 43"/>
                <a:gd name="T20" fmla="*/ 0 w 133"/>
                <a:gd name="T21" fmla="*/ 21 h 43"/>
                <a:gd name="T22" fmla="*/ 32 w 133"/>
                <a:gd name="T23" fmla="*/ 42 h 43"/>
                <a:gd name="T24" fmla="*/ 63 w 133"/>
                <a:gd name="T25" fmla="*/ 21 h 43"/>
                <a:gd name="T26" fmla="*/ 102 w 133"/>
                <a:gd name="T27" fmla="*/ 10 h 43"/>
                <a:gd name="T28" fmla="*/ 123 w 133"/>
                <a:gd name="T29" fmla="*/ 21 h 43"/>
                <a:gd name="T30" fmla="*/ 102 w 133"/>
                <a:gd name="T31" fmla="*/ 32 h 43"/>
                <a:gd name="T32" fmla="*/ 80 w 133"/>
                <a:gd name="T33" fmla="*/ 21 h 43"/>
                <a:gd name="T34" fmla="*/ 102 w 133"/>
                <a:gd name="T35" fmla="*/ 10 h 43"/>
                <a:gd name="T36" fmla="*/ 10 w 133"/>
                <a:gd name="T37" fmla="*/ 21 h 43"/>
                <a:gd name="T38" fmla="*/ 32 w 133"/>
                <a:gd name="T39" fmla="*/ 10 h 43"/>
                <a:gd name="T40" fmla="*/ 53 w 133"/>
                <a:gd name="T41" fmla="*/ 21 h 43"/>
                <a:gd name="T42" fmla="*/ 32 w 133"/>
                <a:gd name="T43" fmla="*/ 32 h 43"/>
                <a:gd name="T44" fmla="*/ 10 w 133"/>
                <a:gd name="T45" fmla="*/ 21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43">
                  <a:moveTo>
                    <a:pt x="63" y="21"/>
                  </a:moveTo>
                  <a:cubicBezTo>
                    <a:pt x="63" y="20"/>
                    <a:pt x="63" y="19"/>
                    <a:pt x="63" y="17"/>
                  </a:cubicBezTo>
                  <a:cubicBezTo>
                    <a:pt x="71" y="17"/>
                    <a:pt x="71" y="17"/>
                    <a:pt x="71" y="17"/>
                  </a:cubicBezTo>
                  <a:cubicBezTo>
                    <a:pt x="70" y="19"/>
                    <a:pt x="70" y="20"/>
                    <a:pt x="70" y="21"/>
                  </a:cubicBezTo>
                  <a:cubicBezTo>
                    <a:pt x="70" y="43"/>
                    <a:pt x="92" y="43"/>
                    <a:pt x="102" y="43"/>
                  </a:cubicBezTo>
                  <a:cubicBezTo>
                    <a:pt x="112" y="43"/>
                    <a:pt x="133" y="42"/>
                    <a:pt x="133" y="21"/>
                  </a:cubicBezTo>
                  <a:cubicBezTo>
                    <a:pt x="133" y="0"/>
                    <a:pt x="112" y="0"/>
                    <a:pt x="102" y="0"/>
                  </a:cubicBezTo>
                  <a:cubicBezTo>
                    <a:pt x="95" y="0"/>
                    <a:pt x="82" y="0"/>
                    <a:pt x="75" y="7"/>
                  </a:cubicBezTo>
                  <a:cubicBezTo>
                    <a:pt x="58" y="7"/>
                    <a:pt x="58" y="7"/>
                    <a:pt x="58" y="7"/>
                  </a:cubicBezTo>
                  <a:cubicBezTo>
                    <a:pt x="51" y="0"/>
                    <a:pt x="39" y="0"/>
                    <a:pt x="32" y="0"/>
                  </a:cubicBezTo>
                  <a:cubicBezTo>
                    <a:pt x="21" y="0"/>
                    <a:pt x="0" y="0"/>
                    <a:pt x="0" y="21"/>
                  </a:cubicBezTo>
                  <a:cubicBezTo>
                    <a:pt x="0" y="42"/>
                    <a:pt x="21" y="42"/>
                    <a:pt x="32" y="42"/>
                  </a:cubicBezTo>
                  <a:cubicBezTo>
                    <a:pt x="42" y="42"/>
                    <a:pt x="63" y="43"/>
                    <a:pt x="63" y="21"/>
                  </a:cubicBezTo>
                  <a:moveTo>
                    <a:pt x="102" y="10"/>
                  </a:moveTo>
                  <a:cubicBezTo>
                    <a:pt x="120" y="10"/>
                    <a:pt x="123" y="13"/>
                    <a:pt x="123" y="21"/>
                  </a:cubicBezTo>
                  <a:cubicBezTo>
                    <a:pt x="123" y="29"/>
                    <a:pt x="120" y="32"/>
                    <a:pt x="102" y="32"/>
                  </a:cubicBezTo>
                  <a:cubicBezTo>
                    <a:pt x="84" y="32"/>
                    <a:pt x="80" y="29"/>
                    <a:pt x="80" y="21"/>
                  </a:cubicBezTo>
                  <a:cubicBezTo>
                    <a:pt x="80" y="13"/>
                    <a:pt x="84" y="10"/>
                    <a:pt x="102" y="10"/>
                  </a:cubicBezTo>
                  <a:moveTo>
                    <a:pt x="10" y="21"/>
                  </a:moveTo>
                  <a:cubicBezTo>
                    <a:pt x="10" y="13"/>
                    <a:pt x="13" y="10"/>
                    <a:pt x="32" y="10"/>
                  </a:cubicBezTo>
                  <a:cubicBezTo>
                    <a:pt x="50" y="10"/>
                    <a:pt x="53" y="13"/>
                    <a:pt x="53" y="21"/>
                  </a:cubicBezTo>
                  <a:cubicBezTo>
                    <a:pt x="53" y="29"/>
                    <a:pt x="50" y="32"/>
                    <a:pt x="32" y="32"/>
                  </a:cubicBezTo>
                  <a:cubicBezTo>
                    <a:pt x="13" y="32"/>
                    <a:pt x="10" y="29"/>
                    <a:pt x="1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 name="Freeform 1941"/>
            <p:cNvSpPr>
              <a:spLocks noEditPoints="1"/>
            </p:cNvSpPr>
            <p:nvPr/>
          </p:nvSpPr>
          <p:spPr bwMode="auto">
            <a:xfrm>
              <a:off x="2338389" y="1403350"/>
              <a:ext cx="622300" cy="350838"/>
            </a:xfrm>
            <a:custGeom>
              <a:gdLst>
                <a:gd name="T0" fmla="*/ 266 w 347"/>
                <a:gd name="T1" fmla="*/ 3 h 195"/>
                <a:gd name="T2" fmla="*/ 254 w 347"/>
                <a:gd name="T3" fmla="*/ 0 h 195"/>
                <a:gd name="T4" fmla="*/ 173 w 347"/>
                <a:gd name="T5" fmla="*/ 183 h 195"/>
                <a:gd name="T6" fmla="*/ 93 w 347"/>
                <a:gd name="T7" fmla="*/ 0 h 195"/>
                <a:gd name="T8" fmla="*/ 81 w 347"/>
                <a:gd name="T9" fmla="*/ 3 h 195"/>
                <a:gd name="T10" fmla="*/ 0 w 347"/>
                <a:gd name="T11" fmla="*/ 107 h 195"/>
                <a:gd name="T12" fmla="*/ 0 w 347"/>
                <a:gd name="T13" fmla="*/ 172 h 195"/>
                <a:gd name="T14" fmla="*/ 23 w 347"/>
                <a:gd name="T15" fmla="*/ 195 h 195"/>
                <a:gd name="T16" fmla="*/ 324 w 347"/>
                <a:gd name="T17" fmla="*/ 195 h 195"/>
                <a:gd name="T18" fmla="*/ 347 w 347"/>
                <a:gd name="T19" fmla="*/ 172 h 195"/>
                <a:gd name="T20" fmla="*/ 347 w 347"/>
                <a:gd name="T21" fmla="*/ 107 h 195"/>
                <a:gd name="T22" fmla="*/ 266 w 347"/>
                <a:gd name="T23" fmla="*/ 3 h 195"/>
                <a:gd name="T24" fmla="*/ 231 w 347"/>
                <a:gd name="T25" fmla="*/ 130 h 195"/>
                <a:gd name="T26" fmla="*/ 253 w 347"/>
                <a:gd name="T27" fmla="*/ 105 h 195"/>
                <a:gd name="T28" fmla="*/ 273 w 347"/>
                <a:gd name="T29" fmla="*/ 105 h 195"/>
                <a:gd name="T30" fmla="*/ 296 w 347"/>
                <a:gd name="T31" fmla="*/ 130 h 195"/>
                <a:gd name="T32" fmla="*/ 231 w 347"/>
                <a:gd name="T33" fmla="*/ 130 h 1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195">
                  <a:moveTo>
                    <a:pt x="266" y="3"/>
                  </a:moveTo>
                  <a:cubicBezTo>
                    <a:pt x="254" y="0"/>
                    <a:pt x="254" y="0"/>
                    <a:pt x="254" y="0"/>
                  </a:cubicBezTo>
                  <a:cubicBezTo>
                    <a:pt x="173" y="183"/>
                    <a:pt x="173" y="183"/>
                    <a:pt x="173" y="183"/>
                  </a:cubicBezTo>
                  <a:cubicBezTo>
                    <a:pt x="93" y="0"/>
                    <a:pt x="93" y="0"/>
                    <a:pt x="93" y="0"/>
                  </a:cubicBezTo>
                  <a:cubicBezTo>
                    <a:pt x="81" y="3"/>
                    <a:pt x="81" y="3"/>
                    <a:pt x="81" y="3"/>
                  </a:cubicBezTo>
                  <a:cubicBezTo>
                    <a:pt x="33" y="15"/>
                    <a:pt x="0" y="58"/>
                    <a:pt x="0" y="107"/>
                  </a:cubicBezTo>
                  <a:cubicBezTo>
                    <a:pt x="0" y="172"/>
                    <a:pt x="0" y="172"/>
                    <a:pt x="0" y="172"/>
                  </a:cubicBezTo>
                  <a:cubicBezTo>
                    <a:pt x="0" y="185"/>
                    <a:pt x="10" y="195"/>
                    <a:pt x="23" y="195"/>
                  </a:cubicBezTo>
                  <a:cubicBezTo>
                    <a:pt x="324" y="195"/>
                    <a:pt x="324" y="195"/>
                    <a:pt x="324" y="195"/>
                  </a:cubicBezTo>
                  <a:cubicBezTo>
                    <a:pt x="336" y="195"/>
                    <a:pt x="347" y="185"/>
                    <a:pt x="347" y="172"/>
                  </a:cubicBezTo>
                  <a:cubicBezTo>
                    <a:pt x="347" y="107"/>
                    <a:pt x="347" y="107"/>
                    <a:pt x="347" y="107"/>
                  </a:cubicBezTo>
                  <a:cubicBezTo>
                    <a:pt x="347" y="58"/>
                    <a:pt x="313" y="15"/>
                    <a:pt x="266" y="3"/>
                  </a:cubicBezTo>
                  <a:moveTo>
                    <a:pt x="231" y="130"/>
                  </a:moveTo>
                  <a:cubicBezTo>
                    <a:pt x="253" y="105"/>
                    <a:pt x="253" y="105"/>
                    <a:pt x="253" y="105"/>
                  </a:cubicBezTo>
                  <a:cubicBezTo>
                    <a:pt x="259" y="99"/>
                    <a:pt x="268" y="99"/>
                    <a:pt x="273" y="105"/>
                  </a:cubicBezTo>
                  <a:cubicBezTo>
                    <a:pt x="296" y="130"/>
                    <a:pt x="296" y="130"/>
                    <a:pt x="296" y="130"/>
                  </a:cubicBezTo>
                  <a:lnTo>
                    <a:pt x="231"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1942"/>
            <p:cNvSpPr/>
            <p:nvPr/>
          </p:nvSpPr>
          <p:spPr bwMode="auto">
            <a:xfrm>
              <a:off x="2600326" y="1438275"/>
              <a:ext cx="101600" cy="234950"/>
            </a:xfrm>
            <a:custGeom>
              <a:gdLst>
                <a:gd name="T0" fmla="*/ 28 w 56"/>
                <a:gd name="T1" fmla="*/ 131 h 131"/>
                <a:gd name="T2" fmla="*/ 55 w 56"/>
                <a:gd name="T3" fmla="*/ 62 h 131"/>
                <a:gd name="T4" fmla="*/ 42 w 56"/>
                <a:gd name="T5" fmla="*/ 50 h 131"/>
                <a:gd name="T6" fmla="*/ 54 w 56"/>
                <a:gd name="T7" fmla="*/ 33 h 131"/>
                <a:gd name="T8" fmla="*/ 48 w 56"/>
                <a:gd name="T9" fmla="*/ 10 h 131"/>
                <a:gd name="T10" fmla="*/ 35 w 56"/>
                <a:gd name="T11" fmla="*/ 0 h 131"/>
                <a:gd name="T12" fmla="*/ 20 w 56"/>
                <a:gd name="T13" fmla="*/ 0 h 131"/>
                <a:gd name="T14" fmla="*/ 7 w 56"/>
                <a:gd name="T15" fmla="*/ 10 h 131"/>
                <a:gd name="T16" fmla="*/ 2 w 56"/>
                <a:gd name="T17" fmla="*/ 33 h 131"/>
                <a:gd name="T18" fmla="*/ 13 w 56"/>
                <a:gd name="T19" fmla="*/ 50 h 131"/>
                <a:gd name="T20" fmla="*/ 1 w 56"/>
                <a:gd name="T21" fmla="*/ 62 h 131"/>
                <a:gd name="T22" fmla="*/ 28 w 56"/>
                <a:gd name="T23" fmla="*/ 131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131">
                  <a:moveTo>
                    <a:pt x="28" y="131"/>
                  </a:moveTo>
                  <a:cubicBezTo>
                    <a:pt x="55" y="62"/>
                    <a:pt x="55" y="62"/>
                    <a:pt x="55" y="62"/>
                  </a:cubicBezTo>
                  <a:cubicBezTo>
                    <a:pt x="42" y="50"/>
                    <a:pt x="42" y="50"/>
                    <a:pt x="42" y="50"/>
                  </a:cubicBezTo>
                  <a:cubicBezTo>
                    <a:pt x="50" y="49"/>
                    <a:pt x="56" y="41"/>
                    <a:pt x="54" y="33"/>
                  </a:cubicBezTo>
                  <a:cubicBezTo>
                    <a:pt x="48" y="10"/>
                    <a:pt x="48" y="10"/>
                    <a:pt x="48" y="10"/>
                  </a:cubicBezTo>
                  <a:cubicBezTo>
                    <a:pt x="47" y="4"/>
                    <a:pt x="41" y="0"/>
                    <a:pt x="35" y="0"/>
                  </a:cubicBezTo>
                  <a:cubicBezTo>
                    <a:pt x="20" y="0"/>
                    <a:pt x="20" y="0"/>
                    <a:pt x="20" y="0"/>
                  </a:cubicBezTo>
                  <a:cubicBezTo>
                    <a:pt x="14" y="0"/>
                    <a:pt x="9" y="4"/>
                    <a:pt x="7" y="10"/>
                  </a:cubicBezTo>
                  <a:cubicBezTo>
                    <a:pt x="2" y="33"/>
                    <a:pt x="2" y="33"/>
                    <a:pt x="2" y="33"/>
                  </a:cubicBezTo>
                  <a:cubicBezTo>
                    <a:pt x="0" y="41"/>
                    <a:pt x="5" y="49"/>
                    <a:pt x="13" y="50"/>
                  </a:cubicBezTo>
                  <a:cubicBezTo>
                    <a:pt x="1" y="62"/>
                    <a:pt x="1" y="62"/>
                    <a:pt x="1" y="62"/>
                  </a:cubicBezTo>
                  <a:lnTo>
                    <a:pt x="28"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9" name="TextBox 33"/>
          <p:cNvSpPr txBox="1"/>
          <p:nvPr/>
        </p:nvSpPr>
        <p:spPr>
          <a:xfrm>
            <a:off x="737648" y="5022243"/>
            <a:ext cx="3348583" cy="512961"/>
          </a:xfrm>
          <a:prstGeom prst="rect">
            <a:avLst/>
          </a:prstGeom>
          <a:noFill/>
        </p:spPr>
        <p:txBody>
          <a:bodyPr wrap="square" lIns="0" tIns="0" rIns="0" bIns="0" rtlCol="0">
            <a:spAutoFit/>
          </a:bodyPr>
          <a:lstStyle/>
          <a:p>
            <a:pPr algn="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TextBox 34"/>
          <p:cNvSpPr txBox="1"/>
          <p:nvPr/>
        </p:nvSpPr>
        <p:spPr>
          <a:xfrm>
            <a:off x="2543068" y="4632335"/>
            <a:ext cx="1538883" cy="307777"/>
          </a:xfrm>
          <a:prstGeom prst="rect">
            <a:avLst/>
          </a:prstGeom>
          <a:noFill/>
        </p:spPr>
        <p:txBody>
          <a:bodyPr wrap="none" lIns="0" tIns="0" rIns="0" bIns="0" rtlCol="0">
            <a:spAutoFit/>
          </a:bodyPr>
          <a:lstStyle/>
          <a:p>
            <a:pPr algn="r"/>
            <a:r>
              <a:rPr lang="zh-CN" altLang="en-US" sz="2000" b="1">
                <a:solidFill>
                  <a:schemeClr val="accent5"/>
                </a:solidFill>
                <a:latin typeface="微软雅黑" panose="020b0503020204020204" pitchFamily="34" charset="-122"/>
                <a:ea typeface="微软雅黑" panose="020b0503020204020204" pitchFamily="34" charset="-122"/>
              </a:rPr>
              <a:t>今年新聘员工</a:t>
            </a:r>
          </a:p>
        </p:txBody>
      </p:sp>
      <p:sp>
        <p:nvSpPr>
          <p:cNvPr id="11" name="TextBox 33"/>
          <p:cNvSpPr txBox="1"/>
          <p:nvPr/>
        </p:nvSpPr>
        <p:spPr>
          <a:xfrm>
            <a:off x="1220877" y="2742096"/>
            <a:ext cx="3348583" cy="512961"/>
          </a:xfrm>
          <a:prstGeom prst="rect">
            <a:avLst/>
          </a:prstGeom>
          <a:noFill/>
        </p:spPr>
        <p:txBody>
          <a:bodyPr wrap="square" lIns="0" tIns="0" rIns="0" bIns="0" rtlCol="0">
            <a:spAutoFit/>
          </a:bodyPr>
          <a:lstStyle/>
          <a:p>
            <a:pPr algn="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TextBox 34"/>
          <p:cNvSpPr txBox="1"/>
          <p:nvPr/>
        </p:nvSpPr>
        <p:spPr>
          <a:xfrm>
            <a:off x="2774097" y="2364888"/>
            <a:ext cx="1795363" cy="307777"/>
          </a:xfrm>
          <a:prstGeom prst="rect">
            <a:avLst/>
          </a:prstGeom>
          <a:noFill/>
        </p:spPr>
        <p:txBody>
          <a:bodyPr wrap="none" lIns="0" tIns="0" rIns="0" bIns="0" rtlCol="0">
            <a:spAutoFit/>
          </a:bodyPr>
          <a:lstStyle/>
          <a:p>
            <a:pPr algn="r"/>
            <a:r>
              <a:rPr lang="zh-CN" altLang="en-US" sz="2000" b="1">
                <a:solidFill>
                  <a:schemeClr val="accent5"/>
                </a:solidFill>
                <a:latin typeface="微软雅黑" panose="020b0503020204020204" pitchFamily="34" charset="-122"/>
                <a:ea typeface="微软雅黑" panose="020b0503020204020204" pitchFamily="34" charset="-122"/>
              </a:rPr>
              <a:t>员工调离职情况</a:t>
            </a:r>
          </a:p>
        </p:txBody>
      </p:sp>
      <p:sp>
        <p:nvSpPr>
          <p:cNvPr id="13" name="TextBox 33"/>
          <p:cNvSpPr txBox="1"/>
          <p:nvPr/>
        </p:nvSpPr>
        <p:spPr>
          <a:xfrm>
            <a:off x="7814383" y="2757336"/>
            <a:ext cx="3348583" cy="51296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TextBox 34"/>
          <p:cNvSpPr txBox="1"/>
          <p:nvPr/>
        </p:nvSpPr>
        <p:spPr>
          <a:xfrm>
            <a:off x="7814383" y="2380128"/>
            <a:ext cx="1538883" cy="307777"/>
          </a:xfrm>
          <a:prstGeom prst="rect">
            <a:avLst/>
          </a:prstGeom>
          <a:noFill/>
        </p:spPr>
        <p:txBody>
          <a:bodyPr wrap="none" lIns="0" tIns="0" rIns="0" bIns="0" rtlCol="0">
            <a:spAutoFit/>
          </a:bodyPr>
          <a:lstStyle/>
          <a:p>
            <a:r>
              <a:rPr lang="zh-CN" altLang="en-US" sz="2000" b="1">
                <a:solidFill>
                  <a:schemeClr val="accent5"/>
                </a:solidFill>
                <a:latin typeface="微软雅黑" panose="020b0503020204020204" pitchFamily="34" charset="-122"/>
                <a:ea typeface="微软雅黑" panose="020b0503020204020204" pitchFamily="34" charset="-122"/>
              </a:rPr>
              <a:t>现有员工配置</a:t>
            </a:r>
          </a:p>
        </p:txBody>
      </p:sp>
      <p:sp>
        <p:nvSpPr>
          <p:cNvPr id="15" name="TextBox 33"/>
          <p:cNvSpPr txBox="1"/>
          <p:nvPr/>
        </p:nvSpPr>
        <p:spPr>
          <a:xfrm>
            <a:off x="8342304" y="5022243"/>
            <a:ext cx="3348583" cy="51296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TextBox 34"/>
          <p:cNvSpPr txBox="1"/>
          <p:nvPr/>
        </p:nvSpPr>
        <p:spPr>
          <a:xfrm>
            <a:off x="8342304" y="4632335"/>
            <a:ext cx="1538883" cy="307777"/>
          </a:xfrm>
          <a:prstGeom prst="rect">
            <a:avLst/>
          </a:prstGeom>
          <a:noFill/>
        </p:spPr>
        <p:txBody>
          <a:bodyPr wrap="none" lIns="0" tIns="0" rIns="0" bIns="0" rtlCol="0">
            <a:spAutoFit/>
          </a:bodyPr>
          <a:lstStyle/>
          <a:p>
            <a:r>
              <a:rPr lang="zh-CN" altLang="en-US" sz="2000" b="1">
                <a:solidFill>
                  <a:schemeClr val="accent5"/>
                </a:solidFill>
                <a:latin typeface="微软雅黑" panose="020b0503020204020204" pitchFamily="34" charset="-122"/>
                <a:ea typeface="微软雅黑" panose="020b0503020204020204" pitchFamily="34" charset="-122"/>
              </a:rPr>
              <a:t>人员整编情况</a:t>
            </a:r>
          </a:p>
        </p:txBody>
      </p:sp>
      <p:cxnSp>
        <p:nvCxnSpPr>
          <p:cNvPr id="18" name="直接连接符 17"/>
          <p:cNvCxnSpPr/>
          <p:nvPr/>
        </p:nvCxnSpPr>
        <p:spPr>
          <a:xfrm flipH="1">
            <a:off x="4267200" y="4770783"/>
            <a:ext cx="1019272" cy="0"/>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025640" y="4770783"/>
            <a:ext cx="1019272" cy="0"/>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5000505" y="3224705"/>
            <a:ext cx="571934" cy="686547"/>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730396" y="3224705"/>
            <a:ext cx="571934" cy="686547"/>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25" name="标题 1"/>
          <p:cNvSpPr>
            <a:spLocks noChangeArrowheads="1"/>
          </p:cNvSpPr>
          <p:nvPr/>
        </p:nvSpPr>
        <p:spPr bwMode="auto">
          <a:xfrm>
            <a:off x="3188174" y="3734337"/>
            <a:ext cx="12286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6000" b="1">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rPr>
              <a:t>01</a:t>
            </a:r>
            <a:endParaRPr lang="zh-CN" altLang="en-US" sz="6000">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endParaRPr>
          </a:p>
        </p:txBody>
      </p:sp>
      <p:sp>
        <p:nvSpPr>
          <p:cNvPr id="26" name="标题 1"/>
          <p:cNvSpPr>
            <a:spLocks noChangeArrowheads="1"/>
          </p:cNvSpPr>
          <p:nvPr/>
        </p:nvSpPr>
        <p:spPr bwMode="auto">
          <a:xfrm>
            <a:off x="4387054" y="2134137"/>
            <a:ext cx="12286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6000" b="1">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rPr>
              <a:t>02</a:t>
            </a:r>
            <a:endParaRPr lang="zh-CN" altLang="en-US" sz="6000">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endParaRPr>
          </a:p>
        </p:txBody>
      </p:sp>
      <p:sp>
        <p:nvSpPr>
          <p:cNvPr id="27" name="标题 1"/>
          <p:cNvSpPr>
            <a:spLocks noChangeArrowheads="1"/>
          </p:cNvSpPr>
          <p:nvPr/>
        </p:nvSpPr>
        <p:spPr bwMode="auto">
          <a:xfrm>
            <a:off x="6787354" y="2149377"/>
            <a:ext cx="12286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6000" b="1">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rPr>
              <a:t>03</a:t>
            </a:r>
            <a:endParaRPr lang="zh-CN" altLang="en-US" sz="6000">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endParaRPr>
          </a:p>
        </p:txBody>
      </p:sp>
      <p:sp>
        <p:nvSpPr>
          <p:cNvPr id="28" name="标题 1"/>
          <p:cNvSpPr>
            <a:spLocks noChangeArrowheads="1"/>
          </p:cNvSpPr>
          <p:nvPr/>
        </p:nvSpPr>
        <p:spPr bwMode="auto">
          <a:xfrm>
            <a:off x="8001474" y="3734337"/>
            <a:ext cx="12286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6000" b="1">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rPr>
              <a:t>04</a:t>
            </a:r>
            <a:endParaRPr lang="zh-CN" altLang="en-US" sz="6000">
              <a:solidFill>
                <a:schemeClr val="accent5"/>
              </a:solidFill>
              <a:latin typeface="Bebas Neue Light" panose="00000500000000000000" pitchFamily="50" charset="0"/>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010049217"/>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repeatCount="5000" fill="hold" nodeType="withEffect">
                                  <p:childTnLst>
                                    <p:set>
                                      <p:cBhvr>
                                        <p:cTn id="6" dur="1" fill="hold">
                                          <p:stCondLst>
                                            <p:cond delay="0"/>
                                          </p:stCondLst>
                                        </p:cTn>
                                        <p:tgtEl>
                                          <p:spTgt spid="18"/>
                                        </p:tgtEl>
                                        <p:attrNameLst>
                                          <p:attrName>style.visibility</p:attrName>
                                        </p:attrNameLst>
                                      </p:cBhvr>
                                      <p:to>
                                        <p:strVal val="visible"/>
                                      </p:to>
                                    </p:set>
                                    <p:animEffect transition="in" filter="wipe(right)">
                                      <p:cBhvr>
                                        <p:cTn id="7" dur="350"/>
                                        <p:tgtEl>
                                          <p:spTgt spid="18"/>
                                        </p:tgtEl>
                                      </p:cBhvr>
                                    </p:animEffect>
                                  </p:childTnLst>
                                </p:cTn>
                              </p:par>
                              <p:par>
                                <p:cTn id="8" presetID="22" presetClass="entr" presetSubtype="4" repeatCount="5000" fill="hold" nodeType="withEffect">
                                  <p:childTnLst>
                                    <p:set>
                                      <p:cBhvr>
                                        <p:cTn id="9" dur="1" fill="hold">
                                          <p:stCondLst>
                                            <p:cond delay="0"/>
                                          </p:stCondLst>
                                        </p:cTn>
                                        <p:tgtEl>
                                          <p:spTgt spid="20"/>
                                        </p:tgtEl>
                                        <p:attrNameLst>
                                          <p:attrName>style.visibility</p:attrName>
                                        </p:attrNameLst>
                                      </p:cBhvr>
                                      <p:to>
                                        <p:strVal val="visible"/>
                                      </p:to>
                                    </p:set>
                                    <p:animEffect transition="in" filter="wipe(down)">
                                      <p:cBhvr>
                                        <p:cTn id="10" dur="350"/>
                                        <p:tgtEl>
                                          <p:spTgt spid="20"/>
                                        </p:tgtEl>
                                      </p:cBhvr>
                                    </p:animEffect>
                                  </p:childTnLst>
                                </p:cTn>
                              </p:par>
                              <p:par>
                                <p:cTn id="11" presetID="22" presetClass="entr" presetSubtype="4" repeatCount="5000" fill="hold" nodeType="withEffect">
                                  <p:childTnLst>
                                    <p:set>
                                      <p:cBhvr>
                                        <p:cTn id="12" dur="1" fill="hold">
                                          <p:stCondLst>
                                            <p:cond delay="0"/>
                                          </p:stCondLst>
                                        </p:cTn>
                                        <p:tgtEl>
                                          <p:spTgt spid="24"/>
                                        </p:tgtEl>
                                        <p:attrNameLst>
                                          <p:attrName>style.visibility</p:attrName>
                                        </p:attrNameLst>
                                      </p:cBhvr>
                                      <p:to>
                                        <p:strVal val="visible"/>
                                      </p:to>
                                    </p:set>
                                    <p:animEffect transition="in" filter="wipe(down)">
                                      <p:cBhvr>
                                        <p:cTn id="13" dur="350"/>
                                        <p:tgtEl>
                                          <p:spTgt spid="24"/>
                                        </p:tgtEl>
                                      </p:cBhvr>
                                    </p:animEffect>
                                  </p:childTnLst>
                                </p:cTn>
                              </p:par>
                              <p:par>
                                <p:cTn id="14" presetID="22" presetClass="entr" presetSubtype="8" repeatCount="5000" fill="hold" nodeType="withEffect">
                                  <p:childTnLst>
                                    <p:set>
                                      <p:cBhvr>
                                        <p:cTn id="15" dur="1" fill="hold">
                                          <p:stCondLst>
                                            <p:cond delay="0"/>
                                          </p:stCondLst>
                                        </p:cTn>
                                        <p:tgtEl>
                                          <p:spTgt spid="19"/>
                                        </p:tgtEl>
                                        <p:attrNameLst>
                                          <p:attrName>style.visibility</p:attrName>
                                        </p:attrNameLst>
                                      </p:cBhvr>
                                      <p:to>
                                        <p:strVal val="visible"/>
                                      </p:to>
                                    </p:set>
                                    <p:animEffect transition="in" filter="wipe(left)">
                                      <p:cBhvr>
                                        <p:cTn id="16" dur="3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绩效考核</a:t>
            </a:r>
          </a:p>
        </p:txBody>
      </p:sp>
      <p:sp>
        <p:nvSpPr>
          <p:cNvPr id="4" name="Freeform 7"/>
          <p:cNvSpPr/>
          <p:nvPr/>
        </p:nvSpPr>
        <p:spPr bwMode="auto">
          <a:xfrm rot="10800000">
            <a:off x="3315238" y="4782686"/>
            <a:ext cx="3863218" cy="645795"/>
          </a:xfrm>
          <a:custGeom>
            <a:gdLst>
              <a:gd name="T0" fmla="*/ 4653 w 4653"/>
              <a:gd name="T1" fmla="*/ 647 h 647"/>
              <a:gd name="T2" fmla="*/ 191 w 4653"/>
              <a:gd name="T3" fmla="*/ 647 h 647"/>
              <a:gd name="T4" fmla="*/ 0 w 4653"/>
              <a:gd name="T5" fmla="*/ 322 h 647"/>
              <a:gd name="T6" fmla="*/ 191 w 4653"/>
              <a:gd name="T7" fmla="*/ 0 h 647"/>
              <a:gd name="T8" fmla="*/ 4653 w 4653"/>
              <a:gd name="T9" fmla="*/ 0 h 647"/>
              <a:gd name="T10" fmla="*/ 4653 w 4653"/>
              <a:gd name="T11" fmla="*/ 647 h 647"/>
            </a:gdLst>
            <a:cxnLst>
              <a:cxn ang="0">
                <a:pos x="T0" y="T1"/>
              </a:cxn>
              <a:cxn ang="0">
                <a:pos x="T2" y="T3"/>
              </a:cxn>
              <a:cxn ang="0">
                <a:pos x="T4" y="T5"/>
              </a:cxn>
              <a:cxn ang="0">
                <a:pos x="T6" y="T7"/>
              </a:cxn>
              <a:cxn ang="0">
                <a:pos x="T8" y="T9"/>
              </a:cxn>
              <a:cxn ang="0">
                <a:pos x="T10" y="T11"/>
              </a:cxn>
            </a:cxnLst>
            <a:rect l="0" t="0" r="r" b="b"/>
            <a:pathLst>
              <a:path w="4653" h="647">
                <a:moveTo>
                  <a:pt x="4653" y="647"/>
                </a:moveTo>
                <a:lnTo>
                  <a:pt x="191" y="647"/>
                </a:lnTo>
                <a:lnTo>
                  <a:pt x="0" y="322"/>
                </a:lnTo>
                <a:lnTo>
                  <a:pt x="191" y="0"/>
                </a:lnTo>
                <a:lnTo>
                  <a:pt x="4653" y="0"/>
                </a:lnTo>
                <a:lnTo>
                  <a:pt x="4653" y="647"/>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5" name="Freeform 8"/>
          <p:cNvSpPr/>
          <p:nvPr/>
        </p:nvSpPr>
        <p:spPr bwMode="auto">
          <a:xfrm rot="10800000">
            <a:off x="3384087" y="3967427"/>
            <a:ext cx="3794370" cy="644796"/>
          </a:xfrm>
          <a:custGeom>
            <a:gdLst>
              <a:gd name="T0" fmla="*/ 4225 w 4225"/>
              <a:gd name="T1" fmla="*/ 646 h 646"/>
              <a:gd name="T2" fmla="*/ 191 w 4225"/>
              <a:gd name="T3" fmla="*/ 646 h 646"/>
              <a:gd name="T4" fmla="*/ 0 w 4225"/>
              <a:gd name="T5" fmla="*/ 322 h 646"/>
              <a:gd name="T6" fmla="*/ 191 w 4225"/>
              <a:gd name="T7" fmla="*/ 0 h 646"/>
              <a:gd name="T8" fmla="*/ 4225 w 4225"/>
              <a:gd name="T9" fmla="*/ 0 h 646"/>
              <a:gd name="T10" fmla="*/ 4225 w 4225"/>
              <a:gd name="T11" fmla="*/ 646 h 646"/>
            </a:gdLst>
            <a:cxnLst>
              <a:cxn ang="0">
                <a:pos x="T0" y="T1"/>
              </a:cxn>
              <a:cxn ang="0">
                <a:pos x="T2" y="T3"/>
              </a:cxn>
              <a:cxn ang="0">
                <a:pos x="T4" y="T5"/>
              </a:cxn>
              <a:cxn ang="0">
                <a:pos x="T6" y="T7"/>
              </a:cxn>
              <a:cxn ang="0">
                <a:pos x="T8" y="T9"/>
              </a:cxn>
              <a:cxn ang="0">
                <a:pos x="T10" y="T11"/>
              </a:cxn>
            </a:cxnLst>
            <a:rect l="0" t="0" r="r" b="b"/>
            <a:pathLst>
              <a:path w="4225" h="646">
                <a:moveTo>
                  <a:pt x="4225" y="646"/>
                </a:moveTo>
                <a:lnTo>
                  <a:pt x="191" y="646"/>
                </a:lnTo>
                <a:lnTo>
                  <a:pt x="0" y="322"/>
                </a:lnTo>
                <a:lnTo>
                  <a:pt x="191" y="0"/>
                </a:lnTo>
                <a:lnTo>
                  <a:pt x="4225" y="0"/>
                </a:lnTo>
                <a:lnTo>
                  <a:pt x="4225" y="64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6" name="Freeform 9"/>
          <p:cNvSpPr/>
          <p:nvPr/>
        </p:nvSpPr>
        <p:spPr bwMode="auto">
          <a:xfrm rot="10800000">
            <a:off x="2748567" y="3152167"/>
            <a:ext cx="4429889" cy="644796"/>
          </a:xfrm>
          <a:custGeom>
            <a:gdLst>
              <a:gd name="T0" fmla="*/ 3826 w 3826"/>
              <a:gd name="T1" fmla="*/ 646 h 646"/>
              <a:gd name="T2" fmla="*/ 194 w 3826"/>
              <a:gd name="T3" fmla="*/ 646 h 646"/>
              <a:gd name="T4" fmla="*/ 0 w 3826"/>
              <a:gd name="T5" fmla="*/ 322 h 646"/>
              <a:gd name="T6" fmla="*/ 194 w 3826"/>
              <a:gd name="T7" fmla="*/ 0 h 646"/>
              <a:gd name="T8" fmla="*/ 3826 w 3826"/>
              <a:gd name="T9" fmla="*/ 0 h 646"/>
              <a:gd name="T10" fmla="*/ 3826 w 3826"/>
              <a:gd name="T11" fmla="*/ 646 h 646"/>
            </a:gdLst>
            <a:cxnLst>
              <a:cxn ang="0">
                <a:pos x="T0" y="T1"/>
              </a:cxn>
              <a:cxn ang="0">
                <a:pos x="T2" y="T3"/>
              </a:cxn>
              <a:cxn ang="0">
                <a:pos x="T4" y="T5"/>
              </a:cxn>
              <a:cxn ang="0">
                <a:pos x="T6" y="T7"/>
              </a:cxn>
              <a:cxn ang="0">
                <a:pos x="T8" y="T9"/>
              </a:cxn>
              <a:cxn ang="0">
                <a:pos x="T10" y="T11"/>
              </a:cxn>
            </a:cxnLst>
            <a:rect l="0" t="0" r="r" b="b"/>
            <a:pathLst>
              <a:path w="3825" h="646">
                <a:moveTo>
                  <a:pt x="3826" y="646"/>
                </a:moveTo>
                <a:lnTo>
                  <a:pt x="194" y="646"/>
                </a:lnTo>
                <a:lnTo>
                  <a:pt x="0" y="322"/>
                </a:lnTo>
                <a:lnTo>
                  <a:pt x="194" y="0"/>
                </a:lnTo>
                <a:lnTo>
                  <a:pt x="3826" y="0"/>
                </a:lnTo>
                <a:lnTo>
                  <a:pt x="3826" y="646"/>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nvGrpSpPr>
          <p:cNvPr id="7" name="Group 8"/>
          <p:cNvGrpSpPr/>
          <p:nvPr/>
        </p:nvGrpSpPr>
        <p:grpSpPr>
          <a:xfrm>
            <a:off x="490509" y="2990556"/>
            <a:ext cx="4516123" cy="3432924"/>
            <a:chOff x="1372722" y="1696142"/>
            <a:chExt cx="4381502" cy="3224674"/>
          </a:xfrm>
        </p:grpSpPr>
        <p:sp>
          <p:nvSpPr>
            <p:cNvPr id="8" name="Parallelogram 3"/>
            <p:cNvSpPr/>
            <p:nvPr/>
          </p:nvSpPr>
          <p:spPr>
            <a:xfrm>
              <a:off x="1372722" y="3084600"/>
              <a:ext cx="4381498" cy="1836216"/>
            </a:xfrm>
            <a:custGeom>
              <a:gdLst>
                <a:gd name="connsiteX0" fmla="*/ 0 w 3863897"/>
                <a:gd name="connsiteY0" fmla="*/ 760986 h 1592773"/>
                <a:gd name="connsiteX1" fmla="*/ 1930523 w 3863897"/>
                <a:gd name="connsiteY1" fmla="*/ 0 h 1592773"/>
                <a:gd name="connsiteX2" fmla="*/ 3863897 w 3863897"/>
                <a:gd name="connsiteY2" fmla="*/ 761459 h 1592773"/>
                <a:gd name="connsiteX3" fmla="*/ 1932024 w 3863897"/>
                <a:gd name="connsiteY3" fmla="*/ 1592773 h 1592773"/>
                <a:gd name="connsiteX4" fmla="*/ 0 w 3863897"/>
                <a:gd name="connsiteY4" fmla="*/ 760986 h 1592773"/>
              </a:gdLst>
              <a:cxnLst>
                <a:cxn ang="0">
                  <a:pos x="connsiteX0" y="connsiteY0"/>
                </a:cxn>
                <a:cxn ang="0">
                  <a:pos x="connsiteX1" y="connsiteY1"/>
                </a:cxn>
                <a:cxn ang="0">
                  <a:pos x="connsiteX2" y="connsiteY2"/>
                </a:cxn>
                <a:cxn ang="0">
                  <a:pos x="connsiteX3" y="connsiteY3"/>
                </a:cxn>
                <a:cxn ang="0">
                  <a:pos x="connsiteX4" y="connsiteY4"/>
                </a:cxn>
              </a:cxnLst>
              <a:rect l="l" t="t" r="r" b="b"/>
              <a:pathLst>
                <a:path w="3863897" h="1592773">
                  <a:moveTo>
                    <a:pt x="0" y="760986"/>
                  </a:moveTo>
                  <a:lnTo>
                    <a:pt x="1930523" y="0"/>
                  </a:lnTo>
                  <a:lnTo>
                    <a:pt x="3863897" y="761459"/>
                  </a:lnTo>
                  <a:lnTo>
                    <a:pt x="1932024" y="1592773"/>
                  </a:lnTo>
                  <a:lnTo>
                    <a:pt x="0" y="760986"/>
                  </a:ln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9" name="Group 10"/>
            <p:cNvGrpSpPr/>
            <p:nvPr/>
          </p:nvGrpSpPr>
          <p:grpSpPr>
            <a:xfrm>
              <a:off x="1372722" y="2627091"/>
              <a:ext cx="4381502" cy="2293724"/>
              <a:chOff x="3981451" y="2735476"/>
              <a:chExt cx="4381502" cy="2293724"/>
            </a:xfrm>
            <a:solidFill>
              <a:schemeClr val="accent2"/>
            </a:solidFill>
          </p:grpSpPr>
          <p:sp>
            <p:nvSpPr>
              <p:cNvPr id="17" name="Freeform 11"/>
              <p:cNvSpPr/>
              <p:nvPr/>
            </p:nvSpPr>
            <p:spPr bwMode="auto">
              <a:xfrm>
                <a:off x="6172201" y="3316816"/>
                <a:ext cx="2190752" cy="1712384"/>
              </a:xfrm>
              <a:custGeom>
                <a:gdLst>
                  <a:gd name="T0" fmla="*/ 689 w 1035"/>
                  <a:gd name="T1" fmla="*/ 0 h 809"/>
                  <a:gd name="T2" fmla="*/ 0 w 1035"/>
                  <a:gd name="T3" fmla="*/ 298 h 809"/>
                  <a:gd name="T4" fmla="*/ 0 w 1035"/>
                  <a:gd name="T5" fmla="*/ 639 h 809"/>
                  <a:gd name="T6" fmla="*/ 0 w 1035"/>
                  <a:gd name="T7" fmla="*/ 809 h 809"/>
                  <a:gd name="T8" fmla="*/ 1035 w 1035"/>
                  <a:gd name="T9" fmla="*/ 362 h 809"/>
                  <a:gd name="T10" fmla="*/ 689 w 1035"/>
                  <a:gd name="T11" fmla="*/ 0 h 809"/>
                </a:gdLst>
                <a:cxnLst>
                  <a:cxn ang="0">
                    <a:pos x="T0" y="T1"/>
                  </a:cxn>
                  <a:cxn ang="0">
                    <a:pos x="T2" y="T3"/>
                  </a:cxn>
                  <a:cxn ang="0">
                    <a:pos x="T4" y="T5"/>
                  </a:cxn>
                  <a:cxn ang="0">
                    <a:pos x="T6" y="T7"/>
                  </a:cxn>
                  <a:cxn ang="0">
                    <a:pos x="T8" y="T9"/>
                  </a:cxn>
                  <a:cxn ang="0">
                    <a:pos x="T10" y="T11"/>
                  </a:cxn>
                </a:cxnLst>
                <a:rect l="0" t="0" r="r" b="b"/>
                <a:pathLst>
                  <a:path w="1035" h="809">
                    <a:moveTo>
                      <a:pt x="689" y="0"/>
                    </a:moveTo>
                    <a:lnTo>
                      <a:pt x="0" y="298"/>
                    </a:lnTo>
                    <a:lnTo>
                      <a:pt x="0" y="639"/>
                    </a:lnTo>
                    <a:lnTo>
                      <a:pt x="0" y="809"/>
                    </a:lnTo>
                    <a:lnTo>
                      <a:pt x="1035" y="362"/>
                    </a:lnTo>
                    <a:lnTo>
                      <a:pt x="689" y="0"/>
                    </a:lnTo>
                    <a:close/>
                  </a:path>
                </a:pathLst>
              </a:custGeom>
              <a:solidFill>
                <a:schemeClr val="accent5">
                  <a:lumMod val="50000"/>
                </a:schemeClr>
              </a:solidFill>
              <a:ln w="9525">
                <a:noFill/>
                <a:round/>
              </a:ln>
            </p:spPr>
            <p:txBody>
              <a:bodyPr vert="horz" wrap="square" lIns="121920" tIns="60960" rIns="121920" bIns="60960" numCol="1" anchor="t" anchorCtr="0" compatLnSpc="1">
                <a:prstTxWarp prst="textNoShape">
                  <a:avLst/>
                </a:prstTxWarp>
              </a:bodyPr>
              <a:lstStyle/>
              <a:p>
                <a:endParaRPr lang="en-US" sz="3200">
                  <a:solidFill>
                    <a:schemeClr val="bg1"/>
                  </a:solidFill>
                </a:endParaRPr>
              </a:p>
            </p:txBody>
          </p:sp>
          <p:sp>
            <p:nvSpPr>
              <p:cNvPr id="18" name="Freeform 15"/>
              <p:cNvSpPr/>
              <p:nvPr/>
            </p:nvSpPr>
            <p:spPr bwMode="auto">
              <a:xfrm>
                <a:off x="3981451" y="3316816"/>
                <a:ext cx="2190751" cy="1712384"/>
              </a:xfrm>
              <a:custGeom>
                <a:gdLst>
                  <a:gd name="T0" fmla="*/ 346 w 1035"/>
                  <a:gd name="T1" fmla="*/ 0 h 809"/>
                  <a:gd name="T2" fmla="*/ 1035 w 1035"/>
                  <a:gd name="T3" fmla="*/ 298 h 809"/>
                  <a:gd name="T4" fmla="*/ 1035 w 1035"/>
                  <a:gd name="T5" fmla="*/ 639 h 809"/>
                  <a:gd name="T6" fmla="*/ 1035 w 1035"/>
                  <a:gd name="T7" fmla="*/ 809 h 809"/>
                  <a:gd name="T8" fmla="*/ 0 w 1035"/>
                  <a:gd name="T9" fmla="*/ 362 h 809"/>
                  <a:gd name="T10" fmla="*/ 346 w 1035"/>
                  <a:gd name="T11" fmla="*/ 0 h 809"/>
                </a:gdLst>
                <a:cxnLst>
                  <a:cxn ang="0">
                    <a:pos x="T0" y="T1"/>
                  </a:cxn>
                  <a:cxn ang="0">
                    <a:pos x="T2" y="T3"/>
                  </a:cxn>
                  <a:cxn ang="0">
                    <a:pos x="T4" y="T5"/>
                  </a:cxn>
                  <a:cxn ang="0">
                    <a:pos x="T6" y="T7"/>
                  </a:cxn>
                  <a:cxn ang="0">
                    <a:pos x="T8" y="T9"/>
                  </a:cxn>
                  <a:cxn ang="0">
                    <a:pos x="T10" y="T11"/>
                  </a:cxn>
                </a:cxnLst>
                <a:rect l="0" t="0" r="r" b="b"/>
                <a:pathLst>
                  <a:path w="1035" h="809">
                    <a:moveTo>
                      <a:pt x="346" y="0"/>
                    </a:moveTo>
                    <a:lnTo>
                      <a:pt x="1035" y="298"/>
                    </a:lnTo>
                    <a:lnTo>
                      <a:pt x="1035" y="639"/>
                    </a:lnTo>
                    <a:lnTo>
                      <a:pt x="1035" y="809"/>
                    </a:lnTo>
                    <a:lnTo>
                      <a:pt x="0" y="362"/>
                    </a:lnTo>
                    <a:lnTo>
                      <a:pt x="346" y="0"/>
                    </a:lnTo>
                    <a:close/>
                  </a:path>
                </a:pathLst>
              </a:custGeom>
              <a:solidFill>
                <a:schemeClr val="accent5">
                  <a:lumMod val="75000"/>
                </a:schemeClr>
              </a:solidFill>
              <a:ln w="9525">
                <a:noFill/>
                <a:round/>
              </a:ln>
            </p:spPr>
            <p:txBody>
              <a:bodyPr vert="horz" wrap="square" lIns="121920" tIns="60960" rIns="121920" bIns="60960" numCol="1" anchor="t" anchorCtr="0" compatLnSpc="1">
                <a:prstTxWarp prst="textNoShape">
                  <a:avLst/>
                </a:prstTxWarp>
              </a:bodyPr>
              <a:lstStyle/>
              <a:p>
                <a:endParaRPr lang="en-US" sz="3200">
                  <a:solidFill>
                    <a:schemeClr val="bg1"/>
                  </a:solidFill>
                </a:endParaRPr>
              </a:p>
            </p:txBody>
          </p:sp>
          <p:sp>
            <p:nvSpPr>
              <p:cNvPr id="19" name="Parallelogram 3"/>
              <p:cNvSpPr/>
              <p:nvPr/>
            </p:nvSpPr>
            <p:spPr>
              <a:xfrm>
                <a:off x="4704292" y="2735476"/>
                <a:ext cx="2935224" cy="1212108"/>
              </a:xfrm>
              <a:custGeom>
                <a:gdLst>
                  <a:gd name="connsiteX0" fmla="*/ 0 w 3863897"/>
                  <a:gd name="connsiteY0" fmla="*/ 760986 h 1592773"/>
                  <a:gd name="connsiteX1" fmla="*/ 1930523 w 3863897"/>
                  <a:gd name="connsiteY1" fmla="*/ 0 h 1592773"/>
                  <a:gd name="connsiteX2" fmla="*/ 3863897 w 3863897"/>
                  <a:gd name="connsiteY2" fmla="*/ 761459 h 1592773"/>
                  <a:gd name="connsiteX3" fmla="*/ 1932024 w 3863897"/>
                  <a:gd name="connsiteY3" fmla="*/ 1592773 h 1592773"/>
                  <a:gd name="connsiteX4" fmla="*/ 0 w 3863897"/>
                  <a:gd name="connsiteY4" fmla="*/ 760986 h 1592773"/>
                </a:gdLst>
                <a:cxnLst>
                  <a:cxn ang="0">
                    <a:pos x="connsiteX0" y="connsiteY0"/>
                  </a:cxn>
                  <a:cxn ang="0">
                    <a:pos x="connsiteX1" y="connsiteY1"/>
                  </a:cxn>
                  <a:cxn ang="0">
                    <a:pos x="connsiteX2" y="connsiteY2"/>
                  </a:cxn>
                  <a:cxn ang="0">
                    <a:pos x="connsiteX3" y="connsiteY3"/>
                  </a:cxn>
                  <a:cxn ang="0">
                    <a:pos x="connsiteX4" y="connsiteY4"/>
                  </a:cxn>
                </a:cxnLst>
                <a:rect l="l" t="t" r="r" b="b"/>
                <a:pathLst>
                  <a:path w="3863897" h="1592773">
                    <a:moveTo>
                      <a:pt x="0" y="760986"/>
                    </a:moveTo>
                    <a:lnTo>
                      <a:pt x="1930523" y="0"/>
                    </a:lnTo>
                    <a:lnTo>
                      <a:pt x="3863897" y="761459"/>
                    </a:lnTo>
                    <a:lnTo>
                      <a:pt x="1932024" y="1592773"/>
                    </a:lnTo>
                    <a:lnTo>
                      <a:pt x="0" y="760986"/>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11"/>
            <p:cNvGrpSpPr/>
            <p:nvPr/>
          </p:nvGrpSpPr>
          <p:grpSpPr>
            <a:xfrm>
              <a:off x="2105088" y="2094914"/>
              <a:ext cx="2916766" cy="1751485"/>
              <a:chOff x="4713817" y="2196099"/>
              <a:chExt cx="2916766" cy="1751485"/>
            </a:xfrm>
          </p:grpSpPr>
          <p:sp>
            <p:nvSpPr>
              <p:cNvPr id="14" name="Freeform 9"/>
              <p:cNvSpPr/>
              <p:nvPr/>
            </p:nvSpPr>
            <p:spPr bwMode="auto">
              <a:xfrm>
                <a:off x="6172199" y="2554817"/>
                <a:ext cx="1458384" cy="1392767"/>
              </a:xfrm>
              <a:custGeom>
                <a:gdLst>
                  <a:gd name="T0" fmla="*/ 345 w 689"/>
                  <a:gd name="T1" fmla="*/ 0 h 658"/>
                  <a:gd name="T2" fmla="*/ 0 w 689"/>
                  <a:gd name="T3" fmla="*/ 149 h 658"/>
                  <a:gd name="T4" fmla="*/ 0 w 689"/>
                  <a:gd name="T5" fmla="*/ 658 h 658"/>
                  <a:gd name="T6" fmla="*/ 689 w 689"/>
                  <a:gd name="T7" fmla="*/ 360 h 658"/>
                  <a:gd name="T8" fmla="*/ 345 w 689"/>
                  <a:gd name="T9" fmla="*/ 0 h 658"/>
                </a:gdLst>
                <a:cxnLst>
                  <a:cxn ang="0">
                    <a:pos x="T0" y="T1"/>
                  </a:cxn>
                  <a:cxn ang="0">
                    <a:pos x="T2" y="T3"/>
                  </a:cxn>
                  <a:cxn ang="0">
                    <a:pos x="T4" y="T5"/>
                  </a:cxn>
                  <a:cxn ang="0">
                    <a:pos x="T6" y="T7"/>
                  </a:cxn>
                  <a:cxn ang="0">
                    <a:pos x="T8" y="T9"/>
                  </a:cxn>
                </a:cxnLst>
                <a:rect l="0" t="0" r="r" b="b"/>
                <a:pathLst>
                  <a:path w="689" h="658">
                    <a:moveTo>
                      <a:pt x="345" y="0"/>
                    </a:moveTo>
                    <a:lnTo>
                      <a:pt x="0" y="149"/>
                    </a:lnTo>
                    <a:lnTo>
                      <a:pt x="0" y="658"/>
                    </a:lnTo>
                    <a:lnTo>
                      <a:pt x="689" y="360"/>
                    </a:lnTo>
                    <a:lnTo>
                      <a:pt x="345" y="0"/>
                    </a:lnTo>
                    <a:close/>
                  </a:path>
                </a:pathLst>
              </a:custGeom>
              <a:solidFill>
                <a:schemeClr val="accent5">
                  <a:lumMod val="75000"/>
                </a:schemeClr>
              </a:solidFill>
              <a:ln>
                <a:noFill/>
              </a:ln>
            </p:spPr>
            <p:txBody>
              <a:bodyPr vert="horz" wrap="square" lIns="121920" tIns="60960" rIns="121920" bIns="60960" numCol="1" anchor="t" anchorCtr="0" compatLnSpc="1">
                <a:prstTxWarp prst="textNoShape">
                  <a:avLst/>
                </a:prstTxWarp>
              </a:bodyPr>
              <a:lstStyle/>
              <a:p>
                <a:endParaRPr lang="en-US" sz="3200">
                  <a:solidFill>
                    <a:schemeClr val="bg1"/>
                  </a:solidFill>
                </a:endParaRPr>
              </a:p>
            </p:txBody>
          </p:sp>
          <p:sp>
            <p:nvSpPr>
              <p:cNvPr id="15" name="Freeform 16"/>
              <p:cNvSpPr/>
              <p:nvPr/>
            </p:nvSpPr>
            <p:spPr bwMode="auto">
              <a:xfrm>
                <a:off x="4713817" y="2554817"/>
                <a:ext cx="1458384" cy="1392767"/>
              </a:xfrm>
              <a:custGeom>
                <a:gdLst>
                  <a:gd name="T0" fmla="*/ 344 w 689"/>
                  <a:gd name="T1" fmla="*/ 0 h 658"/>
                  <a:gd name="T2" fmla="*/ 689 w 689"/>
                  <a:gd name="T3" fmla="*/ 149 h 658"/>
                  <a:gd name="T4" fmla="*/ 689 w 689"/>
                  <a:gd name="T5" fmla="*/ 658 h 658"/>
                  <a:gd name="T6" fmla="*/ 0 w 689"/>
                  <a:gd name="T7" fmla="*/ 360 h 658"/>
                  <a:gd name="T8" fmla="*/ 344 w 689"/>
                  <a:gd name="T9" fmla="*/ 0 h 658"/>
                </a:gdLst>
                <a:cxnLst>
                  <a:cxn ang="0">
                    <a:pos x="T0" y="T1"/>
                  </a:cxn>
                  <a:cxn ang="0">
                    <a:pos x="T2" y="T3"/>
                  </a:cxn>
                  <a:cxn ang="0">
                    <a:pos x="T4" y="T5"/>
                  </a:cxn>
                  <a:cxn ang="0">
                    <a:pos x="T6" y="T7"/>
                  </a:cxn>
                  <a:cxn ang="0">
                    <a:pos x="T8" y="T9"/>
                  </a:cxn>
                </a:cxnLst>
                <a:rect l="0" t="0" r="r" b="b"/>
                <a:pathLst>
                  <a:path w="689" h="658">
                    <a:moveTo>
                      <a:pt x="344" y="0"/>
                    </a:moveTo>
                    <a:lnTo>
                      <a:pt x="689" y="149"/>
                    </a:lnTo>
                    <a:lnTo>
                      <a:pt x="689" y="658"/>
                    </a:lnTo>
                    <a:lnTo>
                      <a:pt x="0" y="360"/>
                    </a:lnTo>
                    <a:lnTo>
                      <a:pt x="344" y="0"/>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solidFill>
                    <a:schemeClr val="bg1"/>
                  </a:solidFill>
                </a:endParaRPr>
              </a:p>
            </p:txBody>
          </p:sp>
          <p:sp>
            <p:nvSpPr>
              <p:cNvPr id="16" name="Parallelogram 3"/>
              <p:cNvSpPr/>
              <p:nvPr/>
            </p:nvSpPr>
            <p:spPr>
              <a:xfrm flipV="1">
                <a:off x="5437496" y="2196099"/>
                <a:ext cx="1475650" cy="676656"/>
              </a:xfrm>
              <a:custGeom>
                <a:gdLst>
                  <a:gd name="connsiteX0" fmla="*/ 0 w 3863897"/>
                  <a:gd name="connsiteY0" fmla="*/ 760986 h 1592773"/>
                  <a:gd name="connsiteX1" fmla="*/ 1930523 w 3863897"/>
                  <a:gd name="connsiteY1" fmla="*/ 0 h 1592773"/>
                  <a:gd name="connsiteX2" fmla="*/ 3863897 w 3863897"/>
                  <a:gd name="connsiteY2" fmla="*/ 761459 h 1592773"/>
                  <a:gd name="connsiteX3" fmla="*/ 1932024 w 3863897"/>
                  <a:gd name="connsiteY3" fmla="*/ 1592773 h 1592773"/>
                  <a:gd name="connsiteX4" fmla="*/ 0 w 3863897"/>
                  <a:gd name="connsiteY4" fmla="*/ 760986 h 1592773"/>
                </a:gdLst>
                <a:cxnLst>
                  <a:cxn ang="0">
                    <a:pos x="connsiteX0" y="connsiteY0"/>
                  </a:cxn>
                  <a:cxn ang="0">
                    <a:pos x="connsiteX1" y="connsiteY1"/>
                  </a:cxn>
                  <a:cxn ang="0">
                    <a:pos x="connsiteX2" y="connsiteY2"/>
                  </a:cxn>
                  <a:cxn ang="0">
                    <a:pos x="connsiteX3" y="connsiteY3"/>
                  </a:cxn>
                  <a:cxn ang="0">
                    <a:pos x="connsiteX4" y="connsiteY4"/>
                  </a:cxn>
                </a:cxnLst>
                <a:rect l="l" t="t" r="r" b="b"/>
                <a:pathLst>
                  <a:path w="3863897" h="1592773">
                    <a:moveTo>
                      <a:pt x="0" y="760986"/>
                    </a:moveTo>
                    <a:lnTo>
                      <a:pt x="1930523" y="0"/>
                    </a:lnTo>
                    <a:lnTo>
                      <a:pt x="3863897" y="761459"/>
                    </a:lnTo>
                    <a:lnTo>
                      <a:pt x="1932024" y="1592773"/>
                    </a:lnTo>
                    <a:lnTo>
                      <a:pt x="0" y="760986"/>
                    </a:lnTo>
                    <a:close/>
                  </a:path>
                </a:pathLst>
              </a:cu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11" name="Group 12"/>
            <p:cNvGrpSpPr/>
            <p:nvPr/>
          </p:nvGrpSpPr>
          <p:grpSpPr>
            <a:xfrm>
              <a:off x="2833222" y="1696142"/>
              <a:ext cx="1460500" cy="1079500"/>
              <a:chOff x="5441951" y="1790701"/>
              <a:chExt cx="1460500" cy="1079500"/>
            </a:xfrm>
          </p:grpSpPr>
          <p:sp>
            <p:nvSpPr>
              <p:cNvPr id="12" name="Freeform 13"/>
              <p:cNvSpPr/>
              <p:nvPr/>
            </p:nvSpPr>
            <p:spPr bwMode="auto">
              <a:xfrm>
                <a:off x="6172200" y="1790701"/>
                <a:ext cx="730251" cy="1079499"/>
              </a:xfrm>
              <a:custGeom>
                <a:gdLst>
                  <a:gd name="T0" fmla="*/ 0 w 345"/>
                  <a:gd name="T1" fmla="*/ 0 h 510"/>
                  <a:gd name="T2" fmla="*/ 0 w 345"/>
                  <a:gd name="T3" fmla="*/ 510 h 510"/>
                  <a:gd name="T4" fmla="*/ 345 w 345"/>
                  <a:gd name="T5" fmla="*/ 361 h 510"/>
                  <a:gd name="T6" fmla="*/ 0 w 345"/>
                  <a:gd name="T7" fmla="*/ 0 h 510"/>
                </a:gdLst>
                <a:cxnLst>
                  <a:cxn ang="0">
                    <a:pos x="T0" y="T1"/>
                  </a:cxn>
                  <a:cxn ang="0">
                    <a:pos x="T2" y="T3"/>
                  </a:cxn>
                  <a:cxn ang="0">
                    <a:pos x="T4" y="T5"/>
                  </a:cxn>
                  <a:cxn ang="0">
                    <a:pos x="T6" y="T7"/>
                  </a:cxn>
                </a:cxnLst>
                <a:rect l="0" t="0" r="r" b="b"/>
                <a:pathLst>
                  <a:path w="345" h="510">
                    <a:moveTo>
                      <a:pt x="0" y="0"/>
                    </a:moveTo>
                    <a:lnTo>
                      <a:pt x="0" y="510"/>
                    </a:lnTo>
                    <a:lnTo>
                      <a:pt x="345" y="361"/>
                    </a:lnTo>
                    <a:lnTo>
                      <a:pt x="0" y="0"/>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solidFill>
                    <a:schemeClr val="bg1"/>
                  </a:solidFill>
                </a:endParaRPr>
              </a:p>
            </p:txBody>
          </p:sp>
          <p:sp>
            <p:nvSpPr>
              <p:cNvPr id="13" name="Freeform 14"/>
              <p:cNvSpPr/>
              <p:nvPr/>
            </p:nvSpPr>
            <p:spPr bwMode="auto">
              <a:xfrm>
                <a:off x="5441951" y="1790701"/>
                <a:ext cx="730251" cy="1079500"/>
              </a:xfrm>
              <a:custGeom>
                <a:gdLst>
                  <a:gd name="T0" fmla="*/ 345 w 345"/>
                  <a:gd name="T1" fmla="*/ 0 h 510"/>
                  <a:gd name="T2" fmla="*/ 345 w 345"/>
                  <a:gd name="T3" fmla="*/ 510 h 510"/>
                  <a:gd name="T4" fmla="*/ 0 w 345"/>
                  <a:gd name="T5" fmla="*/ 361 h 510"/>
                  <a:gd name="T6" fmla="*/ 345 w 345"/>
                  <a:gd name="T7" fmla="*/ 0 h 510"/>
                </a:gdLst>
                <a:cxnLst>
                  <a:cxn ang="0">
                    <a:pos x="T0" y="T1"/>
                  </a:cxn>
                  <a:cxn ang="0">
                    <a:pos x="T2" y="T3"/>
                  </a:cxn>
                  <a:cxn ang="0">
                    <a:pos x="T4" y="T5"/>
                  </a:cxn>
                  <a:cxn ang="0">
                    <a:pos x="T6" y="T7"/>
                  </a:cxn>
                </a:cxnLst>
                <a:rect l="0" t="0" r="r" b="b"/>
                <a:pathLst>
                  <a:path w="345" h="510">
                    <a:moveTo>
                      <a:pt x="345" y="0"/>
                    </a:moveTo>
                    <a:lnTo>
                      <a:pt x="345" y="510"/>
                    </a:lnTo>
                    <a:lnTo>
                      <a:pt x="0" y="361"/>
                    </a:lnTo>
                    <a:lnTo>
                      <a:pt x="345" y="0"/>
                    </a:lnTo>
                    <a:close/>
                  </a:path>
                </a:pathLst>
              </a:custGeom>
              <a:solidFill>
                <a:schemeClr val="accent5">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solidFill>
                    <a:schemeClr val="bg1"/>
                  </a:solidFill>
                </a:endParaRPr>
              </a:p>
            </p:txBody>
          </p:sp>
        </p:grpSp>
      </p:grpSp>
      <p:sp>
        <p:nvSpPr>
          <p:cNvPr id="20" name="Rectangle 21"/>
          <p:cNvSpPr/>
          <p:nvPr/>
        </p:nvSpPr>
        <p:spPr>
          <a:xfrm>
            <a:off x="5119938" y="4872445"/>
            <a:ext cx="1758924" cy="466281"/>
          </a:xfrm>
          <a:prstGeom prst="rect">
            <a:avLst/>
          </a:prstGeom>
        </p:spPr>
        <p:txBody>
          <a:bodyPr wrap="square" lIns="243840" rIns="243840" bIns="97536" anchor="ctr">
            <a:spAutoFit/>
          </a:bodyPr>
          <a:lstStyle/>
          <a:p>
            <a:pPr algn="ctr">
              <a:lnSpc>
                <a:spcPct val="95000"/>
              </a:lnSpc>
            </a:pPr>
            <a:r>
              <a:rPr lang="zh-CN" altLang="en-US" sz="2200">
                <a:solidFill>
                  <a:schemeClr val="bg1"/>
                </a:solidFill>
                <a:latin typeface="微软雅黑" panose="020b0503020204020204" pitchFamily="34" charset="-122"/>
                <a:ea typeface="微软雅黑" panose="020b0503020204020204" pitchFamily="34" charset="-122"/>
              </a:rPr>
              <a:t>不合格</a:t>
            </a:r>
            <a:endParaRPr lang="en-US" sz="2200">
              <a:solidFill>
                <a:schemeClr val="bg1"/>
              </a:solidFill>
              <a:latin typeface="微软雅黑" panose="020b0503020204020204" pitchFamily="34" charset="-122"/>
              <a:ea typeface="微软雅黑" panose="020b0503020204020204" pitchFamily="34" charset="-122"/>
            </a:endParaRPr>
          </a:p>
        </p:txBody>
      </p:sp>
      <p:sp>
        <p:nvSpPr>
          <p:cNvPr id="21" name="Rectangle 22"/>
          <p:cNvSpPr/>
          <p:nvPr/>
        </p:nvSpPr>
        <p:spPr>
          <a:xfrm>
            <a:off x="4647380" y="4056685"/>
            <a:ext cx="1942750" cy="483209"/>
          </a:xfrm>
          <a:prstGeom prst="rect">
            <a:avLst/>
          </a:prstGeom>
        </p:spPr>
        <p:txBody>
          <a:bodyPr wrap="square" lIns="243840" rIns="243840" bIns="97536" anchor="ctr">
            <a:spAutoFit/>
          </a:bodyPr>
          <a:lstStyle/>
          <a:p>
            <a:pPr algn="ctr"/>
            <a:r>
              <a:rPr lang="zh-CN" altLang="en-US" sz="2200">
                <a:solidFill>
                  <a:schemeClr val="bg1"/>
                </a:solidFill>
                <a:latin typeface="微软雅黑" panose="020b0503020204020204" pitchFamily="34" charset="-122"/>
                <a:ea typeface="微软雅黑" panose="020b0503020204020204" pitchFamily="34" charset="-122"/>
              </a:rPr>
              <a:t>合格率</a:t>
            </a:r>
            <a:endParaRPr lang="en-US" sz="2200">
              <a:solidFill>
                <a:schemeClr val="bg1"/>
              </a:solidFill>
              <a:latin typeface="微软雅黑" panose="020b0503020204020204" pitchFamily="34" charset="-122"/>
              <a:ea typeface="微软雅黑" panose="020b0503020204020204" pitchFamily="34" charset="-122"/>
            </a:endParaRPr>
          </a:p>
        </p:txBody>
      </p:sp>
      <p:sp>
        <p:nvSpPr>
          <p:cNvPr id="22" name="Rectangle 23"/>
          <p:cNvSpPr/>
          <p:nvPr/>
        </p:nvSpPr>
        <p:spPr>
          <a:xfrm>
            <a:off x="4221766" y="3241425"/>
            <a:ext cx="1942750" cy="466281"/>
          </a:xfrm>
          <a:prstGeom prst="rect">
            <a:avLst/>
          </a:prstGeom>
        </p:spPr>
        <p:txBody>
          <a:bodyPr wrap="square" lIns="243840" rIns="243840" bIns="97536" anchor="ctr">
            <a:spAutoFit/>
          </a:bodyPr>
          <a:lstStyle/>
          <a:p>
            <a:pPr algn="ctr">
              <a:lnSpc>
                <a:spcPct val="95000"/>
              </a:lnSpc>
            </a:pPr>
            <a:r>
              <a:rPr lang="zh-CN" altLang="en-US" sz="2200">
                <a:solidFill>
                  <a:schemeClr val="bg1"/>
                </a:solidFill>
                <a:latin typeface="微软雅黑" panose="020b0503020204020204" pitchFamily="34" charset="-122"/>
                <a:ea typeface="微软雅黑" panose="020b0503020204020204" pitchFamily="34" charset="-122"/>
              </a:rPr>
              <a:t>优秀率</a:t>
            </a:r>
            <a:endParaRPr lang="en-US" sz="2200">
              <a:solidFill>
                <a:schemeClr val="bg1"/>
              </a:solidFill>
              <a:latin typeface="微软雅黑" panose="020b0503020204020204" pitchFamily="34" charset="-122"/>
              <a:ea typeface="微软雅黑" panose="020b0503020204020204" pitchFamily="34" charset="-122"/>
            </a:endParaRPr>
          </a:p>
        </p:txBody>
      </p:sp>
      <p:sp>
        <p:nvSpPr>
          <p:cNvPr id="23" name="TextBox 24"/>
          <p:cNvSpPr txBox="1"/>
          <p:nvPr/>
        </p:nvSpPr>
        <p:spPr>
          <a:xfrm>
            <a:off x="8286750" y="3185830"/>
            <a:ext cx="2628900" cy="584775"/>
          </a:xfrm>
          <a:prstGeom prst="rect">
            <a:avLst/>
          </a:prstGeom>
          <a:noFill/>
        </p:spPr>
        <p:txBody>
          <a:bodyPr wrap="square" rtlCol="0">
            <a:spAutoFit/>
          </a:bodyPr>
          <a:lstStyle>
            <a:defPPr>
              <a:defRPr lang="zh-CN"/>
            </a:defPPr>
            <a:lvl1pPr>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a:t>点击此处输入简要文字说明津门素材设计</a:t>
            </a:r>
            <a:endParaRPr lang="en-US"/>
          </a:p>
        </p:txBody>
      </p:sp>
      <p:sp>
        <p:nvSpPr>
          <p:cNvPr id="24" name="TextBox 45"/>
          <p:cNvSpPr txBox="1"/>
          <p:nvPr/>
        </p:nvSpPr>
        <p:spPr>
          <a:xfrm>
            <a:off x="8286750" y="3997437"/>
            <a:ext cx="2628900" cy="584775"/>
          </a:xfrm>
          <a:prstGeom prst="rect">
            <a:avLst/>
          </a:prstGeom>
          <a:noFill/>
        </p:spPr>
        <p:txBody>
          <a:bodyPr wrap="square" rtlCol="0">
            <a:spAutoFit/>
          </a:bodyPr>
          <a:lstStyle>
            <a:defPPr>
              <a:defRPr lang="zh-CN"/>
            </a:defPPr>
            <a:lvl1pPr>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a:t>点击此处输入简要文字说明津门素材设计</a:t>
            </a:r>
            <a:endParaRPr lang="en-US" altLang="zh-CN"/>
          </a:p>
        </p:txBody>
      </p:sp>
      <p:sp>
        <p:nvSpPr>
          <p:cNvPr id="25" name="TextBox 46"/>
          <p:cNvSpPr txBox="1"/>
          <p:nvPr/>
        </p:nvSpPr>
        <p:spPr>
          <a:xfrm>
            <a:off x="8287605" y="4809044"/>
            <a:ext cx="2628105" cy="584775"/>
          </a:xfrm>
          <a:prstGeom prst="rect">
            <a:avLst/>
          </a:prstGeom>
          <a:noFill/>
        </p:spPr>
        <p:txBody>
          <a:bodyPr wrap="square" rtlCol="0">
            <a:spAutoFit/>
          </a:bodyPr>
          <a:lstStyle>
            <a:defPPr>
              <a:defRPr lang="zh-CN"/>
            </a:defPPr>
            <a:lvl1pPr>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a:t>点击此处输入简要文字说明津门素材设计</a:t>
            </a:r>
            <a:endParaRPr lang="en-US" altLang="zh-CN"/>
          </a:p>
        </p:txBody>
      </p:sp>
      <p:sp>
        <p:nvSpPr>
          <p:cNvPr id="26" name="TextBox 59"/>
          <p:cNvSpPr txBox="1"/>
          <p:nvPr/>
        </p:nvSpPr>
        <p:spPr>
          <a:xfrm>
            <a:off x="1237256" y="1600122"/>
            <a:ext cx="9717489" cy="76944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600">
                <a:solidFill>
                  <a:schemeClr val="tx1">
                    <a:lumMod val="50000"/>
                    <a:lumOff val="50000"/>
                  </a:schemeClr>
                </a:solidFill>
              </a:rPr>
              <a:t>点击此处输入简要文字内容，概括精炼、言简意赅的说明分项内容津门素材设计；点击此处输入简要文字内容，概括精炼、言简意赅的说明分项内容津门素材设计；点击此处输入简要文字内容，概括精炼、言简意赅的说明分项内容津门素材设计</a:t>
            </a:r>
            <a:endParaRPr lang="en-US" altLang="zh-CN" sz="1600">
              <a:solidFill>
                <a:schemeClr val="tx1">
                  <a:lumMod val="50000"/>
                  <a:lumOff val="50000"/>
                </a:schemeClr>
              </a:solidFill>
            </a:endParaRPr>
          </a:p>
        </p:txBody>
      </p:sp>
      <p:sp>
        <p:nvSpPr>
          <p:cNvPr id="27" name="标题 1"/>
          <p:cNvSpPr>
            <a:spLocks noChangeArrowheads="1"/>
          </p:cNvSpPr>
          <p:nvPr/>
        </p:nvSpPr>
        <p:spPr bwMode="auto">
          <a:xfrm>
            <a:off x="7184444" y="4600509"/>
            <a:ext cx="8546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6000" b="1">
                <a:solidFill>
                  <a:schemeClr val="accent5">
                    <a:lumMod val="75000"/>
                  </a:schemeClr>
                </a:solidFill>
                <a:latin typeface="Bebas Neue Regular" panose="00000500000000000000" pitchFamily="50" charset="0"/>
                <a:ea typeface="微软雅黑" panose="020b0503020204020204" pitchFamily="34" charset="-122"/>
                <a:sym typeface="微软雅黑" panose="020b0503020204020204" pitchFamily="34" charset="-122"/>
              </a:rPr>
              <a:t>5</a:t>
            </a:r>
            <a:r>
              <a:rPr lang="en-US" altLang="zh-CN" sz="3200" b="1">
                <a:solidFill>
                  <a:schemeClr val="accent5">
                    <a:lumMod val="75000"/>
                  </a:schemeClr>
                </a:solidFill>
                <a:latin typeface="Bebas Neue Regular" panose="00000500000000000000" pitchFamily="50" charset="0"/>
                <a:ea typeface="微软雅黑" panose="020b0503020204020204" pitchFamily="34" charset="-122"/>
                <a:sym typeface="微软雅黑" panose="020b0503020204020204" pitchFamily="34" charset="-122"/>
              </a:rPr>
              <a:t>%</a:t>
            </a:r>
            <a:endParaRPr lang="zh-CN" altLang="en-US" sz="3200">
              <a:solidFill>
                <a:schemeClr val="accent5">
                  <a:lumMod val="75000"/>
                </a:schemeClr>
              </a:solidFill>
              <a:latin typeface="Bebas Neue Regular" panose="00000500000000000000" pitchFamily="50" charset="0"/>
              <a:ea typeface="微软雅黑" panose="020b0503020204020204" pitchFamily="34" charset="-122"/>
              <a:sym typeface="微软雅黑" panose="020b0503020204020204" pitchFamily="34" charset="-122"/>
            </a:endParaRPr>
          </a:p>
        </p:txBody>
      </p:sp>
      <p:sp>
        <p:nvSpPr>
          <p:cNvPr id="28" name="标题 1"/>
          <p:cNvSpPr>
            <a:spLocks noChangeArrowheads="1"/>
          </p:cNvSpPr>
          <p:nvPr/>
        </p:nvSpPr>
        <p:spPr bwMode="auto">
          <a:xfrm>
            <a:off x="7146344" y="3781359"/>
            <a:ext cx="11975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6000" b="1">
                <a:solidFill>
                  <a:schemeClr val="accent5"/>
                </a:solidFill>
                <a:latin typeface="Bebas Neue Regular" panose="00000500000000000000" pitchFamily="50" charset="0"/>
                <a:ea typeface="微软雅黑" panose="020b0503020204020204" pitchFamily="34" charset="-122"/>
                <a:sym typeface="微软雅黑" panose="020b0503020204020204" pitchFamily="34" charset="-122"/>
              </a:rPr>
              <a:t>70</a:t>
            </a:r>
            <a:r>
              <a:rPr lang="en-US" altLang="zh-CN" sz="3200" b="1">
                <a:solidFill>
                  <a:schemeClr val="accent5"/>
                </a:solidFill>
                <a:latin typeface="Bebas Neue Regular" panose="00000500000000000000" pitchFamily="50" charset="0"/>
                <a:ea typeface="微软雅黑" panose="020b0503020204020204" pitchFamily="34" charset="-122"/>
                <a:sym typeface="微软雅黑" panose="020b0503020204020204" pitchFamily="34" charset="-122"/>
              </a:rPr>
              <a:t>%</a:t>
            </a:r>
            <a:endParaRPr lang="zh-CN" altLang="en-US" sz="3200">
              <a:solidFill>
                <a:schemeClr val="accent5"/>
              </a:solidFill>
              <a:latin typeface="Bebas Neue Regular" panose="00000500000000000000" pitchFamily="50" charset="0"/>
              <a:ea typeface="微软雅黑" panose="020b0503020204020204" pitchFamily="34" charset="-122"/>
              <a:sym typeface="微软雅黑" panose="020b0503020204020204" pitchFamily="34" charset="-122"/>
            </a:endParaRPr>
          </a:p>
        </p:txBody>
      </p:sp>
      <p:sp>
        <p:nvSpPr>
          <p:cNvPr id="29" name="标题 1"/>
          <p:cNvSpPr>
            <a:spLocks noChangeArrowheads="1"/>
          </p:cNvSpPr>
          <p:nvPr/>
        </p:nvSpPr>
        <p:spPr bwMode="auto">
          <a:xfrm>
            <a:off x="7146344" y="2962209"/>
            <a:ext cx="11975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itchFamily="34" charset="0"/>
                <a:ea typeface="宋体" pitchFamily="2" charset="-122"/>
              </a:defRPr>
            </a:lvl9pPr>
          </a:lstStyle>
          <a:p>
            <a:pPr algn="ctr" eaLnBrk="1" hangingPunct="1"/>
            <a:r>
              <a:rPr lang="en-US" altLang="zh-CN" sz="6000" b="1">
                <a:solidFill>
                  <a:schemeClr val="accent5">
                    <a:lumMod val="60000"/>
                    <a:lumOff val="40000"/>
                  </a:schemeClr>
                </a:solidFill>
                <a:latin typeface="Bebas Neue Regular" panose="00000500000000000000" pitchFamily="50" charset="0"/>
                <a:ea typeface="微软雅黑" panose="020b0503020204020204" pitchFamily="34" charset="-122"/>
                <a:sym typeface="微软雅黑" panose="020b0503020204020204" pitchFamily="34" charset="-122"/>
              </a:rPr>
              <a:t>25</a:t>
            </a:r>
            <a:r>
              <a:rPr lang="en-US" altLang="zh-CN" sz="3200" b="1">
                <a:solidFill>
                  <a:schemeClr val="accent5">
                    <a:lumMod val="60000"/>
                    <a:lumOff val="40000"/>
                  </a:schemeClr>
                </a:solidFill>
                <a:latin typeface="Bebas Neue Regular" panose="00000500000000000000" pitchFamily="50" charset="0"/>
                <a:ea typeface="微软雅黑" panose="020b0503020204020204" pitchFamily="34" charset="-122"/>
                <a:sym typeface="微软雅黑" panose="020b0503020204020204" pitchFamily="34" charset="-122"/>
              </a:rPr>
              <a:t>%</a:t>
            </a:r>
            <a:endParaRPr lang="zh-CN" altLang="en-US" sz="3200">
              <a:solidFill>
                <a:schemeClr val="accent5">
                  <a:lumMod val="60000"/>
                  <a:lumOff val="40000"/>
                </a:schemeClr>
              </a:solidFill>
              <a:latin typeface="Bebas Neue Regular" panose="00000500000000000000" pitchFamily="50" charset="0"/>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22348987"/>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2" nodeType="withEffec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500" fill="hold"/>
                                        <p:tgtEl>
                                          <p:spTgt spid="28"/>
                                        </p:tgtEl>
                                        <p:attrNameLst>
                                          <p:attrName>ppt_x</p:attrName>
                                        </p:attrNameLst>
                                      </p:cBhvr>
                                      <p:tavLst>
                                        <p:tav tm="0">
                                          <p:val>
                                            <p:strVal val="#ppt_x"/>
                                          </p:val>
                                        </p:tav>
                                        <p:tav tm="100000">
                                          <p:val>
                                            <p:strVal val="#ppt_x"/>
                                          </p:val>
                                        </p:tav>
                                      </p:tavLst>
                                    </p:anim>
                                    <p:anim calcmode="lin" valueType="num">
                                      <p:cBhvr additive="base">
                                        <p:cTn id="12" dur="1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ppt_x"/>
                                          </p:val>
                                        </p:tav>
                                        <p:tav tm="100000">
                                          <p:val>
                                            <p:strVal val="#ppt_x"/>
                                          </p:val>
                                        </p:tav>
                                      </p:tavLst>
                                    </p:anim>
                                    <p:anim calcmode="lin" valueType="num">
                                      <p:cBhvr additive="base">
                                        <p:cTn id="16" dur="1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1"/>
      <p:bldP spid="29" grpId="2"/>
    </p:bldLst>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绩效考核的调查反馈</a:t>
            </a:r>
          </a:p>
        </p:txBody>
      </p:sp>
      <p:sp>
        <p:nvSpPr>
          <p:cNvPr id="4" name="TextBox 33"/>
          <p:cNvSpPr txBox="1"/>
          <p:nvPr/>
        </p:nvSpPr>
        <p:spPr>
          <a:xfrm>
            <a:off x="861437" y="5624447"/>
            <a:ext cx="3348583" cy="512961"/>
          </a:xfrm>
          <a:prstGeom prst="rect">
            <a:avLst/>
          </a:prstGeom>
          <a:noFill/>
        </p:spPr>
        <p:txBody>
          <a:bodyPr wrap="square" lIns="0" tIns="0" rIns="0" bIns="0" rtlCol="0">
            <a:spAutoFit/>
          </a:bodyPr>
          <a:lstStyle/>
          <a:p>
            <a:pPr algn="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Freeform 16"/>
          <p:cNvSpPr/>
          <p:nvPr/>
        </p:nvSpPr>
        <p:spPr bwMode="auto">
          <a:xfrm>
            <a:off x="5529830" y="2355048"/>
            <a:ext cx="1141304" cy="1458937"/>
          </a:xfrm>
          <a:custGeom>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cxnLst>
              <a:cxn ang="0">
                <a:pos x="T0" y="T1"/>
              </a:cxn>
              <a:cxn ang="0">
                <a:pos x="T2" y="T3"/>
              </a:cxn>
              <a:cxn ang="0">
                <a:pos x="T4" y="T5"/>
              </a:cxn>
              <a:cxn ang="0">
                <a:pos x="T6" y="T7"/>
              </a:cxn>
              <a:cxn ang="0">
                <a:pos x="T8" y="T9"/>
              </a:cxn>
              <a:cxn ang="0">
                <a:pos x="T10" y="T11"/>
              </a:cxn>
              <a:cxn ang="0">
                <a:pos x="T12" y="T13"/>
              </a:cxn>
            </a:cxnLst>
            <a:rect l="0" t="0" r="r" b="b"/>
            <a:pathLst>
              <a:path w="348" h="442">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57" name="Freeform 17"/>
          <p:cNvSpPr/>
          <p:nvPr/>
        </p:nvSpPr>
        <p:spPr bwMode="auto">
          <a:xfrm>
            <a:off x="6985546" y="4176290"/>
            <a:ext cx="1452946" cy="1045271"/>
          </a:xfrm>
          <a:custGeom>
            <a:gdLst>
              <a:gd name="T0" fmla="*/ 222 w 443"/>
              <a:gd name="T1" fmla="*/ 0 h 318"/>
              <a:gd name="T2" fmla="*/ 115 w 443"/>
              <a:gd name="T3" fmla="*/ 44 h 318"/>
              <a:gd name="T4" fmla="*/ 0 w 443"/>
              <a:gd name="T5" fmla="*/ 159 h 318"/>
              <a:gd name="T6" fmla="*/ 115 w 443"/>
              <a:gd name="T7" fmla="*/ 274 h 318"/>
              <a:gd name="T8" fmla="*/ 222 w 443"/>
              <a:gd name="T9" fmla="*/ 318 h 318"/>
              <a:gd name="T10" fmla="*/ 328 w 443"/>
              <a:gd name="T11" fmla="*/ 274 h 318"/>
              <a:gd name="T12" fmla="*/ 443 w 443"/>
              <a:gd name="T13" fmla="*/ 159 h 318"/>
              <a:gd name="T14" fmla="*/ 328 w 443"/>
              <a:gd name="T15" fmla="*/ 44 h 318"/>
              <a:gd name="T16" fmla="*/ 222 w 443"/>
              <a:gd name="T17" fmla="*/ 0 h 3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318">
                <a:moveTo>
                  <a:pt x="222" y="0"/>
                </a:moveTo>
                <a:cubicBezTo>
                  <a:pt x="183" y="0"/>
                  <a:pt x="144" y="14"/>
                  <a:pt x="115" y="44"/>
                </a:cubicBezTo>
                <a:cubicBezTo>
                  <a:pt x="0" y="159"/>
                  <a:pt x="0" y="159"/>
                  <a:pt x="0" y="159"/>
                </a:cubicBezTo>
                <a:cubicBezTo>
                  <a:pt x="115" y="274"/>
                  <a:pt x="115" y="274"/>
                  <a:pt x="115" y="274"/>
                </a:cubicBezTo>
                <a:cubicBezTo>
                  <a:pt x="144" y="304"/>
                  <a:pt x="183" y="318"/>
                  <a:pt x="222" y="318"/>
                </a:cubicBezTo>
                <a:cubicBezTo>
                  <a:pt x="260" y="318"/>
                  <a:pt x="299" y="304"/>
                  <a:pt x="328" y="274"/>
                </a:cubicBezTo>
                <a:cubicBezTo>
                  <a:pt x="443" y="159"/>
                  <a:pt x="443" y="159"/>
                  <a:pt x="443" y="159"/>
                </a:cubicBezTo>
                <a:cubicBezTo>
                  <a:pt x="328" y="44"/>
                  <a:pt x="328" y="44"/>
                  <a:pt x="328" y="44"/>
                </a:cubicBezTo>
                <a:cubicBezTo>
                  <a:pt x="299" y="14"/>
                  <a:pt x="260" y="0"/>
                  <a:pt x="222" y="0"/>
                </a:cubicBezTo>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58" name="Freeform 18"/>
          <p:cNvSpPr/>
          <p:nvPr/>
        </p:nvSpPr>
        <p:spPr bwMode="auto">
          <a:xfrm>
            <a:off x="3762471" y="4176290"/>
            <a:ext cx="1455716" cy="1045271"/>
          </a:xfrm>
          <a:custGeom>
            <a:gdLst>
              <a:gd name="T0" fmla="*/ 222 w 444"/>
              <a:gd name="T1" fmla="*/ 0 h 318"/>
              <a:gd name="T2" fmla="*/ 116 w 444"/>
              <a:gd name="T3" fmla="*/ 44 h 318"/>
              <a:gd name="T4" fmla="*/ 0 w 444"/>
              <a:gd name="T5" fmla="*/ 159 h 318"/>
              <a:gd name="T6" fmla="*/ 116 w 444"/>
              <a:gd name="T7" fmla="*/ 274 h 318"/>
              <a:gd name="T8" fmla="*/ 222 w 444"/>
              <a:gd name="T9" fmla="*/ 318 h 318"/>
              <a:gd name="T10" fmla="*/ 329 w 444"/>
              <a:gd name="T11" fmla="*/ 274 h 318"/>
              <a:gd name="T12" fmla="*/ 444 w 444"/>
              <a:gd name="T13" fmla="*/ 159 h 318"/>
              <a:gd name="T14" fmla="*/ 329 w 444"/>
              <a:gd name="T15" fmla="*/ 44 h 318"/>
              <a:gd name="T16" fmla="*/ 222 w 444"/>
              <a:gd name="T17" fmla="*/ 0 h 3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318">
                <a:moveTo>
                  <a:pt x="222" y="0"/>
                </a:moveTo>
                <a:cubicBezTo>
                  <a:pt x="184" y="0"/>
                  <a:pt x="145" y="14"/>
                  <a:pt x="116" y="44"/>
                </a:cubicBezTo>
                <a:cubicBezTo>
                  <a:pt x="0" y="159"/>
                  <a:pt x="0" y="159"/>
                  <a:pt x="0" y="159"/>
                </a:cubicBezTo>
                <a:cubicBezTo>
                  <a:pt x="116" y="274"/>
                  <a:pt x="116" y="274"/>
                  <a:pt x="116" y="274"/>
                </a:cubicBezTo>
                <a:cubicBezTo>
                  <a:pt x="145" y="304"/>
                  <a:pt x="184" y="318"/>
                  <a:pt x="222" y="318"/>
                </a:cubicBezTo>
                <a:cubicBezTo>
                  <a:pt x="261" y="318"/>
                  <a:pt x="299" y="304"/>
                  <a:pt x="329" y="274"/>
                </a:cubicBezTo>
                <a:cubicBezTo>
                  <a:pt x="444" y="159"/>
                  <a:pt x="444" y="159"/>
                  <a:pt x="444" y="159"/>
                </a:cubicBezTo>
                <a:cubicBezTo>
                  <a:pt x="329" y="44"/>
                  <a:pt x="329" y="44"/>
                  <a:pt x="329" y="44"/>
                </a:cubicBezTo>
                <a:cubicBezTo>
                  <a:pt x="299" y="14"/>
                  <a:pt x="261" y="0"/>
                  <a:pt x="222" y="0"/>
                </a:cubicBezTo>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59" name="Freeform 19"/>
          <p:cNvSpPr/>
          <p:nvPr/>
        </p:nvSpPr>
        <p:spPr bwMode="auto">
          <a:xfrm>
            <a:off x="4450854" y="3038014"/>
            <a:ext cx="1036038" cy="1025837"/>
          </a:xfrm>
          <a:custGeom>
            <a:gdLst>
              <a:gd name="T0" fmla="*/ 162 w 316"/>
              <a:gd name="T1" fmla="*/ 0 h 312"/>
              <a:gd name="T2" fmla="*/ 0 w 316"/>
              <a:gd name="T3" fmla="*/ 0 h 312"/>
              <a:gd name="T4" fmla="*/ 0 w 316"/>
              <a:gd name="T5" fmla="*/ 164 h 312"/>
              <a:gd name="T6" fmla="*/ 150 w 316"/>
              <a:gd name="T7" fmla="*/ 312 h 312"/>
              <a:gd name="T8" fmla="*/ 316 w 316"/>
              <a:gd name="T9" fmla="*/ 312 h 312"/>
              <a:gd name="T10" fmla="*/ 316 w 316"/>
              <a:gd name="T11" fmla="*/ 152 h 312"/>
              <a:gd name="T12" fmla="*/ 162 w 316"/>
              <a:gd name="T13" fmla="*/ 0 h 312"/>
            </a:gdLst>
            <a:cxnLst>
              <a:cxn ang="0">
                <a:pos x="T0" y="T1"/>
              </a:cxn>
              <a:cxn ang="0">
                <a:pos x="T2" y="T3"/>
              </a:cxn>
              <a:cxn ang="0">
                <a:pos x="T4" y="T5"/>
              </a:cxn>
              <a:cxn ang="0">
                <a:pos x="T6" y="T7"/>
              </a:cxn>
              <a:cxn ang="0">
                <a:pos x="T8" y="T9"/>
              </a:cxn>
              <a:cxn ang="0">
                <a:pos x="T10" y="T11"/>
              </a:cxn>
              <a:cxn ang="0">
                <a:pos x="T12" y="T13"/>
              </a:cxn>
            </a:cxnLst>
            <a:rect l="0" t="0" r="r" b="b"/>
            <a:pathLst>
              <a:path w="316" h="312">
                <a:moveTo>
                  <a:pt x="162" y="0"/>
                </a:moveTo>
                <a:cubicBezTo>
                  <a:pt x="0" y="0"/>
                  <a:pt x="0" y="0"/>
                  <a:pt x="0" y="0"/>
                </a:cubicBezTo>
                <a:cubicBezTo>
                  <a:pt x="0" y="164"/>
                  <a:pt x="0" y="164"/>
                  <a:pt x="0" y="164"/>
                </a:cubicBezTo>
                <a:cubicBezTo>
                  <a:pt x="0" y="247"/>
                  <a:pt x="67" y="312"/>
                  <a:pt x="150" y="312"/>
                </a:cubicBezTo>
                <a:cubicBezTo>
                  <a:pt x="316" y="312"/>
                  <a:pt x="316" y="312"/>
                  <a:pt x="316" y="312"/>
                </a:cubicBezTo>
                <a:cubicBezTo>
                  <a:pt x="316" y="152"/>
                  <a:pt x="316" y="152"/>
                  <a:pt x="316" y="152"/>
                </a:cubicBezTo>
                <a:cubicBezTo>
                  <a:pt x="316" y="68"/>
                  <a:pt x="245" y="0"/>
                  <a:pt x="162"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60" name="Freeform 20"/>
          <p:cNvSpPr/>
          <p:nvPr/>
        </p:nvSpPr>
        <p:spPr bwMode="auto">
          <a:xfrm>
            <a:off x="6719611" y="5327059"/>
            <a:ext cx="1023572" cy="1025837"/>
          </a:xfrm>
          <a:custGeom>
            <a:gdLst>
              <a:gd name="T0" fmla="*/ 165 w 312"/>
              <a:gd name="T1" fmla="*/ 0 h 312"/>
              <a:gd name="T2" fmla="*/ 0 w 312"/>
              <a:gd name="T3" fmla="*/ 0 h 312"/>
              <a:gd name="T4" fmla="*/ 0 w 312"/>
              <a:gd name="T5" fmla="*/ 162 h 312"/>
              <a:gd name="T6" fmla="*/ 153 w 312"/>
              <a:gd name="T7" fmla="*/ 312 h 312"/>
              <a:gd name="T8" fmla="*/ 312 w 312"/>
              <a:gd name="T9" fmla="*/ 312 h 312"/>
              <a:gd name="T10" fmla="*/ 312 w 312"/>
              <a:gd name="T11" fmla="*/ 150 h 312"/>
              <a:gd name="T12" fmla="*/ 165 w 312"/>
              <a:gd name="T13" fmla="*/ 0 h 312"/>
            </a:gdLst>
            <a:cxnLst>
              <a:cxn ang="0">
                <a:pos x="T0" y="T1"/>
              </a:cxn>
              <a:cxn ang="0">
                <a:pos x="T2" y="T3"/>
              </a:cxn>
              <a:cxn ang="0">
                <a:pos x="T4" y="T5"/>
              </a:cxn>
              <a:cxn ang="0">
                <a:pos x="T6" y="T7"/>
              </a:cxn>
              <a:cxn ang="0">
                <a:pos x="T8" y="T9"/>
              </a:cxn>
              <a:cxn ang="0">
                <a:pos x="T10" y="T11"/>
              </a:cxn>
              <a:cxn ang="0">
                <a:pos x="T12" y="T13"/>
              </a:cxn>
            </a:cxnLst>
            <a:rect l="0" t="0" r="r" b="b"/>
            <a:pathLst>
              <a:path w="312" h="312">
                <a:moveTo>
                  <a:pt x="165" y="0"/>
                </a:moveTo>
                <a:cubicBezTo>
                  <a:pt x="0" y="0"/>
                  <a:pt x="0" y="0"/>
                  <a:pt x="0" y="0"/>
                </a:cubicBezTo>
                <a:cubicBezTo>
                  <a:pt x="0" y="162"/>
                  <a:pt x="0" y="162"/>
                  <a:pt x="0" y="162"/>
                </a:cubicBezTo>
                <a:cubicBezTo>
                  <a:pt x="0" y="246"/>
                  <a:pt x="69" y="312"/>
                  <a:pt x="153" y="312"/>
                </a:cubicBezTo>
                <a:cubicBezTo>
                  <a:pt x="312" y="312"/>
                  <a:pt x="312" y="312"/>
                  <a:pt x="312" y="312"/>
                </a:cubicBezTo>
                <a:cubicBezTo>
                  <a:pt x="312" y="150"/>
                  <a:pt x="312" y="150"/>
                  <a:pt x="312" y="150"/>
                </a:cubicBezTo>
                <a:cubicBezTo>
                  <a:pt x="312" y="67"/>
                  <a:pt x="248" y="0"/>
                  <a:pt x="165"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61" name="Freeform 21"/>
          <p:cNvSpPr/>
          <p:nvPr/>
        </p:nvSpPr>
        <p:spPr bwMode="auto">
          <a:xfrm>
            <a:off x="6719611" y="3038014"/>
            <a:ext cx="1023572" cy="1025837"/>
          </a:xfrm>
          <a:custGeom>
            <a:gdLst>
              <a:gd name="T0" fmla="*/ 312 w 312"/>
              <a:gd name="T1" fmla="*/ 0 h 312"/>
              <a:gd name="T2" fmla="*/ 153 w 312"/>
              <a:gd name="T3" fmla="*/ 0 h 312"/>
              <a:gd name="T4" fmla="*/ 0 w 312"/>
              <a:gd name="T5" fmla="*/ 152 h 312"/>
              <a:gd name="T6" fmla="*/ 0 w 312"/>
              <a:gd name="T7" fmla="*/ 312 h 312"/>
              <a:gd name="T8" fmla="*/ 165 w 312"/>
              <a:gd name="T9" fmla="*/ 312 h 312"/>
              <a:gd name="T10" fmla="*/ 312 w 312"/>
              <a:gd name="T11" fmla="*/ 164 h 312"/>
              <a:gd name="T12" fmla="*/ 312 w 312"/>
              <a:gd name="T13" fmla="*/ 0 h 312"/>
            </a:gdLst>
            <a:cxnLst>
              <a:cxn ang="0">
                <a:pos x="T0" y="T1"/>
              </a:cxn>
              <a:cxn ang="0">
                <a:pos x="T2" y="T3"/>
              </a:cxn>
              <a:cxn ang="0">
                <a:pos x="T4" y="T5"/>
              </a:cxn>
              <a:cxn ang="0">
                <a:pos x="T6" y="T7"/>
              </a:cxn>
              <a:cxn ang="0">
                <a:pos x="T8" y="T9"/>
              </a:cxn>
              <a:cxn ang="0">
                <a:pos x="T10" y="T11"/>
              </a:cxn>
              <a:cxn ang="0">
                <a:pos x="T12" y="T13"/>
              </a:cxn>
            </a:cxnLst>
            <a:rect l="0" t="0" r="r" b="b"/>
            <a:pathLst>
              <a:path w="312" h="312">
                <a:moveTo>
                  <a:pt x="312" y="0"/>
                </a:moveTo>
                <a:cubicBezTo>
                  <a:pt x="153" y="0"/>
                  <a:pt x="153" y="0"/>
                  <a:pt x="153" y="0"/>
                </a:cubicBezTo>
                <a:cubicBezTo>
                  <a:pt x="69" y="0"/>
                  <a:pt x="0" y="68"/>
                  <a:pt x="0" y="152"/>
                </a:cubicBezTo>
                <a:cubicBezTo>
                  <a:pt x="0" y="312"/>
                  <a:pt x="0" y="312"/>
                  <a:pt x="0" y="312"/>
                </a:cubicBezTo>
                <a:cubicBezTo>
                  <a:pt x="165" y="312"/>
                  <a:pt x="165" y="312"/>
                  <a:pt x="165" y="312"/>
                </a:cubicBezTo>
                <a:cubicBezTo>
                  <a:pt x="248" y="312"/>
                  <a:pt x="312" y="247"/>
                  <a:pt x="312" y="164"/>
                </a:cubicBezTo>
                <a:cubicBezTo>
                  <a:pt x="312" y="0"/>
                  <a:pt x="312" y="0"/>
                  <a:pt x="312"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62" name="Freeform 22"/>
          <p:cNvSpPr/>
          <p:nvPr/>
        </p:nvSpPr>
        <p:spPr bwMode="auto">
          <a:xfrm>
            <a:off x="4450854" y="5327059"/>
            <a:ext cx="1036038" cy="1025837"/>
          </a:xfrm>
          <a:custGeom>
            <a:gdLst>
              <a:gd name="T0" fmla="*/ 316 w 316"/>
              <a:gd name="T1" fmla="*/ 0 h 312"/>
              <a:gd name="T2" fmla="*/ 150 w 316"/>
              <a:gd name="T3" fmla="*/ 0 h 312"/>
              <a:gd name="T4" fmla="*/ 0 w 316"/>
              <a:gd name="T5" fmla="*/ 150 h 312"/>
              <a:gd name="T6" fmla="*/ 0 w 316"/>
              <a:gd name="T7" fmla="*/ 312 h 312"/>
              <a:gd name="T8" fmla="*/ 162 w 316"/>
              <a:gd name="T9" fmla="*/ 312 h 312"/>
              <a:gd name="T10" fmla="*/ 316 w 316"/>
              <a:gd name="T11" fmla="*/ 162 h 312"/>
              <a:gd name="T12" fmla="*/ 316 w 316"/>
              <a:gd name="T13" fmla="*/ 0 h 312"/>
            </a:gdLst>
            <a:cxnLst>
              <a:cxn ang="0">
                <a:pos x="T0" y="T1"/>
              </a:cxn>
              <a:cxn ang="0">
                <a:pos x="T2" y="T3"/>
              </a:cxn>
              <a:cxn ang="0">
                <a:pos x="T4" y="T5"/>
              </a:cxn>
              <a:cxn ang="0">
                <a:pos x="T6" y="T7"/>
              </a:cxn>
              <a:cxn ang="0">
                <a:pos x="T8" y="T9"/>
              </a:cxn>
              <a:cxn ang="0">
                <a:pos x="T10" y="T11"/>
              </a:cxn>
              <a:cxn ang="0">
                <a:pos x="T12" y="T13"/>
              </a:cxn>
            </a:cxnLst>
            <a:rect l="0" t="0" r="r" b="b"/>
            <a:pathLst>
              <a:path w="316" h="312">
                <a:moveTo>
                  <a:pt x="316" y="0"/>
                </a:moveTo>
                <a:cubicBezTo>
                  <a:pt x="150" y="0"/>
                  <a:pt x="150" y="0"/>
                  <a:pt x="150" y="0"/>
                </a:cubicBezTo>
                <a:cubicBezTo>
                  <a:pt x="67" y="0"/>
                  <a:pt x="0" y="67"/>
                  <a:pt x="0" y="150"/>
                </a:cubicBezTo>
                <a:cubicBezTo>
                  <a:pt x="0" y="312"/>
                  <a:pt x="0" y="312"/>
                  <a:pt x="0" y="312"/>
                </a:cubicBezTo>
                <a:cubicBezTo>
                  <a:pt x="162" y="312"/>
                  <a:pt x="162" y="312"/>
                  <a:pt x="162" y="312"/>
                </a:cubicBezTo>
                <a:cubicBezTo>
                  <a:pt x="245" y="312"/>
                  <a:pt x="316" y="246"/>
                  <a:pt x="316" y="162"/>
                </a:cubicBezTo>
                <a:cubicBezTo>
                  <a:pt x="316" y="0"/>
                  <a:pt x="316" y="0"/>
                  <a:pt x="316"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63" name="Freeform 23"/>
          <p:cNvSpPr/>
          <p:nvPr/>
        </p:nvSpPr>
        <p:spPr bwMode="auto">
          <a:xfrm>
            <a:off x="5865018" y="5839284"/>
            <a:ext cx="475082" cy="83289"/>
          </a:xfrm>
          <a:custGeom>
            <a:gdLst>
              <a:gd name="T0" fmla="*/ 145 w 145"/>
              <a:gd name="T1" fmla="*/ 12 h 25"/>
              <a:gd name="T2" fmla="*/ 129 w 145"/>
              <a:gd name="T3" fmla="*/ 25 h 25"/>
              <a:gd name="T4" fmla="*/ 16 w 145"/>
              <a:gd name="T5" fmla="*/ 25 h 25"/>
              <a:gd name="T6" fmla="*/ 0 w 145"/>
              <a:gd name="T7" fmla="*/ 12 h 25"/>
              <a:gd name="T8" fmla="*/ 16 w 145"/>
              <a:gd name="T9" fmla="*/ 0 h 25"/>
              <a:gd name="T10" fmla="*/ 129 w 145"/>
              <a:gd name="T11" fmla="*/ 0 h 25"/>
              <a:gd name="T12" fmla="*/ 145 w 145"/>
              <a:gd name="T13" fmla="*/ 12 h 25"/>
            </a:gdLst>
            <a:cxnLst>
              <a:cxn ang="0">
                <a:pos x="T0" y="T1"/>
              </a:cxn>
              <a:cxn ang="0">
                <a:pos x="T2" y="T3"/>
              </a:cxn>
              <a:cxn ang="0">
                <a:pos x="T4" y="T5"/>
              </a:cxn>
              <a:cxn ang="0">
                <a:pos x="T6" y="T7"/>
              </a:cxn>
              <a:cxn ang="0">
                <a:pos x="T8" y="T9"/>
              </a:cxn>
              <a:cxn ang="0">
                <a:pos x="T10" y="T11"/>
              </a:cxn>
              <a:cxn ang="0">
                <a:pos x="T12" y="T13"/>
              </a:cxn>
            </a:cxnLst>
            <a:rect l="0" t="0" r="r" b="b"/>
            <a:pathLst>
              <a:path w="145" h="25">
                <a:moveTo>
                  <a:pt x="145" y="12"/>
                </a:moveTo>
                <a:cubicBezTo>
                  <a:pt x="145" y="19"/>
                  <a:pt x="138" y="25"/>
                  <a:pt x="129" y="25"/>
                </a:cubicBezTo>
                <a:cubicBezTo>
                  <a:pt x="16" y="25"/>
                  <a:pt x="16" y="25"/>
                  <a:pt x="16" y="25"/>
                </a:cubicBezTo>
                <a:cubicBezTo>
                  <a:pt x="7" y="25"/>
                  <a:pt x="0" y="19"/>
                  <a:pt x="0" y="12"/>
                </a:cubicBezTo>
                <a:cubicBezTo>
                  <a:pt x="0" y="6"/>
                  <a:pt x="7" y="0"/>
                  <a:pt x="16" y="0"/>
                </a:cubicBezTo>
                <a:cubicBezTo>
                  <a:pt x="129" y="0"/>
                  <a:pt x="129" y="0"/>
                  <a:pt x="129" y="0"/>
                </a:cubicBezTo>
                <a:cubicBezTo>
                  <a:pt x="138" y="0"/>
                  <a:pt x="145" y="6"/>
                  <a:pt x="145" y="12"/>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64" name="Freeform 24"/>
          <p:cNvSpPr/>
          <p:nvPr/>
        </p:nvSpPr>
        <p:spPr bwMode="auto">
          <a:xfrm>
            <a:off x="5865018" y="5932289"/>
            <a:ext cx="475082" cy="81900"/>
          </a:xfrm>
          <a:custGeom>
            <a:gdLst>
              <a:gd name="T0" fmla="*/ 145 w 145"/>
              <a:gd name="T1" fmla="*/ 13 h 25"/>
              <a:gd name="T2" fmla="*/ 129 w 145"/>
              <a:gd name="T3" fmla="*/ 25 h 25"/>
              <a:gd name="T4" fmla="*/ 16 w 145"/>
              <a:gd name="T5" fmla="*/ 25 h 25"/>
              <a:gd name="T6" fmla="*/ 0 w 145"/>
              <a:gd name="T7" fmla="*/ 13 h 25"/>
              <a:gd name="T8" fmla="*/ 16 w 145"/>
              <a:gd name="T9" fmla="*/ 0 h 25"/>
              <a:gd name="T10" fmla="*/ 129 w 145"/>
              <a:gd name="T11" fmla="*/ 0 h 25"/>
              <a:gd name="T12" fmla="*/ 145 w 145"/>
              <a:gd name="T13" fmla="*/ 13 h 25"/>
            </a:gdLst>
            <a:cxnLst>
              <a:cxn ang="0">
                <a:pos x="T0" y="T1"/>
              </a:cxn>
              <a:cxn ang="0">
                <a:pos x="T2" y="T3"/>
              </a:cxn>
              <a:cxn ang="0">
                <a:pos x="T4" y="T5"/>
              </a:cxn>
              <a:cxn ang="0">
                <a:pos x="T6" y="T7"/>
              </a:cxn>
              <a:cxn ang="0">
                <a:pos x="T8" y="T9"/>
              </a:cxn>
              <a:cxn ang="0">
                <a:pos x="T10" y="T11"/>
              </a:cxn>
              <a:cxn ang="0">
                <a:pos x="T12" y="T13"/>
              </a:cxn>
            </a:cxnLst>
            <a:rect l="0" t="0" r="r" b="b"/>
            <a:pathLst>
              <a:path w="145" h="25">
                <a:moveTo>
                  <a:pt x="145" y="13"/>
                </a:moveTo>
                <a:cubicBezTo>
                  <a:pt x="145" y="20"/>
                  <a:pt x="138" y="25"/>
                  <a:pt x="129" y="25"/>
                </a:cubicBezTo>
                <a:cubicBezTo>
                  <a:pt x="16" y="25"/>
                  <a:pt x="16" y="25"/>
                  <a:pt x="16" y="25"/>
                </a:cubicBezTo>
                <a:cubicBezTo>
                  <a:pt x="7" y="25"/>
                  <a:pt x="0" y="20"/>
                  <a:pt x="0" y="13"/>
                </a:cubicBezTo>
                <a:cubicBezTo>
                  <a:pt x="0" y="6"/>
                  <a:pt x="7" y="0"/>
                  <a:pt x="16" y="0"/>
                </a:cubicBezTo>
                <a:cubicBezTo>
                  <a:pt x="129" y="0"/>
                  <a:pt x="129" y="0"/>
                  <a:pt x="129" y="0"/>
                </a:cubicBezTo>
                <a:cubicBezTo>
                  <a:pt x="138" y="0"/>
                  <a:pt x="145" y="6"/>
                  <a:pt x="145" y="13"/>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65" name="Freeform 25"/>
          <p:cNvSpPr/>
          <p:nvPr/>
        </p:nvSpPr>
        <p:spPr bwMode="auto">
          <a:xfrm>
            <a:off x="5865018" y="6026683"/>
            <a:ext cx="475082" cy="83289"/>
          </a:xfrm>
          <a:custGeom>
            <a:gdLst>
              <a:gd name="T0" fmla="*/ 145 w 145"/>
              <a:gd name="T1" fmla="*/ 12 h 25"/>
              <a:gd name="T2" fmla="*/ 129 w 145"/>
              <a:gd name="T3" fmla="*/ 25 h 25"/>
              <a:gd name="T4" fmla="*/ 16 w 145"/>
              <a:gd name="T5" fmla="*/ 25 h 25"/>
              <a:gd name="T6" fmla="*/ 0 w 145"/>
              <a:gd name="T7" fmla="*/ 12 h 25"/>
              <a:gd name="T8" fmla="*/ 16 w 145"/>
              <a:gd name="T9" fmla="*/ 0 h 25"/>
              <a:gd name="T10" fmla="*/ 129 w 145"/>
              <a:gd name="T11" fmla="*/ 0 h 25"/>
              <a:gd name="T12" fmla="*/ 145 w 145"/>
              <a:gd name="T13" fmla="*/ 12 h 25"/>
            </a:gdLst>
            <a:cxnLst>
              <a:cxn ang="0">
                <a:pos x="T0" y="T1"/>
              </a:cxn>
              <a:cxn ang="0">
                <a:pos x="T2" y="T3"/>
              </a:cxn>
              <a:cxn ang="0">
                <a:pos x="T4" y="T5"/>
              </a:cxn>
              <a:cxn ang="0">
                <a:pos x="T6" y="T7"/>
              </a:cxn>
              <a:cxn ang="0">
                <a:pos x="T8" y="T9"/>
              </a:cxn>
              <a:cxn ang="0">
                <a:pos x="T10" y="T11"/>
              </a:cxn>
              <a:cxn ang="0">
                <a:pos x="T12" y="T13"/>
              </a:cxn>
            </a:cxnLst>
            <a:rect l="0" t="0" r="r" b="b"/>
            <a:pathLst>
              <a:path w="145" h="25">
                <a:moveTo>
                  <a:pt x="145" y="12"/>
                </a:moveTo>
                <a:cubicBezTo>
                  <a:pt x="145" y="19"/>
                  <a:pt x="138" y="25"/>
                  <a:pt x="129" y="25"/>
                </a:cubicBezTo>
                <a:cubicBezTo>
                  <a:pt x="16" y="25"/>
                  <a:pt x="16" y="25"/>
                  <a:pt x="16" y="25"/>
                </a:cubicBezTo>
                <a:cubicBezTo>
                  <a:pt x="7" y="25"/>
                  <a:pt x="0" y="19"/>
                  <a:pt x="0" y="12"/>
                </a:cubicBezTo>
                <a:cubicBezTo>
                  <a:pt x="0" y="5"/>
                  <a:pt x="7" y="0"/>
                  <a:pt x="16" y="0"/>
                </a:cubicBezTo>
                <a:cubicBezTo>
                  <a:pt x="129" y="0"/>
                  <a:pt x="129" y="0"/>
                  <a:pt x="129" y="0"/>
                </a:cubicBezTo>
                <a:cubicBezTo>
                  <a:pt x="138" y="0"/>
                  <a:pt x="145" y="5"/>
                  <a:pt x="145" y="12"/>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66" name="Freeform 26"/>
          <p:cNvSpPr/>
          <p:nvPr/>
        </p:nvSpPr>
        <p:spPr bwMode="auto">
          <a:xfrm>
            <a:off x="5966129" y="6119688"/>
            <a:ext cx="268705" cy="81900"/>
          </a:xfrm>
          <a:custGeom>
            <a:gdLst>
              <a:gd name="T0" fmla="*/ 82 w 82"/>
              <a:gd name="T1" fmla="*/ 0 h 25"/>
              <a:gd name="T2" fmla="*/ 41 w 82"/>
              <a:gd name="T3" fmla="*/ 25 h 25"/>
              <a:gd name="T4" fmla="*/ 0 w 82"/>
              <a:gd name="T5" fmla="*/ 0 h 25"/>
              <a:gd name="T6" fmla="*/ 82 w 82"/>
              <a:gd name="T7" fmla="*/ 0 h 25"/>
            </a:gdLst>
            <a:cxnLst>
              <a:cxn ang="0">
                <a:pos x="T0" y="T1"/>
              </a:cxn>
              <a:cxn ang="0">
                <a:pos x="T2" y="T3"/>
              </a:cxn>
              <a:cxn ang="0">
                <a:pos x="T4" y="T5"/>
              </a:cxn>
              <a:cxn ang="0">
                <a:pos x="T6" y="T7"/>
              </a:cxn>
            </a:cxnLst>
            <a:rect l="0" t="0" r="r" b="b"/>
            <a:pathLst>
              <a:path w="82" h="25">
                <a:moveTo>
                  <a:pt x="82" y="0"/>
                </a:moveTo>
                <a:cubicBezTo>
                  <a:pt x="82" y="14"/>
                  <a:pt x="64" y="25"/>
                  <a:pt x="41" y="25"/>
                </a:cubicBezTo>
                <a:cubicBezTo>
                  <a:pt x="18" y="25"/>
                  <a:pt x="0" y="14"/>
                  <a:pt x="0" y="0"/>
                </a:cubicBezTo>
                <a:lnTo>
                  <a:pt x="82"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67" name="Freeform 27"/>
          <p:cNvSpPr>
            <a:spLocks noEditPoints="1"/>
          </p:cNvSpPr>
          <p:nvPr/>
        </p:nvSpPr>
        <p:spPr bwMode="auto">
          <a:xfrm>
            <a:off x="5310987" y="3906990"/>
            <a:ext cx="1583143" cy="1907307"/>
          </a:xfrm>
          <a:custGeom>
            <a:gdLst>
              <a:gd name="T0" fmla="*/ 241 w 483"/>
              <a:gd name="T1" fmla="*/ 0 h 580"/>
              <a:gd name="T2" fmla="*/ 0 w 483"/>
              <a:gd name="T3" fmla="*/ 241 h 580"/>
              <a:gd name="T4" fmla="*/ 62 w 483"/>
              <a:gd name="T5" fmla="*/ 402 h 580"/>
              <a:gd name="T6" fmla="*/ 62 w 483"/>
              <a:gd name="T7" fmla="*/ 402 h 580"/>
              <a:gd name="T8" fmla="*/ 63 w 483"/>
              <a:gd name="T9" fmla="*/ 403 h 580"/>
              <a:gd name="T10" fmla="*/ 73 w 483"/>
              <a:gd name="T11" fmla="*/ 414 h 580"/>
              <a:gd name="T12" fmla="*/ 129 w 483"/>
              <a:gd name="T13" fmla="*/ 483 h 580"/>
              <a:gd name="T14" fmla="*/ 199 w 483"/>
              <a:gd name="T15" fmla="*/ 580 h 580"/>
              <a:gd name="T16" fmla="*/ 235 w 483"/>
              <a:gd name="T17" fmla="*/ 580 h 580"/>
              <a:gd name="T18" fmla="*/ 247 w 483"/>
              <a:gd name="T19" fmla="*/ 580 h 580"/>
              <a:gd name="T20" fmla="*/ 284 w 483"/>
              <a:gd name="T21" fmla="*/ 580 h 580"/>
              <a:gd name="T22" fmla="*/ 353 w 483"/>
              <a:gd name="T23" fmla="*/ 483 h 580"/>
              <a:gd name="T24" fmla="*/ 407 w 483"/>
              <a:gd name="T25" fmla="*/ 416 h 580"/>
              <a:gd name="T26" fmla="*/ 483 w 483"/>
              <a:gd name="T27" fmla="*/ 241 h 580"/>
              <a:gd name="T28" fmla="*/ 241 w 483"/>
              <a:gd name="T29" fmla="*/ 0 h 580"/>
              <a:gd name="T30" fmla="*/ 331 w 483"/>
              <a:gd name="T31" fmla="*/ 349 h 580"/>
              <a:gd name="T32" fmla="*/ 302 w 483"/>
              <a:gd name="T33" fmla="*/ 388 h 580"/>
              <a:gd name="T34" fmla="*/ 264 w 483"/>
              <a:gd name="T35" fmla="*/ 443 h 580"/>
              <a:gd name="T36" fmla="*/ 245 w 483"/>
              <a:gd name="T37" fmla="*/ 443 h 580"/>
              <a:gd name="T38" fmla="*/ 238 w 483"/>
              <a:gd name="T39" fmla="*/ 443 h 580"/>
              <a:gd name="T40" fmla="*/ 218 w 483"/>
              <a:gd name="T41" fmla="*/ 443 h 580"/>
              <a:gd name="T42" fmla="*/ 181 w 483"/>
              <a:gd name="T43" fmla="*/ 388 h 580"/>
              <a:gd name="T44" fmla="*/ 150 w 483"/>
              <a:gd name="T45" fmla="*/ 348 h 580"/>
              <a:gd name="T46" fmla="*/ 145 w 483"/>
              <a:gd name="T47" fmla="*/ 341 h 580"/>
              <a:gd name="T48" fmla="*/ 144 w 483"/>
              <a:gd name="T49" fmla="*/ 341 h 580"/>
              <a:gd name="T50" fmla="*/ 144 w 483"/>
              <a:gd name="T51" fmla="*/ 341 h 580"/>
              <a:gd name="T52" fmla="*/ 111 w 483"/>
              <a:gd name="T53" fmla="*/ 248 h 580"/>
              <a:gd name="T54" fmla="*/ 241 w 483"/>
              <a:gd name="T55" fmla="*/ 109 h 580"/>
              <a:gd name="T56" fmla="*/ 372 w 483"/>
              <a:gd name="T57" fmla="*/ 248 h 580"/>
              <a:gd name="T58" fmla="*/ 331 w 483"/>
              <a:gd name="T59" fmla="*/ 349 h 58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2" h="580">
                <a:moveTo>
                  <a:pt x="241" y="0"/>
                </a:moveTo>
                <a:cubicBezTo>
                  <a:pt x="108" y="0"/>
                  <a:pt x="0" y="108"/>
                  <a:pt x="0" y="241"/>
                </a:cubicBezTo>
                <a:cubicBezTo>
                  <a:pt x="0" y="303"/>
                  <a:pt x="23" y="359"/>
                  <a:pt x="62" y="402"/>
                </a:cubicBezTo>
                <a:cubicBezTo>
                  <a:pt x="62" y="402"/>
                  <a:pt x="62" y="402"/>
                  <a:pt x="62" y="402"/>
                </a:cubicBezTo>
                <a:cubicBezTo>
                  <a:pt x="62" y="402"/>
                  <a:pt x="62" y="402"/>
                  <a:pt x="63" y="403"/>
                </a:cubicBezTo>
                <a:cubicBezTo>
                  <a:pt x="66" y="407"/>
                  <a:pt x="70" y="410"/>
                  <a:pt x="73" y="414"/>
                </a:cubicBezTo>
                <a:cubicBezTo>
                  <a:pt x="88" y="429"/>
                  <a:pt x="112" y="457"/>
                  <a:pt x="129" y="483"/>
                </a:cubicBezTo>
                <a:cubicBezTo>
                  <a:pt x="154" y="523"/>
                  <a:pt x="141" y="580"/>
                  <a:pt x="199" y="580"/>
                </a:cubicBezTo>
                <a:cubicBezTo>
                  <a:pt x="235" y="580"/>
                  <a:pt x="235" y="580"/>
                  <a:pt x="235" y="580"/>
                </a:cubicBezTo>
                <a:cubicBezTo>
                  <a:pt x="247" y="580"/>
                  <a:pt x="247" y="580"/>
                  <a:pt x="247" y="580"/>
                </a:cubicBezTo>
                <a:cubicBezTo>
                  <a:pt x="284" y="580"/>
                  <a:pt x="284" y="580"/>
                  <a:pt x="284" y="580"/>
                </a:cubicBezTo>
                <a:cubicBezTo>
                  <a:pt x="341" y="580"/>
                  <a:pt x="329" y="523"/>
                  <a:pt x="353" y="483"/>
                </a:cubicBezTo>
                <a:cubicBezTo>
                  <a:pt x="369" y="458"/>
                  <a:pt x="393" y="431"/>
                  <a:pt x="407" y="416"/>
                </a:cubicBezTo>
                <a:cubicBezTo>
                  <a:pt x="454" y="372"/>
                  <a:pt x="483" y="310"/>
                  <a:pt x="483" y="241"/>
                </a:cubicBezTo>
                <a:cubicBezTo>
                  <a:pt x="483" y="108"/>
                  <a:pt x="375" y="0"/>
                  <a:pt x="241" y="0"/>
                </a:cubicBezTo>
                <a:close/>
                <a:moveTo>
                  <a:pt x="331" y="349"/>
                </a:moveTo>
                <a:cubicBezTo>
                  <a:pt x="323" y="358"/>
                  <a:pt x="311" y="373"/>
                  <a:pt x="302" y="388"/>
                </a:cubicBezTo>
                <a:cubicBezTo>
                  <a:pt x="289" y="411"/>
                  <a:pt x="295" y="443"/>
                  <a:pt x="264" y="443"/>
                </a:cubicBezTo>
                <a:cubicBezTo>
                  <a:pt x="245" y="443"/>
                  <a:pt x="245" y="443"/>
                  <a:pt x="245" y="443"/>
                </a:cubicBezTo>
                <a:cubicBezTo>
                  <a:pt x="238" y="443"/>
                  <a:pt x="238" y="443"/>
                  <a:pt x="238" y="443"/>
                </a:cubicBezTo>
                <a:cubicBezTo>
                  <a:pt x="218" y="443"/>
                  <a:pt x="218" y="443"/>
                  <a:pt x="218" y="443"/>
                </a:cubicBezTo>
                <a:cubicBezTo>
                  <a:pt x="187" y="443"/>
                  <a:pt x="194" y="411"/>
                  <a:pt x="181" y="388"/>
                </a:cubicBezTo>
                <a:cubicBezTo>
                  <a:pt x="172" y="372"/>
                  <a:pt x="158" y="356"/>
                  <a:pt x="150" y="348"/>
                </a:cubicBezTo>
                <a:cubicBezTo>
                  <a:pt x="148" y="345"/>
                  <a:pt x="146" y="343"/>
                  <a:pt x="145" y="341"/>
                </a:cubicBezTo>
                <a:cubicBezTo>
                  <a:pt x="144" y="341"/>
                  <a:pt x="144" y="341"/>
                  <a:pt x="144" y="341"/>
                </a:cubicBezTo>
                <a:cubicBezTo>
                  <a:pt x="144" y="341"/>
                  <a:pt x="144" y="341"/>
                  <a:pt x="144" y="341"/>
                </a:cubicBezTo>
                <a:cubicBezTo>
                  <a:pt x="123" y="316"/>
                  <a:pt x="111" y="284"/>
                  <a:pt x="111" y="248"/>
                </a:cubicBezTo>
                <a:cubicBezTo>
                  <a:pt x="111" y="171"/>
                  <a:pt x="169" y="109"/>
                  <a:pt x="241" y="109"/>
                </a:cubicBezTo>
                <a:cubicBezTo>
                  <a:pt x="314" y="109"/>
                  <a:pt x="372" y="171"/>
                  <a:pt x="372" y="248"/>
                </a:cubicBezTo>
                <a:cubicBezTo>
                  <a:pt x="372" y="288"/>
                  <a:pt x="356" y="323"/>
                  <a:pt x="331" y="349"/>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49" name="Oval 15"/>
          <p:cNvSpPr/>
          <p:nvPr/>
        </p:nvSpPr>
        <p:spPr>
          <a:xfrm>
            <a:off x="4586032" y="3182086"/>
            <a:ext cx="765683" cy="76737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bg1"/>
                </a:solidFill>
                <a:latin typeface="Bebas Neue Regular" panose="00000500000000000000" pitchFamily="50" charset="0"/>
              </a:rPr>
              <a:t>3</a:t>
            </a:r>
          </a:p>
        </p:txBody>
      </p:sp>
      <p:sp>
        <p:nvSpPr>
          <p:cNvPr id="50" name="Oval 16"/>
          <p:cNvSpPr/>
          <p:nvPr/>
        </p:nvSpPr>
        <p:spPr>
          <a:xfrm>
            <a:off x="5752338" y="2733830"/>
            <a:ext cx="728680" cy="70137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bg1"/>
                </a:solidFill>
                <a:latin typeface="Bebas Neue Regular" panose="00000500000000000000" pitchFamily="50" charset="0"/>
              </a:rPr>
              <a:t>4</a:t>
            </a:r>
          </a:p>
        </p:txBody>
      </p:sp>
      <p:sp>
        <p:nvSpPr>
          <p:cNvPr id="51" name="Oval 17"/>
          <p:cNvSpPr/>
          <p:nvPr/>
        </p:nvSpPr>
        <p:spPr>
          <a:xfrm>
            <a:off x="4079094" y="4315237"/>
            <a:ext cx="765683" cy="76737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bg1"/>
                </a:solidFill>
                <a:latin typeface="Bebas Neue Regular" panose="00000500000000000000" pitchFamily="50" charset="0"/>
              </a:rPr>
              <a:t>2</a:t>
            </a:r>
          </a:p>
        </p:txBody>
      </p:sp>
      <p:sp>
        <p:nvSpPr>
          <p:cNvPr id="52" name="Rectangle 1"/>
          <p:cNvSpPr>
            <a:spLocks noChangeArrowheads="1"/>
          </p:cNvSpPr>
          <p:nvPr/>
        </p:nvSpPr>
        <p:spPr bwMode="auto">
          <a:xfrm>
            <a:off x="7039678" y="3190745"/>
            <a:ext cx="3834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4000">
                <a:solidFill>
                  <a:schemeClr val="bg1"/>
                </a:solidFill>
                <a:latin typeface="Bebas Neue Regular" panose="00000500000000000000" pitchFamily="50" charset="0"/>
              </a:rPr>
              <a:t>5</a:t>
            </a:r>
            <a:endParaRPr lang="en-US" sz="2400">
              <a:latin typeface="Bebas Neue Regular" panose="00000500000000000000" pitchFamily="50" charset="0"/>
            </a:endParaRPr>
          </a:p>
        </p:txBody>
      </p:sp>
      <p:sp>
        <p:nvSpPr>
          <p:cNvPr id="53" name="Oval 19"/>
          <p:cNvSpPr/>
          <p:nvPr/>
        </p:nvSpPr>
        <p:spPr>
          <a:xfrm>
            <a:off x="7360343" y="4261028"/>
            <a:ext cx="765683" cy="76737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bg1"/>
                </a:solidFill>
                <a:latin typeface="Bebas Neue Regular" panose="00000500000000000000" pitchFamily="50" charset="0"/>
              </a:rPr>
              <a:t>6</a:t>
            </a:r>
          </a:p>
        </p:txBody>
      </p:sp>
      <p:sp>
        <p:nvSpPr>
          <p:cNvPr id="54" name="Oval 20"/>
          <p:cNvSpPr/>
          <p:nvPr/>
        </p:nvSpPr>
        <p:spPr>
          <a:xfrm>
            <a:off x="4586032" y="5454525"/>
            <a:ext cx="765683" cy="76737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bg1"/>
                </a:solidFill>
                <a:latin typeface="Bebas Neue Regular" panose="00000500000000000000" pitchFamily="50" charset="0"/>
              </a:rPr>
              <a:t>1</a:t>
            </a:r>
          </a:p>
        </p:txBody>
      </p:sp>
      <p:sp>
        <p:nvSpPr>
          <p:cNvPr id="55" name="Oval 21"/>
          <p:cNvSpPr/>
          <p:nvPr/>
        </p:nvSpPr>
        <p:spPr>
          <a:xfrm>
            <a:off x="6830208" y="5424197"/>
            <a:ext cx="765683" cy="76737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bg1"/>
                </a:solidFill>
                <a:latin typeface="Bebas Neue Regular" panose="00000500000000000000" pitchFamily="50" charset="0"/>
              </a:rPr>
              <a:t>7</a:t>
            </a:r>
          </a:p>
        </p:txBody>
      </p:sp>
      <p:sp>
        <p:nvSpPr>
          <p:cNvPr id="68" name="TextBox 33"/>
          <p:cNvSpPr txBox="1"/>
          <p:nvPr/>
        </p:nvSpPr>
        <p:spPr>
          <a:xfrm>
            <a:off x="709038" y="4262372"/>
            <a:ext cx="2630196" cy="769441"/>
          </a:xfrm>
          <a:prstGeom prst="rect">
            <a:avLst/>
          </a:prstGeom>
          <a:noFill/>
        </p:spPr>
        <p:txBody>
          <a:bodyPr wrap="square" lIns="0" tIns="0" rIns="0" bIns="0" rtlCol="0">
            <a:spAutoFit/>
          </a:bodyPr>
          <a:lstStyle/>
          <a:p>
            <a:pPr algn="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TextBox 33"/>
          <p:cNvSpPr txBox="1"/>
          <p:nvPr/>
        </p:nvSpPr>
        <p:spPr>
          <a:xfrm>
            <a:off x="861437" y="3186047"/>
            <a:ext cx="3348583" cy="512961"/>
          </a:xfrm>
          <a:prstGeom prst="rect">
            <a:avLst/>
          </a:prstGeom>
          <a:noFill/>
        </p:spPr>
        <p:txBody>
          <a:bodyPr wrap="square" lIns="0" tIns="0" rIns="0" bIns="0" rtlCol="0">
            <a:spAutoFit/>
          </a:bodyPr>
          <a:lstStyle/>
          <a:p>
            <a:pPr algn="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0" name="TextBox 33"/>
          <p:cNvSpPr txBox="1"/>
          <p:nvPr/>
        </p:nvSpPr>
        <p:spPr>
          <a:xfrm>
            <a:off x="8014712" y="5624447"/>
            <a:ext cx="3348583" cy="51296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1" name="TextBox 33"/>
          <p:cNvSpPr txBox="1"/>
          <p:nvPr/>
        </p:nvSpPr>
        <p:spPr>
          <a:xfrm>
            <a:off x="8795763" y="4262372"/>
            <a:ext cx="2630196" cy="76944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2" name="TextBox 33"/>
          <p:cNvSpPr txBox="1"/>
          <p:nvPr/>
        </p:nvSpPr>
        <p:spPr>
          <a:xfrm>
            <a:off x="8014712" y="3186047"/>
            <a:ext cx="3348583" cy="51296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3" name="TextBox 33"/>
          <p:cNvSpPr txBox="1"/>
          <p:nvPr/>
        </p:nvSpPr>
        <p:spPr>
          <a:xfrm>
            <a:off x="6809245" y="2129598"/>
            <a:ext cx="3348583" cy="51296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540625"/>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5" presetClass="emph" presetSubtype="0" repeatCount="5000" fill="hold" grpId="2" nodeType="withEffect">
                                  <p:childTnLst>
                                    <p:anim calcmode="discrete" valueType="str">
                                      <p:cBhvr>
                                        <p:cTn id="6" dur="300" fill="hold"/>
                                        <p:tgtEl>
                                          <p:spTgt spid="58"/>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6" nodeType="withEffect">
                                  <p:childTnLst>
                                    <p:anim calcmode="discrete" valueType="str">
                                      <p:cBhvr>
                                        <p:cTn id="8" dur="300" fill="hold"/>
                                        <p:tgtEl>
                                          <p:spTgt spid="62"/>
                                        </p:tgtEl>
                                        <p:attrNameLst>
                                          <p:attrName>style.visibility</p:attrName>
                                        </p:attrNameLst>
                                      </p:cBhvr>
                                      <p:tavLst>
                                        <p:tav tm="0">
                                          <p:val>
                                            <p:strVal val="hidden"/>
                                          </p:val>
                                        </p:tav>
                                        <p:tav tm="50000">
                                          <p:val>
                                            <p:strVal val="visible"/>
                                          </p:val>
                                        </p:tav>
                                      </p:tavLst>
                                    </p:anim>
                                  </p:childTnLst>
                                </p:cTn>
                              </p:par>
                              <p:par>
                                <p:cTn id="9" presetID="35" presetClass="emph" presetSubtype="0" repeatCount="5000" fill="hold" grpId="3" nodeType="withEffect">
                                  <p:childTnLst>
                                    <p:anim calcmode="discrete" valueType="str">
                                      <p:cBhvr>
                                        <p:cTn id="10" dur="300" fill="hold"/>
                                        <p:tgtEl>
                                          <p:spTgt spid="59"/>
                                        </p:tgtEl>
                                        <p:attrNameLst>
                                          <p:attrName>style.visibility</p:attrName>
                                        </p:attrNameLst>
                                      </p:cBhvr>
                                      <p:tavLst>
                                        <p:tav tm="0">
                                          <p:val>
                                            <p:strVal val="hidden"/>
                                          </p:val>
                                        </p:tav>
                                        <p:tav tm="50000">
                                          <p:val>
                                            <p:strVal val="visible"/>
                                          </p:val>
                                        </p:tav>
                                      </p:tavLst>
                                    </p:anim>
                                  </p:childTnLst>
                                </p:cTn>
                              </p:par>
                              <p:par>
                                <p:cTn id="11" presetID="35" presetClass="emph" presetSubtype="0" repeatCount="5000" fill="hold" grpId="0" nodeType="withEffect">
                                  <p:childTnLst>
                                    <p:anim calcmode="discrete" valueType="str">
                                      <p:cBhvr>
                                        <p:cTn id="12" dur="300" fill="hold"/>
                                        <p:tgtEl>
                                          <p:spTgt spid="56"/>
                                        </p:tgtEl>
                                        <p:attrNameLst>
                                          <p:attrName>style.visibility</p:attrName>
                                        </p:attrNameLst>
                                      </p:cBhvr>
                                      <p:tavLst>
                                        <p:tav tm="0">
                                          <p:val>
                                            <p:strVal val="hidden"/>
                                          </p:val>
                                        </p:tav>
                                        <p:tav tm="50000">
                                          <p:val>
                                            <p:strVal val="visible"/>
                                          </p:val>
                                        </p:tav>
                                      </p:tavLst>
                                    </p:anim>
                                  </p:childTnLst>
                                </p:cTn>
                              </p:par>
                              <p:par>
                                <p:cTn id="13" presetID="35" presetClass="emph" presetSubtype="0" repeatCount="5000" fill="hold" grpId="5" nodeType="withEffect">
                                  <p:childTnLst>
                                    <p:anim calcmode="discrete" valueType="str">
                                      <p:cBhvr>
                                        <p:cTn id="14" dur="300" fill="hold"/>
                                        <p:tgtEl>
                                          <p:spTgt spid="61"/>
                                        </p:tgtEl>
                                        <p:attrNameLst>
                                          <p:attrName>style.visibility</p:attrName>
                                        </p:attrNameLst>
                                      </p:cBhvr>
                                      <p:tavLst>
                                        <p:tav tm="0">
                                          <p:val>
                                            <p:strVal val="hidden"/>
                                          </p:val>
                                        </p:tav>
                                        <p:tav tm="50000">
                                          <p:val>
                                            <p:strVal val="visible"/>
                                          </p:val>
                                        </p:tav>
                                      </p:tavLst>
                                    </p:anim>
                                  </p:childTnLst>
                                </p:cTn>
                              </p:par>
                              <p:par>
                                <p:cTn id="15" presetID="35" presetClass="emph" presetSubtype="0" repeatCount="5000" fill="hold" grpId="1" nodeType="withEffect">
                                  <p:childTnLst>
                                    <p:anim calcmode="discrete" valueType="str">
                                      <p:cBhvr>
                                        <p:cTn id="16" dur="300" fill="hold"/>
                                        <p:tgtEl>
                                          <p:spTgt spid="57"/>
                                        </p:tgtEl>
                                        <p:attrNameLst>
                                          <p:attrName>style.visibility</p:attrName>
                                        </p:attrNameLst>
                                      </p:cBhvr>
                                      <p:tavLst>
                                        <p:tav tm="0">
                                          <p:val>
                                            <p:strVal val="hidden"/>
                                          </p:val>
                                        </p:tav>
                                        <p:tav tm="50000">
                                          <p:val>
                                            <p:strVal val="visible"/>
                                          </p:val>
                                        </p:tav>
                                      </p:tavLst>
                                    </p:anim>
                                  </p:childTnLst>
                                </p:cTn>
                              </p:par>
                              <p:par>
                                <p:cTn id="17" presetID="35" presetClass="emph" presetSubtype="0" repeatCount="5000" fill="hold" grpId="4" nodeType="withEffect">
                                  <p:childTnLst>
                                    <p:anim calcmode="discrete" valueType="str">
                                      <p:cBhvr>
                                        <p:cTn id="18" dur="3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1"/>
      <p:bldP spid="58" grpId="2"/>
      <p:bldP spid="59" grpId="3"/>
      <p:bldP spid="60" grpId="4"/>
      <p:bldP spid="61" grpId="5"/>
      <p:bldP spid="62" grpId="6"/>
    </p:bldLst>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t>薪酬福利</a:t>
            </a:r>
          </a:p>
        </p:txBody>
      </p:sp>
      <p:sp>
        <p:nvSpPr>
          <p:cNvPr id="17" name="Rounded Rectangle 20"/>
          <p:cNvSpPr/>
          <p:nvPr/>
        </p:nvSpPr>
        <p:spPr>
          <a:xfrm>
            <a:off x="7242420" y="3448458"/>
            <a:ext cx="555387" cy="55093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8" name="Rounded Rectangle 21"/>
          <p:cNvSpPr/>
          <p:nvPr/>
        </p:nvSpPr>
        <p:spPr>
          <a:xfrm>
            <a:off x="7242419" y="4259763"/>
            <a:ext cx="555387" cy="55093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21" name="Rounded Rectangle 26"/>
          <p:cNvSpPr/>
          <p:nvPr/>
        </p:nvSpPr>
        <p:spPr>
          <a:xfrm>
            <a:off x="7242419" y="5143713"/>
            <a:ext cx="555387" cy="55093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pic>
        <p:nvPicPr>
          <p:cNvPr id="29" name="Picture 35"/>
          <p:cNvPicPr>
            <a:picLocks noChangeAspect="1"/>
          </p:cNvPicPr>
          <p:nvPr/>
        </p:nvPicPr>
        <p:blipFill>
          <a:blip r:embed="rId3"/>
          <a:stretch>
            <a:fillRect/>
          </a:stretch>
        </p:blipFill>
        <p:spPr>
          <a:xfrm>
            <a:off x="7356987" y="4306549"/>
            <a:ext cx="326250" cy="517500"/>
          </a:xfrm>
          <a:prstGeom prst="rect">
            <a:avLst/>
          </a:prstGeom>
        </p:spPr>
      </p:pic>
      <p:pic>
        <p:nvPicPr>
          <p:cNvPr id="30" name="Picture 36"/>
          <p:cNvPicPr>
            <a:picLocks noChangeAspect="1"/>
          </p:cNvPicPr>
          <p:nvPr/>
        </p:nvPicPr>
        <p:blipFill>
          <a:blip r:embed="rId4"/>
          <a:stretch>
            <a:fillRect/>
          </a:stretch>
        </p:blipFill>
        <p:spPr>
          <a:xfrm>
            <a:off x="7368237" y="5157068"/>
            <a:ext cx="303750" cy="517500"/>
          </a:xfrm>
          <a:prstGeom prst="rect">
            <a:avLst/>
          </a:prstGeom>
        </p:spPr>
      </p:pic>
      <p:pic>
        <p:nvPicPr>
          <p:cNvPr id="31" name="Picture 37"/>
          <p:cNvPicPr>
            <a:picLocks noChangeAspect="1"/>
          </p:cNvPicPr>
          <p:nvPr/>
        </p:nvPicPr>
        <p:blipFill>
          <a:blip r:embed="rId5"/>
          <a:stretch>
            <a:fillRect/>
          </a:stretch>
        </p:blipFill>
        <p:spPr>
          <a:xfrm>
            <a:off x="7317612" y="3568241"/>
            <a:ext cx="405000" cy="337500"/>
          </a:xfrm>
          <a:prstGeom prst="rect">
            <a:avLst/>
          </a:prstGeom>
        </p:spPr>
      </p:pic>
      <p:sp>
        <p:nvSpPr>
          <p:cNvPr id="33" name="TextBox 29"/>
          <p:cNvSpPr txBox="1"/>
          <p:nvPr/>
        </p:nvSpPr>
        <p:spPr>
          <a:xfrm>
            <a:off x="1446950" y="2446792"/>
            <a:ext cx="2219247" cy="1004726"/>
          </a:xfrm>
          <a:prstGeom prst="wedgeRoundRectCallout">
            <a:avLst>
              <a:gd name="adj1" fmla="val 48159"/>
              <a:gd name="adj2" fmla="val 70956"/>
              <a:gd name="adj3" fmla="val 16667"/>
            </a:avLst>
          </a:prstGeom>
          <a:noFill/>
          <a:ln w="19050">
            <a:solidFill>
              <a:schemeClr val="accent5"/>
            </a:solidFill>
          </a:ln>
        </p:spPr>
        <p:txBody>
          <a:bodyPr wrap="square" lIns="0" tIns="0" rIns="0" bIns="0" rtlCol="0" anchor="ctr">
            <a:noAutofit/>
          </a:bodyPr>
          <a:lstStyle/>
          <a:p>
            <a:pPr algn="ctr"/>
            <a:r>
              <a:rPr lang="zh-CN" altLang="en-US" sz="2800">
                <a:solidFill>
                  <a:schemeClr val="accent5"/>
                </a:solidFill>
                <a:latin typeface="微软雅黑" panose="020b0503020204020204" pitchFamily="34" charset="-122"/>
                <a:ea typeface="微软雅黑" panose="020b0503020204020204" pitchFamily="34" charset="-122"/>
              </a:rPr>
              <a:t>薪酬构成</a:t>
            </a:r>
          </a:p>
        </p:txBody>
      </p:sp>
      <p:sp>
        <p:nvSpPr>
          <p:cNvPr id="34" name="TextBox 33"/>
          <p:cNvSpPr txBox="1"/>
          <p:nvPr/>
        </p:nvSpPr>
        <p:spPr>
          <a:xfrm>
            <a:off x="8033323" y="3463466"/>
            <a:ext cx="3348583" cy="51296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TextBox 33"/>
          <p:cNvSpPr txBox="1"/>
          <p:nvPr/>
        </p:nvSpPr>
        <p:spPr>
          <a:xfrm>
            <a:off x="8033323" y="4278647"/>
            <a:ext cx="3348583" cy="51296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TextBox 33"/>
          <p:cNvSpPr txBox="1"/>
          <p:nvPr/>
        </p:nvSpPr>
        <p:spPr>
          <a:xfrm>
            <a:off x="8033323" y="5120941"/>
            <a:ext cx="3348583" cy="1025922"/>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输入简要文字内容，概括精炼的说明分项内容津门素材设计；输入简要文字内容，概括精炼、言简意赅的说明分项内容津门素材设计</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8" name="TextBox 33"/>
          <p:cNvSpPr txBox="1"/>
          <p:nvPr/>
        </p:nvSpPr>
        <p:spPr>
          <a:xfrm>
            <a:off x="1451741" y="1574788"/>
            <a:ext cx="5091934" cy="512961"/>
          </a:xfrm>
          <a:prstGeom prst="rect">
            <a:avLst/>
          </a:prstGeom>
          <a:noFill/>
        </p:spPr>
        <p:txBody>
          <a:bodyPr wrap="square" lIns="0" tIns="0" rIns="0" bIns="0" rtlCol="0">
            <a:spAutoFit/>
          </a:bodyPr>
          <a:lstStyle/>
          <a:p>
            <a:pPr>
              <a:lnSpc>
                <a:spcPts val="2000"/>
              </a:lnSpc>
            </a:pPr>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输入简要文字内容，概括精炼、言简意赅的说明分项内容津门素材设计，感谢选择</a:t>
            </a:r>
            <a:endParaRPr lang="en-US" altLang="zh-CN" sz="16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Freeform 8"/>
          <p:cNvSpPr/>
          <p:nvPr/>
        </p:nvSpPr>
        <p:spPr bwMode="auto">
          <a:xfrm>
            <a:off x="1496736" y="4598823"/>
            <a:ext cx="1289050" cy="1357313"/>
          </a:xfrm>
          <a:custGeom>
            <a:gdLst>
              <a:gd name="T0" fmla="*/ 443 w 812"/>
              <a:gd name="T1" fmla="*/ 0 h 855"/>
              <a:gd name="T2" fmla="*/ 812 w 812"/>
              <a:gd name="T3" fmla="*/ 855 h 855"/>
              <a:gd name="T4" fmla="*/ 369 w 812"/>
              <a:gd name="T5" fmla="*/ 855 h 855"/>
              <a:gd name="T6" fmla="*/ 0 w 812"/>
              <a:gd name="T7" fmla="*/ 0 h 855"/>
              <a:gd name="T8" fmla="*/ 443 w 812"/>
              <a:gd name="T9" fmla="*/ 0 h 855"/>
            </a:gdLst>
            <a:cxnLst>
              <a:cxn ang="0">
                <a:pos x="T0" y="T1"/>
              </a:cxn>
              <a:cxn ang="0">
                <a:pos x="T2" y="T3"/>
              </a:cxn>
              <a:cxn ang="0">
                <a:pos x="T4" y="T5"/>
              </a:cxn>
              <a:cxn ang="0">
                <a:pos x="T6" y="T7"/>
              </a:cxn>
              <a:cxn ang="0">
                <a:pos x="T8" y="T9"/>
              </a:cxn>
            </a:cxnLst>
            <a:rect l="0" t="0" r="r" b="b"/>
            <a:pathLst>
              <a:path w="812" h="855">
                <a:moveTo>
                  <a:pt x="443" y="0"/>
                </a:moveTo>
                <a:lnTo>
                  <a:pt x="812" y="855"/>
                </a:lnTo>
                <a:lnTo>
                  <a:pt x="369" y="855"/>
                </a:lnTo>
                <a:lnTo>
                  <a:pt x="0" y="0"/>
                </a:lnTo>
                <a:lnTo>
                  <a:pt x="443"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p:nvPr/>
        </p:nvSpPr>
        <p:spPr bwMode="auto">
          <a:xfrm>
            <a:off x="2850874" y="4167022"/>
            <a:ext cx="1289050" cy="1355725"/>
          </a:xfrm>
          <a:custGeom>
            <a:gdLst>
              <a:gd name="T0" fmla="*/ 443 w 812"/>
              <a:gd name="T1" fmla="*/ 0 h 854"/>
              <a:gd name="T2" fmla="*/ 812 w 812"/>
              <a:gd name="T3" fmla="*/ 854 h 854"/>
              <a:gd name="T4" fmla="*/ 369 w 812"/>
              <a:gd name="T5" fmla="*/ 854 h 854"/>
              <a:gd name="T6" fmla="*/ 0 w 812"/>
              <a:gd name="T7" fmla="*/ 0 h 854"/>
              <a:gd name="T8" fmla="*/ 443 w 812"/>
              <a:gd name="T9" fmla="*/ 0 h 854"/>
            </a:gdLst>
            <a:cxnLst>
              <a:cxn ang="0">
                <a:pos x="T0" y="T1"/>
              </a:cxn>
              <a:cxn ang="0">
                <a:pos x="T2" y="T3"/>
              </a:cxn>
              <a:cxn ang="0">
                <a:pos x="T4" y="T5"/>
              </a:cxn>
              <a:cxn ang="0">
                <a:pos x="T6" y="T7"/>
              </a:cxn>
              <a:cxn ang="0">
                <a:pos x="T8" y="T9"/>
              </a:cxn>
            </a:cxnLst>
            <a:rect l="0" t="0" r="r" b="b"/>
            <a:pathLst>
              <a:path w="812" h="854">
                <a:moveTo>
                  <a:pt x="443" y="0"/>
                </a:moveTo>
                <a:lnTo>
                  <a:pt x="812" y="854"/>
                </a:lnTo>
                <a:lnTo>
                  <a:pt x="369" y="854"/>
                </a:lnTo>
                <a:lnTo>
                  <a:pt x="0" y="0"/>
                </a:lnTo>
                <a:lnTo>
                  <a:pt x="443"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p:cNvSpPr/>
          <p:nvPr/>
        </p:nvSpPr>
        <p:spPr bwMode="auto">
          <a:xfrm>
            <a:off x="4205011" y="3754272"/>
            <a:ext cx="1289050" cy="1349375"/>
          </a:xfrm>
          <a:custGeom>
            <a:gdLst>
              <a:gd name="T0" fmla="*/ 443 w 812"/>
              <a:gd name="T1" fmla="*/ 0 h 850"/>
              <a:gd name="T2" fmla="*/ 812 w 812"/>
              <a:gd name="T3" fmla="*/ 850 h 850"/>
              <a:gd name="T4" fmla="*/ 369 w 812"/>
              <a:gd name="T5" fmla="*/ 850 h 850"/>
              <a:gd name="T6" fmla="*/ 0 w 812"/>
              <a:gd name="T7" fmla="*/ 0 h 850"/>
              <a:gd name="T8" fmla="*/ 203 w 812"/>
              <a:gd name="T9" fmla="*/ 0 h 850"/>
              <a:gd name="T10" fmla="*/ 443 w 812"/>
              <a:gd name="T11" fmla="*/ 0 h 850"/>
            </a:gdLst>
            <a:cxnLst>
              <a:cxn ang="0">
                <a:pos x="T0" y="T1"/>
              </a:cxn>
              <a:cxn ang="0">
                <a:pos x="T2" y="T3"/>
              </a:cxn>
              <a:cxn ang="0">
                <a:pos x="T4" y="T5"/>
              </a:cxn>
              <a:cxn ang="0">
                <a:pos x="T6" y="T7"/>
              </a:cxn>
              <a:cxn ang="0">
                <a:pos x="T8" y="T9"/>
              </a:cxn>
              <a:cxn ang="0">
                <a:pos x="T10" y="T11"/>
              </a:cxn>
            </a:cxnLst>
            <a:rect l="0" t="0" r="r" b="b"/>
            <a:pathLst>
              <a:path w="812" h="850">
                <a:moveTo>
                  <a:pt x="443" y="0"/>
                </a:moveTo>
                <a:lnTo>
                  <a:pt x="812" y="850"/>
                </a:lnTo>
                <a:lnTo>
                  <a:pt x="369" y="850"/>
                </a:lnTo>
                <a:lnTo>
                  <a:pt x="0" y="0"/>
                </a:lnTo>
                <a:lnTo>
                  <a:pt x="203" y="0"/>
                </a:lnTo>
                <a:lnTo>
                  <a:pt x="443"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组合 2"/>
          <p:cNvGrpSpPr/>
          <p:nvPr/>
        </p:nvGrpSpPr>
        <p:grpSpPr>
          <a:xfrm>
            <a:off x="741086" y="4601998"/>
            <a:ext cx="1473200" cy="1790700"/>
            <a:chOff x="741086" y="4601998"/>
            <a:chExt cx="1473200" cy="1790700"/>
          </a:xfrm>
        </p:grpSpPr>
        <p:sp>
          <p:nvSpPr>
            <p:cNvPr id="10" name="Freeform 11"/>
            <p:cNvSpPr/>
            <p:nvPr/>
          </p:nvSpPr>
          <p:spPr bwMode="auto">
            <a:xfrm>
              <a:off x="741086" y="4601998"/>
              <a:ext cx="1473200" cy="1790700"/>
            </a:xfrm>
            <a:custGeom>
              <a:gdLst>
                <a:gd name="T0" fmla="*/ 928 w 928"/>
                <a:gd name="T1" fmla="*/ 0 h 1128"/>
                <a:gd name="T2" fmla="*/ 485 w 928"/>
                <a:gd name="T3" fmla="*/ 0 h 1128"/>
                <a:gd name="T4" fmla="*/ 0 w 928"/>
                <a:gd name="T5" fmla="*/ 1128 h 1128"/>
                <a:gd name="T6" fmla="*/ 448 w 928"/>
                <a:gd name="T7" fmla="*/ 1128 h 1128"/>
                <a:gd name="T8" fmla="*/ 928 w 928"/>
                <a:gd name="T9" fmla="*/ 0 h 1128"/>
              </a:gdLst>
              <a:cxnLst>
                <a:cxn ang="0">
                  <a:pos x="T0" y="T1"/>
                </a:cxn>
                <a:cxn ang="0">
                  <a:pos x="T2" y="T3"/>
                </a:cxn>
                <a:cxn ang="0">
                  <a:pos x="T4" y="T5"/>
                </a:cxn>
                <a:cxn ang="0">
                  <a:pos x="T6" y="T7"/>
                </a:cxn>
                <a:cxn ang="0">
                  <a:pos x="T8" y="T9"/>
                </a:cxn>
              </a:cxnLst>
              <a:rect l="0" t="0" r="r" b="b"/>
              <a:pathLst>
                <a:path w="926" h="1128">
                  <a:moveTo>
                    <a:pt x="928" y="0"/>
                  </a:moveTo>
                  <a:lnTo>
                    <a:pt x="485" y="0"/>
                  </a:lnTo>
                  <a:lnTo>
                    <a:pt x="0" y="1128"/>
                  </a:lnTo>
                  <a:lnTo>
                    <a:pt x="448" y="1128"/>
                  </a:lnTo>
                  <a:lnTo>
                    <a:pt x="928" y="0"/>
                  </a:lnTo>
                </a:path>
              </a:pathLst>
            </a:custGeom>
            <a:solidFill>
              <a:schemeClr val="accent5">
                <a:lumMod val="40000"/>
                <a:lumOff val="60000"/>
              </a:schemeClr>
            </a:solidFill>
            <a:ln w="9525">
              <a:noFill/>
              <a:round/>
            </a:ln>
            <a:extLst/>
          </p:spPr>
          <p:txBody>
            <a:bodyPr vert="horz" wrap="square" lIns="91440" tIns="45720" rIns="91440" bIns="45720" numCol="1" anchor="t" anchorCtr="0" compatLnSpc="1">
              <a:prstTxWarp prst="textNoShape">
                <a:avLst/>
              </a:prstTxWarp>
            </a:bodyPr>
            <a:lstStyle/>
            <a:p>
              <a:endParaRPr lang="en-US"/>
            </a:p>
          </p:txBody>
        </p:sp>
        <p:sp>
          <p:nvSpPr>
            <p:cNvPr id="12" name="TextBox 13"/>
            <p:cNvSpPr txBox="1"/>
            <p:nvPr/>
          </p:nvSpPr>
          <p:spPr>
            <a:xfrm rot="17619452">
              <a:off x="756803" y="5201845"/>
              <a:ext cx="1415772" cy="461665"/>
            </a:xfrm>
            <a:prstGeom prst="rect">
              <a:avLst/>
            </a:prstGeom>
            <a:noFill/>
          </p:spPr>
          <p:txBody>
            <a:bodyPr wrap="none" rtlCol="0">
              <a:spAutoFit/>
            </a:bodyPr>
            <a:lstStyle/>
            <a:p>
              <a:r>
                <a:rPr lang="zh-CN" altLang="en-US" sz="2400">
                  <a:solidFill>
                    <a:schemeClr val="bg1"/>
                  </a:solidFill>
                  <a:latin typeface="微软雅黑" panose="020b0503020204020204" pitchFamily="34" charset="-122"/>
                  <a:ea typeface="微软雅黑" panose="020b0503020204020204" pitchFamily="34" charset="-122"/>
                </a:rPr>
                <a:t>基本工资</a:t>
              </a:r>
              <a:endParaRPr lang="id-ID" sz="2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2082524" y="4173372"/>
            <a:ext cx="1471613" cy="1789113"/>
            <a:chOff x="2082524" y="4173372"/>
            <a:chExt cx="1471613" cy="1789113"/>
          </a:xfrm>
        </p:grpSpPr>
        <p:sp>
          <p:nvSpPr>
            <p:cNvPr id="9" name="Freeform 10"/>
            <p:cNvSpPr/>
            <p:nvPr/>
          </p:nvSpPr>
          <p:spPr bwMode="auto">
            <a:xfrm>
              <a:off x="2082524" y="4173372"/>
              <a:ext cx="1471613" cy="1789113"/>
            </a:xfrm>
            <a:custGeom>
              <a:gdLst>
                <a:gd name="T0" fmla="*/ 927 w 927"/>
                <a:gd name="T1" fmla="*/ 0 h 1127"/>
                <a:gd name="T2" fmla="*/ 484 w 927"/>
                <a:gd name="T3" fmla="*/ 0 h 1127"/>
                <a:gd name="T4" fmla="*/ 221 w 927"/>
                <a:gd name="T5" fmla="*/ 610 h 1127"/>
                <a:gd name="T6" fmla="*/ 0 w 927"/>
                <a:gd name="T7" fmla="*/ 1127 h 1127"/>
                <a:gd name="T8" fmla="*/ 443 w 927"/>
                <a:gd name="T9" fmla="*/ 1127 h 1127"/>
                <a:gd name="T10" fmla="*/ 927 w 927"/>
                <a:gd name="T11" fmla="*/ 0 h 1127"/>
              </a:gdLst>
              <a:cxnLst>
                <a:cxn ang="0">
                  <a:pos x="T0" y="T1"/>
                </a:cxn>
                <a:cxn ang="0">
                  <a:pos x="T2" y="T3"/>
                </a:cxn>
                <a:cxn ang="0">
                  <a:pos x="T4" y="T5"/>
                </a:cxn>
                <a:cxn ang="0">
                  <a:pos x="T6" y="T7"/>
                </a:cxn>
                <a:cxn ang="0">
                  <a:pos x="T8" y="T9"/>
                </a:cxn>
                <a:cxn ang="0">
                  <a:pos x="T10" y="T11"/>
                </a:cxn>
              </a:cxnLst>
              <a:rect l="0" t="0" r="r" b="b"/>
              <a:pathLst>
                <a:path w="925" h="1127">
                  <a:moveTo>
                    <a:pt x="927" y="0"/>
                  </a:moveTo>
                  <a:lnTo>
                    <a:pt x="484" y="0"/>
                  </a:lnTo>
                  <a:lnTo>
                    <a:pt x="221" y="610"/>
                  </a:lnTo>
                  <a:lnTo>
                    <a:pt x="0" y="1127"/>
                  </a:lnTo>
                  <a:lnTo>
                    <a:pt x="443" y="1127"/>
                  </a:lnTo>
                  <a:lnTo>
                    <a:pt x="927" y="0"/>
                  </a:lnTo>
                </a:path>
              </a:pathLst>
            </a:custGeom>
            <a:solidFill>
              <a:schemeClr val="accent5">
                <a:lumMod val="60000"/>
                <a:lumOff val="40000"/>
              </a:schemeClr>
            </a:solidFill>
            <a:ln w="9525">
              <a:noFill/>
              <a:round/>
            </a:ln>
            <a:extLst/>
          </p:spPr>
          <p:txBody>
            <a:bodyPr vert="horz" wrap="square" lIns="91440" tIns="45720" rIns="91440" bIns="45720" numCol="1" anchor="t" anchorCtr="0" compatLnSpc="1">
              <a:prstTxWarp prst="textNoShape">
                <a:avLst/>
              </a:prstTxWarp>
            </a:bodyPr>
            <a:lstStyle/>
            <a:p>
              <a:endParaRPr lang="en-US"/>
            </a:p>
          </p:txBody>
        </p:sp>
        <p:sp>
          <p:nvSpPr>
            <p:cNvPr id="14" name="TextBox 15"/>
            <p:cNvSpPr txBox="1"/>
            <p:nvPr/>
          </p:nvSpPr>
          <p:spPr>
            <a:xfrm rot="17619452">
              <a:off x="2056015" y="4888686"/>
              <a:ext cx="1415772" cy="461665"/>
            </a:xfrm>
            <a:prstGeom prst="rect">
              <a:avLst/>
            </a:prstGeom>
            <a:noFill/>
          </p:spPr>
          <p:txBody>
            <a:bodyPr wrap="none" rtlCol="0">
              <a:spAutoFit/>
            </a:bodyPr>
            <a:lstStyle/>
            <a:p>
              <a:r>
                <a:rPr lang="zh-CN" altLang="en-US" sz="2400">
                  <a:solidFill>
                    <a:schemeClr val="bg1"/>
                  </a:solidFill>
                  <a:latin typeface="微软雅黑" panose="020b0503020204020204" pitchFamily="34" charset="-122"/>
                  <a:ea typeface="微软雅黑" panose="020b0503020204020204" pitchFamily="34" charset="-122"/>
                </a:rPr>
                <a:t>绩效工资</a:t>
              </a:r>
              <a:endParaRPr lang="id-ID" sz="240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430311" y="3746335"/>
            <a:ext cx="1473200" cy="1781175"/>
            <a:chOff x="3430311" y="3746335"/>
            <a:chExt cx="1473200" cy="1781175"/>
          </a:xfrm>
        </p:grpSpPr>
        <p:sp>
          <p:nvSpPr>
            <p:cNvPr id="8" name="Freeform 9"/>
            <p:cNvSpPr/>
            <p:nvPr/>
          </p:nvSpPr>
          <p:spPr bwMode="auto">
            <a:xfrm>
              <a:off x="3430311" y="3746335"/>
              <a:ext cx="1473200" cy="1781175"/>
            </a:xfrm>
            <a:custGeom>
              <a:gdLst>
                <a:gd name="T0" fmla="*/ 928 w 928"/>
                <a:gd name="T1" fmla="*/ 0 h 1122"/>
                <a:gd name="T2" fmla="*/ 485 w 928"/>
                <a:gd name="T3" fmla="*/ 0 h 1122"/>
                <a:gd name="T4" fmla="*/ 226 w 928"/>
                <a:gd name="T5" fmla="*/ 600 h 1122"/>
                <a:gd name="T6" fmla="*/ 5 w 928"/>
                <a:gd name="T7" fmla="*/ 1118 h 1122"/>
                <a:gd name="T8" fmla="*/ 0 w 928"/>
                <a:gd name="T9" fmla="*/ 1122 h 1122"/>
                <a:gd name="T10" fmla="*/ 448 w 928"/>
                <a:gd name="T11" fmla="*/ 1122 h 1122"/>
                <a:gd name="T12" fmla="*/ 928 w 928"/>
                <a:gd name="T13" fmla="*/ 0 h 1122"/>
              </a:gdLst>
              <a:cxnLst>
                <a:cxn ang="0">
                  <a:pos x="T0" y="T1"/>
                </a:cxn>
                <a:cxn ang="0">
                  <a:pos x="T2" y="T3"/>
                </a:cxn>
                <a:cxn ang="0">
                  <a:pos x="T4" y="T5"/>
                </a:cxn>
                <a:cxn ang="0">
                  <a:pos x="T6" y="T7"/>
                </a:cxn>
                <a:cxn ang="0">
                  <a:pos x="T8" y="T9"/>
                </a:cxn>
                <a:cxn ang="0">
                  <a:pos x="T10" y="T11"/>
                </a:cxn>
                <a:cxn ang="0">
                  <a:pos x="T12" y="T13"/>
                </a:cxn>
              </a:cxnLst>
              <a:rect l="0" t="0" r="r" b="b"/>
              <a:pathLst>
                <a:path w="926" h="1122">
                  <a:moveTo>
                    <a:pt x="928" y="0"/>
                  </a:moveTo>
                  <a:lnTo>
                    <a:pt x="485" y="0"/>
                  </a:lnTo>
                  <a:lnTo>
                    <a:pt x="226" y="600"/>
                  </a:lnTo>
                  <a:lnTo>
                    <a:pt x="5" y="1118"/>
                  </a:lnTo>
                  <a:lnTo>
                    <a:pt x="0" y="1122"/>
                  </a:lnTo>
                  <a:lnTo>
                    <a:pt x="448" y="1122"/>
                  </a:lnTo>
                  <a:lnTo>
                    <a:pt x="928" y="0"/>
                  </a:lnTo>
                </a:path>
              </a:pathLst>
            </a:custGeom>
            <a:solidFill>
              <a:schemeClr val="accent5"/>
            </a:solidFill>
            <a:ln w="9525">
              <a:noFill/>
              <a:round/>
            </a:ln>
            <a:extLst/>
          </p:spPr>
          <p:txBody>
            <a:bodyPr vert="horz" wrap="square" lIns="91440" tIns="45720" rIns="91440" bIns="45720" numCol="1" anchor="t" anchorCtr="0" compatLnSpc="1">
              <a:prstTxWarp prst="textNoShape">
                <a:avLst/>
              </a:prstTxWarp>
            </a:bodyPr>
            <a:lstStyle/>
            <a:p>
              <a:endParaRPr lang="en-US"/>
            </a:p>
          </p:txBody>
        </p:sp>
        <p:sp>
          <p:nvSpPr>
            <p:cNvPr id="13" name="TextBox 14"/>
            <p:cNvSpPr txBox="1"/>
            <p:nvPr/>
          </p:nvSpPr>
          <p:spPr>
            <a:xfrm rot="17619452">
              <a:off x="3478518" y="4358149"/>
              <a:ext cx="1415772" cy="461665"/>
            </a:xfrm>
            <a:prstGeom prst="rect">
              <a:avLst/>
            </a:prstGeom>
            <a:noFill/>
          </p:spPr>
          <p:txBody>
            <a:bodyPr wrap="none" rtlCol="0">
              <a:spAutoFit/>
            </a:bodyPr>
            <a:lstStyle/>
            <a:p>
              <a:r>
                <a:rPr lang="zh-CN" altLang="en-US" sz="2400">
                  <a:solidFill>
                    <a:schemeClr val="bg1"/>
                  </a:solidFill>
                  <a:latin typeface="微软雅黑" panose="020b0503020204020204" pitchFamily="34" charset="-122"/>
                  <a:ea typeface="微软雅黑" panose="020b0503020204020204" pitchFamily="34" charset="-122"/>
                </a:rPr>
                <a:t>佣金提成</a:t>
              </a:r>
              <a:endParaRPr lang="id-ID" sz="240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800324" y="2449347"/>
            <a:ext cx="1868488" cy="2670176"/>
            <a:chOff x="4800324" y="2449347"/>
            <a:chExt cx="1868488" cy="2670176"/>
          </a:xfrm>
        </p:grpSpPr>
        <p:sp>
          <p:nvSpPr>
            <p:cNvPr id="11" name="Freeform 12"/>
            <p:cNvSpPr/>
            <p:nvPr/>
          </p:nvSpPr>
          <p:spPr bwMode="auto">
            <a:xfrm>
              <a:off x="4800324" y="2449347"/>
              <a:ext cx="1868488" cy="2670176"/>
            </a:xfrm>
            <a:custGeom>
              <a:gdLst>
                <a:gd name="T0" fmla="*/ 955 w 1177"/>
                <a:gd name="T1" fmla="*/ 0 h 1682"/>
                <a:gd name="T2" fmla="*/ 300 w 1177"/>
                <a:gd name="T3" fmla="*/ 499 h 1682"/>
                <a:gd name="T4" fmla="*/ 517 w 1177"/>
                <a:gd name="T5" fmla="*/ 499 h 1682"/>
                <a:gd name="T6" fmla="*/ 222 w 1177"/>
                <a:gd name="T7" fmla="*/ 1169 h 1682"/>
                <a:gd name="T8" fmla="*/ 0 w 1177"/>
                <a:gd name="T9" fmla="*/ 1682 h 1682"/>
                <a:gd name="T10" fmla="*/ 443 w 1177"/>
                <a:gd name="T11" fmla="*/ 1682 h 1682"/>
                <a:gd name="T12" fmla="*/ 960 w 1177"/>
                <a:gd name="T13" fmla="*/ 499 h 1682"/>
                <a:gd name="T14" fmla="*/ 1177 w 1177"/>
                <a:gd name="T15" fmla="*/ 499 h 1682"/>
                <a:gd name="T16" fmla="*/ 955 w 1177"/>
                <a:gd name="T17" fmla="*/ 0 h 16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7" h="1682">
                  <a:moveTo>
                    <a:pt x="955" y="0"/>
                  </a:moveTo>
                  <a:lnTo>
                    <a:pt x="300" y="499"/>
                  </a:lnTo>
                  <a:lnTo>
                    <a:pt x="517" y="499"/>
                  </a:lnTo>
                  <a:lnTo>
                    <a:pt x="222" y="1169"/>
                  </a:lnTo>
                  <a:lnTo>
                    <a:pt x="0" y="1682"/>
                  </a:lnTo>
                  <a:lnTo>
                    <a:pt x="443" y="1682"/>
                  </a:lnTo>
                  <a:lnTo>
                    <a:pt x="960" y="499"/>
                  </a:lnTo>
                  <a:lnTo>
                    <a:pt x="1177" y="499"/>
                  </a:lnTo>
                  <a:lnTo>
                    <a:pt x="955" y="0"/>
                  </a:lnTo>
                </a:path>
              </a:pathLst>
            </a:custGeom>
            <a:solidFill>
              <a:schemeClr val="accent5">
                <a:lumMod val="75000"/>
              </a:schemeClr>
            </a:solidFill>
            <a:ln w="9525">
              <a:noFill/>
              <a:round/>
            </a:ln>
            <a:extLst/>
          </p:spPr>
          <p:txBody>
            <a:bodyPr vert="horz" wrap="square" lIns="91440" tIns="45720" rIns="91440" bIns="45720" numCol="1" anchor="t" anchorCtr="0" compatLnSpc="1">
              <a:prstTxWarp prst="textNoShape">
                <a:avLst/>
              </a:prstTxWarp>
            </a:bodyPr>
            <a:lstStyle/>
            <a:p>
              <a:endParaRPr lang="en-US"/>
            </a:p>
          </p:txBody>
        </p:sp>
        <p:sp>
          <p:nvSpPr>
            <p:cNvPr id="15" name="TextBox 16"/>
            <p:cNvSpPr txBox="1"/>
            <p:nvPr/>
          </p:nvSpPr>
          <p:spPr>
            <a:xfrm rot="17637656">
              <a:off x="4892343" y="3901375"/>
              <a:ext cx="1415772" cy="461665"/>
            </a:xfrm>
            <a:prstGeom prst="rect">
              <a:avLst/>
            </a:prstGeom>
            <a:noFill/>
          </p:spPr>
          <p:txBody>
            <a:bodyPr wrap="none" rtlCol="0">
              <a:spAutoFit/>
            </a:bodyPr>
            <a:lstStyle/>
            <a:p>
              <a:r>
                <a:rPr lang="zh-CN" altLang="en-US" sz="2400">
                  <a:solidFill>
                    <a:schemeClr val="bg1"/>
                  </a:solidFill>
                  <a:latin typeface="微软雅黑" panose="020b0503020204020204" pitchFamily="34" charset="-122"/>
                  <a:ea typeface="微软雅黑" panose="020b0503020204020204" pitchFamily="34" charset="-122"/>
                </a:rPr>
                <a:t>社保福利</a:t>
              </a:r>
              <a:endParaRPr lang="id-ID" sz="24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10003808"/>
      </p:ext>
    </p:extLst>
  </p:cSld>
  <p:clrMapOvr>
    <a:masterClrMapping/>
  </p:clrMapOvr>
  <mc:AlternateContent xmlns:mc="http://schemas.openxmlformats.org/markup-compatibility/2006">
    <mc:Choice xmlns:p14="http://schemas.microsoft.com/office/powerpoint/2010/main" Requires="p14">
      <p:transition spd="slow" advTm="3000" p14:dur="15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 presetClass="exit" presetSubtype="0" fill="hold" nodeType="afterEffect">
                                  <p:childTnLst>
                                    <p:set>
                                      <p:cBhvr>
                                        <p:cTn id="7" dur="1" fill="hold">
                                          <p:stCondLst>
                                            <p:cond delay="0"/>
                                          </p:stCondLst>
                                        </p:cTn>
                                        <p:tgtEl>
                                          <p:spTgt spid="3"/>
                                        </p:tgtEl>
                                        <p:attrNameLst>
                                          <p:attrName>style.visibility</p:attrName>
                                        </p:attrNameLst>
                                      </p:cBhvr>
                                      <p:to>
                                        <p:strVal val="hidden"/>
                                      </p:to>
                                    </p:set>
                                  </p:childTnLst>
                                </p:cTn>
                              </p:par>
                            </p:childTnLst>
                          </p:cTn>
                        </p:par>
                        <p:par>
                          <p:cTn id="8" fill="hold" nodeType="withGroup">
                            <p:stCondLst>
                              <p:cond delay="0"/>
                            </p:stCondLst>
                            <p:childTnLst>
                              <p:par>
                                <p:cTn id="9" presetID="1" presetClass="exit" presetSubtype="0" fill="hold" grpId="1" nodeType="afterEffect">
                                  <p:childTnLst>
                                    <p:set>
                                      <p:cBhvr>
                                        <p:cTn id="10" dur="1" fill="hold">
                                          <p:stCondLst>
                                            <p:cond delay="0"/>
                                          </p:stCondLst>
                                        </p:cTn>
                                        <p:tgtEl>
                                          <p:spTgt spid="7"/>
                                        </p:tgtEl>
                                        <p:attrNameLst>
                                          <p:attrName>style.visibility</p:attrName>
                                        </p:attrNameLst>
                                      </p:cBhvr>
                                      <p:to>
                                        <p:strVal val="hidden"/>
                                      </p:to>
                                    </p:set>
                                  </p:childTnLst>
                                </p:cTn>
                              </p:par>
                            </p:childTnLst>
                          </p:cTn>
                        </p:par>
                        <p:par>
                          <p:cTn id="11" fill="hold" nodeType="withGroup">
                            <p:stCondLst>
                              <p:cond delay="0"/>
                            </p:stCondLst>
                            <p:childTnLst>
                              <p:par>
                                <p:cTn id="12" presetID="1" presetClass="exit" presetSubtype="0" fill="hold" nodeType="afterEffect">
                                  <p:childTnLst>
                                    <p:set>
                                      <p:cBhvr>
                                        <p:cTn id="13" dur="1" fill="hold">
                                          <p:stCondLst>
                                            <p:cond delay="0"/>
                                          </p:stCondLst>
                                        </p:cTn>
                                        <p:tgtEl>
                                          <p:spTgt spid="16"/>
                                        </p:tgtEl>
                                        <p:attrNameLst>
                                          <p:attrName>style.visibility</p:attrName>
                                        </p:attrNameLst>
                                      </p:cBhvr>
                                      <p:to>
                                        <p:strVal val="hidden"/>
                                      </p:to>
                                    </p:set>
                                  </p:childTnLst>
                                </p:cTn>
                              </p:par>
                            </p:childTnLst>
                          </p:cTn>
                        </p:par>
                        <p:par>
                          <p:cTn id="14" fill="hold" nodeType="withGroup">
                            <p:stCondLst>
                              <p:cond delay="0"/>
                            </p:stCondLst>
                            <p:childTnLst>
                              <p:par>
                                <p:cTn id="15" presetID="1" presetClass="exit" presetSubtype="0" fill="hold" grpId="7" nodeType="afterEffect">
                                  <p:childTnLst>
                                    <p:set>
                                      <p:cBhvr>
                                        <p:cTn id="16" dur="1" fill="hold">
                                          <p:stCondLst>
                                            <p:cond delay="0"/>
                                          </p:stCondLst>
                                        </p:cTn>
                                        <p:tgtEl>
                                          <p:spTgt spid="6"/>
                                        </p:tgtEl>
                                        <p:attrNameLst>
                                          <p:attrName>style.visibility</p:attrName>
                                        </p:attrNameLst>
                                      </p:cBhvr>
                                      <p:to>
                                        <p:strVal val="hidden"/>
                                      </p:to>
                                    </p:set>
                                  </p:childTnLst>
                                </p:cTn>
                              </p:par>
                            </p:childTnLst>
                          </p:cTn>
                        </p:par>
                        <p:par>
                          <p:cTn id="17" fill="hold" nodeType="withGroup">
                            <p:stCondLst>
                              <p:cond delay="0"/>
                            </p:stCondLst>
                            <p:childTnLst>
                              <p:par>
                                <p:cTn id="18" presetID="1" presetClass="exit" presetSubtype="0" fill="hold" nodeType="afterEffect">
                                  <p:childTnLst>
                                    <p:set>
                                      <p:cBhvr>
                                        <p:cTn id="19" dur="1" fill="hold">
                                          <p:stCondLst>
                                            <p:cond delay="0"/>
                                          </p:stCondLst>
                                        </p:cTn>
                                        <p:tgtEl>
                                          <p:spTgt spid="19"/>
                                        </p:tgtEl>
                                        <p:attrNameLst>
                                          <p:attrName>style.visibility</p:attrName>
                                        </p:attrNameLst>
                                      </p:cBhvr>
                                      <p:to>
                                        <p:strVal val="hidden"/>
                                      </p:to>
                                    </p:set>
                                  </p:childTnLst>
                                </p:cTn>
                              </p:par>
                            </p:childTnLst>
                          </p:cTn>
                        </p:par>
                        <p:par>
                          <p:cTn id="20" fill="hold" nodeType="withGroup">
                            <p:stCondLst>
                              <p:cond delay="0"/>
                            </p:stCondLst>
                            <p:childTnLst>
                              <p:par>
                                <p:cTn id="21" presetID="1" presetClass="exit" presetSubtype="0" fill="hold" grpId="13" nodeType="afterEffect">
                                  <p:childTnLst>
                                    <p:set>
                                      <p:cBhvr>
                                        <p:cTn id="22" dur="1" fill="hold">
                                          <p:stCondLst>
                                            <p:cond delay="0"/>
                                          </p:stCondLst>
                                        </p:cTn>
                                        <p:tgtEl>
                                          <p:spTgt spid="5"/>
                                        </p:tgtEl>
                                        <p:attrNameLst>
                                          <p:attrName>style.visibility</p:attrName>
                                        </p:attrNameLst>
                                      </p:cBhvr>
                                      <p:to>
                                        <p:strVal val="hidden"/>
                                      </p:to>
                                    </p:set>
                                  </p:childTnLst>
                                </p:cTn>
                              </p:par>
                            </p:childTnLst>
                          </p:cTn>
                        </p:par>
                        <p:par>
                          <p:cTn id="23" fill="hold" nodeType="withGroup">
                            <p:stCondLst>
                              <p:cond delay="0"/>
                            </p:stCondLst>
                            <p:childTnLst>
                              <p:par>
                                <p:cTn id="24" presetID="1" presetClass="exit" presetSubtype="0" fill="hold" nodeType="afterEffect">
                                  <p:childTnLst>
                                    <p:set>
                                      <p:cBhvr>
                                        <p:cTn id="25" dur="1" fill="hold">
                                          <p:stCondLst>
                                            <p:cond delay="0"/>
                                          </p:stCondLst>
                                        </p:cTn>
                                        <p:tgtEl>
                                          <p:spTgt spid="20"/>
                                        </p:tgtEl>
                                        <p:attrNameLst>
                                          <p:attrName>style.visibility</p:attrName>
                                        </p:attrNameLst>
                                      </p:cBhvr>
                                      <p:to>
                                        <p:strVal val="hidden"/>
                                      </p:to>
                                    </p:set>
                                  </p:childTnLst>
                                </p:cTn>
                              </p:par>
                            </p:childTnLst>
                          </p:cTn>
                        </p:par>
                        <p:par>
                          <p:cTn id="26" fill="hold" nodeType="withGroup">
                            <p:stCondLst>
                              <p:cond delay="0"/>
                            </p:stCondLst>
                            <p:childTnLst>
                              <p:par>
                                <p:cTn id="27" presetID="22" presetClass="entr" presetSubtype="4" fill="hold" nodeType="afterEffect">
                                  <p:childTnLst>
                                    <p:set>
                                      <p:cBhvr>
                                        <p:cTn id="28" dur="1" fill="hold">
                                          <p:stCondLst>
                                            <p:cond delay="0"/>
                                          </p:stCondLst>
                                        </p:cTn>
                                        <p:tgtEl>
                                          <p:spTgt spid="3"/>
                                        </p:tgtEl>
                                        <p:attrNameLst>
                                          <p:attrName>style.visibility</p:attrName>
                                        </p:attrNameLst>
                                      </p:cBhvr>
                                      <p:to>
                                        <p:strVal val="visible"/>
                                      </p:to>
                                    </p:set>
                                    <p:animEffect transition="in" filter="wipe(down)">
                                      <p:cBhvr>
                                        <p:cTn id="29" dur="200"/>
                                        <p:tgtEl>
                                          <p:spTgt spid="3"/>
                                        </p:tgtEl>
                                      </p:cBhvr>
                                    </p:animEffect>
                                  </p:childTnLst>
                                </p:cTn>
                              </p:par>
                            </p:childTnLst>
                          </p:cTn>
                        </p:par>
                        <p:par>
                          <p:cTn id="30" fill="hold" nodeType="withGroup">
                            <p:stCondLst>
                              <p:cond delay="200"/>
                            </p:stCondLst>
                            <p:childTnLst>
                              <p:par>
                                <p:cTn id="31" presetID="22" presetClass="entr" presetSubtype="1" fill="hold" grpId="0" nodeType="afterEffect">
                                  <p:childTnLst>
                                    <p:set>
                                      <p:cBhvr>
                                        <p:cTn id="32" dur="1" fill="hold">
                                          <p:stCondLst>
                                            <p:cond delay="0"/>
                                          </p:stCondLst>
                                        </p:cTn>
                                        <p:tgtEl>
                                          <p:spTgt spid="7"/>
                                        </p:tgtEl>
                                        <p:attrNameLst>
                                          <p:attrName>style.visibility</p:attrName>
                                        </p:attrNameLst>
                                      </p:cBhvr>
                                      <p:to>
                                        <p:strVal val="visible"/>
                                      </p:to>
                                    </p:set>
                                    <p:animEffect transition="in" filter="wipe(up)">
                                      <p:cBhvr>
                                        <p:cTn id="33" dur="200"/>
                                        <p:tgtEl>
                                          <p:spTgt spid="7"/>
                                        </p:tgtEl>
                                      </p:cBhvr>
                                    </p:animEffect>
                                  </p:childTnLst>
                                </p:cTn>
                              </p:par>
                            </p:childTnLst>
                          </p:cTn>
                        </p:par>
                        <p:par>
                          <p:cTn id="34" fill="hold" nodeType="withGroup">
                            <p:stCondLst>
                              <p:cond delay="400"/>
                            </p:stCondLst>
                            <p:childTnLst>
                              <p:par>
                                <p:cTn id="35" presetID="22" presetClass="entr" presetSubtype="4" fill="hold" nodeType="afterEffect">
                                  <p:childTnLst>
                                    <p:set>
                                      <p:cBhvr>
                                        <p:cTn id="36" dur="1" fill="hold">
                                          <p:stCondLst>
                                            <p:cond delay="0"/>
                                          </p:stCondLst>
                                        </p:cTn>
                                        <p:tgtEl>
                                          <p:spTgt spid="16"/>
                                        </p:tgtEl>
                                        <p:attrNameLst>
                                          <p:attrName>style.visibility</p:attrName>
                                        </p:attrNameLst>
                                      </p:cBhvr>
                                      <p:to>
                                        <p:strVal val="visible"/>
                                      </p:to>
                                    </p:set>
                                    <p:animEffect transition="in" filter="wipe(down)">
                                      <p:cBhvr>
                                        <p:cTn id="37" dur="200"/>
                                        <p:tgtEl>
                                          <p:spTgt spid="16"/>
                                        </p:tgtEl>
                                      </p:cBhvr>
                                    </p:animEffect>
                                  </p:childTnLst>
                                </p:cTn>
                              </p:par>
                            </p:childTnLst>
                          </p:cTn>
                        </p:par>
                        <p:par>
                          <p:cTn id="38" fill="hold" nodeType="withGroup">
                            <p:stCondLst>
                              <p:cond delay="600"/>
                            </p:stCondLst>
                            <p:childTnLst>
                              <p:par>
                                <p:cTn id="39" presetID="22" presetClass="entr" presetSubtype="1" fill="hold" grpId="6" nodeType="afterEffect">
                                  <p:childTnLst>
                                    <p:set>
                                      <p:cBhvr>
                                        <p:cTn id="40" dur="1" fill="hold">
                                          <p:stCondLst>
                                            <p:cond delay="0"/>
                                          </p:stCondLst>
                                        </p:cTn>
                                        <p:tgtEl>
                                          <p:spTgt spid="6"/>
                                        </p:tgtEl>
                                        <p:attrNameLst>
                                          <p:attrName>style.visibility</p:attrName>
                                        </p:attrNameLst>
                                      </p:cBhvr>
                                      <p:to>
                                        <p:strVal val="visible"/>
                                      </p:to>
                                    </p:set>
                                    <p:animEffect transition="in" filter="wipe(up)">
                                      <p:cBhvr>
                                        <p:cTn id="41" dur="200"/>
                                        <p:tgtEl>
                                          <p:spTgt spid="6"/>
                                        </p:tgtEl>
                                      </p:cBhvr>
                                    </p:animEffect>
                                  </p:childTnLst>
                                </p:cTn>
                              </p:par>
                            </p:childTnLst>
                          </p:cTn>
                        </p:par>
                        <p:par>
                          <p:cTn id="42" fill="hold" nodeType="withGroup">
                            <p:stCondLst>
                              <p:cond delay="800"/>
                            </p:stCondLst>
                            <p:childTnLst>
                              <p:par>
                                <p:cTn id="43" presetID="22" presetClass="entr" presetSubtype="4" fill="hold" nodeType="afterEffect">
                                  <p:childTnLst>
                                    <p:set>
                                      <p:cBhvr>
                                        <p:cTn id="44" dur="1" fill="hold">
                                          <p:stCondLst>
                                            <p:cond delay="0"/>
                                          </p:stCondLst>
                                        </p:cTn>
                                        <p:tgtEl>
                                          <p:spTgt spid="19"/>
                                        </p:tgtEl>
                                        <p:attrNameLst>
                                          <p:attrName>style.visibility</p:attrName>
                                        </p:attrNameLst>
                                      </p:cBhvr>
                                      <p:to>
                                        <p:strVal val="visible"/>
                                      </p:to>
                                    </p:set>
                                    <p:animEffect transition="in" filter="wipe(down)">
                                      <p:cBhvr>
                                        <p:cTn id="45" dur="200"/>
                                        <p:tgtEl>
                                          <p:spTgt spid="19"/>
                                        </p:tgtEl>
                                      </p:cBhvr>
                                    </p:animEffect>
                                  </p:childTnLst>
                                </p:cTn>
                              </p:par>
                            </p:childTnLst>
                          </p:cTn>
                        </p:par>
                        <p:par>
                          <p:cTn id="46" fill="hold" nodeType="withGroup">
                            <p:stCondLst>
                              <p:cond delay="1000"/>
                            </p:stCondLst>
                            <p:childTnLst>
                              <p:par>
                                <p:cTn id="47" presetID="22" presetClass="entr" presetSubtype="1" fill="hold" grpId="12" nodeType="afterEffect">
                                  <p:childTnLst>
                                    <p:set>
                                      <p:cBhvr>
                                        <p:cTn id="48" dur="1" fill="hold">
                                          <p:stCondLst>
                                            <p:cond delay="0"/>
                                          </p:stCondLst>
                                        </p:cTn>
                                        <p:tgtEl>
                                          <p:spTgt spid="5"/>
                                        </p:tgtEl>
                                        <p:attrNameLst>
                                          <p:attrName>style.visibility</p:attrName>
                                        </p:attrNameLst>
                                      </p:cBhvr>
                                      <p:to>
                                        <p:strVal val="visible"/>
                                      </p:to>
                                    </p:set>
                                    <p:animEffect transition="in" filter="wipe(up)">
                                      <p:cBhvr>
                                        <p:cTn id="49" dur="200"/>
                                        <p:tgtEl>
                                          <p:spTgt spid="5"/>
                                        </p:tgtEl>
                                      </p:cBhvr>
                                    </p:animEffect>
                                  </p:childTnLst>
                                </p:cTn>
                              </p:par>
                            </p:childTnLst>
                          </p:cTn>
                        </p:par>
                        <p:par>
                          <p:cTn id="50" fill="hold" nodeType="withGroup">
                            <p:stCondLst>
                              <p:cond delay="1200"/>
                            </p:stCondLst>
                            <p:childTnLst>
                              <p:par>
                                <p:cTn id="51" presetID="22" presetClass="entr" presetSubtype="4" fill="hold" nodeType="afterEffect">
                                  <p:childTnLst>
                                    <p:set>
                                      <p:cBhvr>
                                        <p:cTn id="52" dur="1" fill="hold">
                                          <p:stCondLst>
                                            <p:cond delay="0"/>
                                          </p:stCondLst>
                                        </p:cTn>
                                        <p:tgtEl>
                                          <p:spTgt spid="20"/>
                                        </p:tgtEl>
                                        <p:attrNameLst>
                                          <p:attrName>style.visibility</p:attrName>
                                        </p:attrNameLst>
                                      </p:cBhvr>
                                      <p:to>
                                        <p:strVal val="visible"/>
                                      </p:to>
                                    </p:set>
                                    <p:animEffect transition="in" filter="wipe(down)">
                                      <p:cBhvr>
                                        <p:cTn id="53" dur="200"/>
                                        <p:tgtEl>
                                          <p:spTgt spid="20"/>
                                        </p:tgtEl>
                                      </p:cBhvr>
                                    </p:animEffect>
                                  </p:childTnLst>
                                </p:cTn>
                              </p:par>
                            </p:childTnLst>
                          </p:cTn>
                        </p:par>
                        <p:par>
                          <p:cTn id="54" fill="hold" nodeType="withGroup">
                            <p:stCondLst>
                              <p:cond delay="1400"/>
                            </p:stCondLst>
                            <p:childTnLst>
                              <p:par>
                                <p:cTn id="55" presetID="1" presetClass="exit" presetSubtype="0" fill="hold" nodeType="afterEffect">
                                  <p:childTnLst>
                                    <p:set>
                                      <p:cBhvr>
                                        <p:cTn id="56" dur="1" fill="hold">
                                          <p:stCondLst>
                                            <p:cond delay="0"/>
                                          </p:stCondLst>
                                        </p:cTn>
                                        <p:tgtEl>
                                          <p:spTgt spid="3"/>
                                        </p:tgtEl>
                                        <p:attrNameLst>
                                          <p:attrName>style.visibility</p:attrName>
                                        </p:attrNameLst>
                                      </p:cBhvr>
                                      <p:to>
                                        <p:strVal val="hidden"/>
                                      </p:to>
                                    </p:set>
                                  </p:childTnLst>
                                </p:cTn>
                              </p:par>
                              <p:par>
                                <p:cTn id="57" presetID="1" presetClass="exit" presetSubtype="0" fill="hold" grpId="2" nodeType="withEffec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nodeType="withEffec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8" nodeType="withEffect">
                                  <p:childTnLst>
                                    <p:set>
                                      <p:cBhvr>
                                        <p:cTn id="62" dur="1" fill="hold">
                                          <p:stCondLst>
                                            <p:cond delay="0"/>
                                          </p:stCondLst>
                                        </p:cTn>
                                        <p:tgtEl>
                                          <p:spTgt spid="6"/>
                                        </p:tgtEl>
                                        <p:attrNameLst>
                                          <p:attrName>style.visibility</p:attrName>
                                        </p:attrNameLst>
                                      </p:cBhvr>
                                      <p:to>
                                        <p:strVal val="hidden"/>
                                      </p:to>
                                    </p:set>
                                  </p:childTnLst>
                                </p:cTn>
                              </p:par>
                              <p:par>
                                <p:cTn id="63" presetID="1" presetClass="exit" presetSubtype="0" fill="hold" nodeType="withEffect">
                                  <p:childTnLst>
                                    <p:set>
                                      <p:cBhvr>
                                        <p:cTn id="64" dur="1" fill="hold">
                                          <p:stCondLst>
                                            <p:cond delay="0"/>
                                          </p:stCondLst>
                                        </p:cTn>
                                        <p:tgtEl>
                                          <p:spTgt spid="19"/>
                                        </p:tgtEl>
                                        <p:attrNameLst>
                                          <p:attrName>style.visibility</p:attrName>
                                        </p:attrNameLst>
                                      </p:cBhvr>
                                      <p:to>
                                        <p:strVal val="hidden"/>
                                      </p:to>
                                    </p:set>
                                  </p:childTnLst>
                                </p:cTn>
                              </p:par>
                              <p:par>
                                <p:cTn id="65" presetID="1" presetClass="exit" presetSubtype="0" fill="hold" grpId="14" nodeType="withEffect">
                                  <p:childTnLst>
                                    <p:set>
                                      <p:cBhvr>
                                        <p:cTn id="66" dur="1" fill="hold">
                                          <p:stCondLst>
                                            <p:cond delay="0"/>
                                          </p:stCondLst>
                                        </p:cTn>
                                        <p:tgtEl>
                                          <p:spTgt spid="5"/>
                                        </p:tgtEl>
                                        <p:attrNameLst>
                                          <p:attrName>style.visibility</p:attrName>
                                        </p:attrNameLst>
                                      </p:cBhvr>
                                      <p:to>
                                        <p:strVal val="hidden"/>
                                      </p:to>
                                    </p:set>
                                  </p:childTnLst>
                                </p:cTn>
                              </p:par>
                              <p:par>
                                <p:cTn id="67" presetID="1" presetClass="exit" presetSubtype="0" fill="hold" nodeType="withEffect">
                                  <p:childTnLst>
                                    <p:set>
                                      <p:cBhvr>
                                        <p:cTn id="68" dur="1" fill="hold">
                                          <p:stCondLst>
                                            <p:cond delay="0"/>
                                          </p:stCondLst>
                                        </p:cTn>
                                        <p:tgtEl>
                                          <p:spTgt spid="20"/>
                                        </p:tgtEl>
                                        <p:attrNameLst>
                                          <p:attrName>style.visibility</p:attrName>
                                        </p:attrNameLst>
                                      </p:cBhvr>
                                      <p:to>
                                        <p:strVal val="hidden"/>
                                      </p:to>
                                    </p:set>
                                  </p:childTnLst>
                                </p:cTn>
                              </p:par>
                            </p:childTnLst>
                          </p:cTn>
                        </p:par>
                        <p:par>
                          <p:cTn id="69" fill="hold" nodeType="withGroup">
                            <p:stCondLst>
                              <p:cond delay="1400"/>
                            </p:stCondLst>
                            <p:childTnLst>
                              <p:par>
                                <p:cTn id="70" presetID="22" presetClass="entr" presetSubtype="4" fill="hold" nodeType="afterEffect">
                                  <p:childTnLst>
                                    <p:set>
                                      <p:cBhvr>
                                        <p:cTn id="71" dur="1" fill="hold">
                                          <p:stCondLst>
                                            <p:cond delay="0"/>
                                          </p:stCondLst>
                                        </p:cTn>
                                        <p:tgtEl>
                                          <p:spTgt spid="3"/>
                                        </p:tgtEl>
                                        <p:attrNameLst>
                                          <p:attrName>style.visibility</p:attrName>
                                        </p:attrNameLst>
                                      </p:cBhvr>
                                      <p:to>
                                        <p:strVal val="visible"/>
                                      </p:to>
                                    </p:set>
                                    <p:animEffect transition="in" filter="wipe(down)">
                                      <p:cBhvr>
                                        <p:cTn id="72" dur="150"/>
                                        <p:tgtEl>
                                          <p:spTgt spid="3"/>
                                        </p:tgtEl>
                                      </p:cBhvr>
                                    </p:animEffect>
                                  </p:childTnLst>
                                </p:cTn>
                              </p:par>
                            </p:childTnLst>
                          </p:cTn>
                        </p:par>
                        <p:par>
                          <p:cTn id="73" fill="hold" nodeType="withGroup">
                            <p:stCondLst>
                              <p:cond delay="1550"/>
                            </p:stCondLst>
                            <p:childTnLst>
                              <p:par>
                                <p:cTn id="74" presetID="22" presetClass="entr" presetSubtype="1" fill="hold" grpId="3" nodeType="afterEffect">
                                  <p:childTnLst>
                                    <p:set>
                                      <p:cBhvr>
                                        <p:cTn id="75" dur="1" fill="hold">
                                          <p:stCondLst>
                                            <p:cond delay="0"/>
                                          </p:stCondLst>
                                        </p:cTn>
                                        <p:tgtEl>
                                          <p:spTgt spid="7"/>
                                        </p:tgtEl>
                                        <p:attrNameLst>
                                          <p:attrName>style.visibility</p:attrName>
                                        </p:attrNameLst>
                                      </p:cBhvr>
                                      <p:to>
                                        <p:strVal val="visible"/>
                                      </p:to>
                                    </p:set>
                                    <p:animEffect transition="in" filter="wipe(up)">
                                      <p:cBhvr>
                                        <p:cTn id="76" dur="150"/>
                                        <p:tgtEl>
                                          <p:spTgt spid="7"/>
                                        </p:tgtEl>
                                      </p:cBhvr>
                                    </p:animEffect>
                                  </p:childTnLst>
                                </p:cTn>
                              </p:par>
                            </p:childTnLst>
                          </p:cTn>
                        </p:par>
                        <p:par>
                          <p:cTn id="77" fill="hold" nodeType="withGroup">
                            <p:stCondLst>
                              <p:cond delay="1700"/>
                            </p:stCondLst>
                            <p:childTnLst>
                              <p:par>
                                <p:cTn id="78" presetID="22" presetClass="entr" presetSubtype="4" fill="hold" nodeType="afterEffect">
                                  <p:childTnLst>
                                    <p:set>
                                      <p:cBhvr>
                                        <p:cTn id="79" dur="1" fill="hold">
                                          <p:stCondLst>
                                            <p:cond delay="0"/>
                                          </p:stCondLst>
                                        </p:cTn>
                                        <p:tgtEl>
                                          <p:spTgt spid="16"/>
                                        </p:tgtEl>
                                        <p:attrNameLst>
                                          <p:attrName>style.visibility</p:attrName>
                                        </p:attrNameLst>
                                      </p:cBhvr>
                                      <p:to>
                                        <p:strVal val="visible"/>
                                      </p:to>
                                    </p:set>
                                    <p:animEffect transition="in" filter="wipe(down)">
                                      <p:cBhvr>
                                        <p:cTn id="80" dur="150"/>
                                        <p:tgtEl>
                                          <p:spTgt spid="16"/>
                                        </p:tgtEl>
                                      </p:cBhvr>
                                    </p:animEffect>
                                  </p:childTnLst>
                                </p:cTn>
                              </p:par>
                            </p:childTnLst>
                          </p:cTn>
                        </p:par>
                        <p:par>
                          <p:cTn id="81" fill="hold" nodeType="withGroup">
                            <p:stCondLst>
                              <p:cond delay="1850"/>
                            </p:stCondLst>
                            <p:childTnLst>
                              <p:par>
                                <p:cTn id="82" presetID="22" presetClass="entr" presetSubtype="1" fill="hold" grpId="9" nodeType="afterEffect">
                                  <p:childTnLst>
                                    <p:set>
                                      <p:cBhvr>
                                        <p:cTn id="83" dur="1" fill="hold">
                                          <p:stCondLst>
                                            <p:cond delay="0"/>
                                          </p:stCondLst>
                                        </p:cTn>
                                        <p:tgtEl>
                                          <p:spTgt spid="6"/>
                                        </p:tgtEl>
                                        <p:attrNameLst>
                                          <p:attrName>style.visibility</p:attrName>
                                        </p:attrNameLst>
                                      </p:cBhvr>
                                      <p:to>
                                        <p:strVal val="visible"/>
                                      </p:to>
                                    </p:set>
                                    <p:animEffect transition="in" filter="wipe(up)">
                                      <p:cBhvr>
                                        <p:cTn id="84" dur="150"/>
                                        <p:tgtEl>
                                          <p:spTgt spid="6"/>
                                        </p:tgtEl>
                                      </p:cBhvr>
                                    </p:animEffect>
                                  </p:childTnLst>
                                </p:cTn>
                              </p:par>
                            </p:childTnLst>
                          </p:cTn>
                        </p:par>
                        <p:par>
                          <p:cTn id="85" fill="hold" nodeType="withGroup">
                            <p:stCondLst>
                              <p:cond delay="2000"/>
                            </p:stCondLst>
                            <p:childTnLst>
                              <p:par>
                                <p:cTn id="86" presetID="22" presetClass="entr" presetSubtype="4" fill="hold" nodeType="afterEffect">
                                  <p:childTnLst>
                                    <p:set>
                                      <p:cBhvr>
                                        <p:cTn id="87" dur="1" fill="hold">
                                          <p:stCondLst>
                                            <p:cond delay="0"/>
                                          </p:stCondLst>
                                        </p:cTn>
                                        <p:tgtEl>
                                          <p:spTgt spid="19"/>
                                        </p:tgtEl>
                                        <p:attrNameLst>
                                          <p:attrName>style.visibility</p:attrName>
                                        </p:attrNameLst>
                                      </p:cBhvr>
                                      <p:to>
                                        <p:strVal val="visible"/>
                                      </p:to>
                                    </p:set>
                                    <p:animEffect transition="in" filter="wipe(down)">
                                      <p:cBhvr>
                                        <p:cTn id="88" dur="150"/>
                                        <p:tgtEl>
                                          <p:spTgt spid="19"/>
                                        </p:tgtEl>
                                      </p:cBhvr>
                                    </p:animEffect>
                                  </p:childTnLst>
                                </p:cTn>
                              </p:par>
                            </p:childTnLst>
                          </p:cTn>
                        </p:par>
                        <p:par>
                          <p:cTn id="89" fill="hold" nodeType="withGroup">
                            <p:stCondLst>
                              <p:cond delay="2150"/>
                            </p:stCondLst>
                            <p:childTnLst>
                              <p:par>
                                <p:cTn id="90" presetID="22" presetClass="entr" presetSubtype="1" fill="hold" grpId="15" nodeType="afterEffect">
                                  <p:childTnLst>
                                    <p:set>
                                      <p:cBhvr>
                                        <p:cTn id="91" dur="1" fill="hold">
                                          <p:stCondLst>
                                            <p:cond delay="0"/>
                                          </p:stCondLst>
                                        </p:cTn>
                                        <p:tgtEl>
                                          <p:spTgt spid="5"/>
                                        </p:tgtEl>
                                        <p:attrNameLst>
                                          <p:attrName>style.visibility</p:attrName>
                                        </p:attrNameLst>
                                      </p:cBhvr>
                                      <p:to>
                                        <p:strVal val="visible"/>
                                      </p:to>
                                    </p:set>
                                    <p:animEffect transition="in" filter="wipe(up)">
                                      <p:cBhvr>
                                        <p:cTn id="92" dur="150"/>
                                        <p:tgtEl>
                                          <p:spTgt spid="5"/>
                                        </p:tgtEl>
                                      </p:cBhvr>
                                    </p:animEffect>
                                  </p:childTnLst>
                                </p:cTn>
                              </p:par>
                            </p:childTnLst>
                          </p:cTn>
                        </p:par>
                        <p:par>
                          <p:cTn id="93" fill="hold" nodeType="withGroup">
                            <p:stCondLst>
                              <p:cond delay="2300"/>
                            </p:stCondLst>
                            <p:childTnLst>
                              <p:par>
                                <p:cTn id="94" presetID="22" presetClass="entr" presetSubtype="4" fill="hold" nodeType="afterEffect">
                                  <p:childTnLst>
                                    <p:set>
                                      <p:cBhvr>
                                        <p:cTn id="95" dur="1" fill="hold">
                                          <p:stCondLst>
                                            <p:cond delay="0"/>
                                          </p:stCondLst>
                                        </p:cTn>
                                        <p:tgtEl>
                                          <p:spTgt spid="20"/>
                                        </p:tgtEl>
                                        <p:attrNameLst>
                                          <p:attrName>style.visibility</p:attrName>
                                        </p:attrNameLst>
                                      </p:cBhvr>
                                      <p:to>
                                        <p:strVal val="visible"/>
                                      </p:to>
                                    </p:set>
                                    <p:animEffect transition="in" filter="wipe(down)">
                                      <p:cBhvr>
                                        <p:cTn id="96" dur="150"/>
                                        <p:tgtEl>
                                          <p:spTgt spid="20"/>
                                        </p:tgtEl>
                                      </p:cBhvr>
                                    </p:animEffect>
                                  </p:childTnLst>
                                </p:cTn>
                              </p:par>
                            </p:childTnLst>
                          </p:cTn>
                        </p:par>
                        <p:par>
                          <p:cTn id="97" fill="hold" nodeType="withGroup">
                            <p:stCondLst>
                              <p:cond delay="2450"/>
                            </p:stCondLst>
                            <p:childTnLst>
                              <p:par>
                                <p:cTn id="98" presetID="1" presetClass="exit" presetSubtype="0" fill="hold" nodeType="afterEffect">
                                  <p:childTnLst>
                                    <p:set>
                                      <p:cBhvr>
                                        <p:cTn id="99" dur="1" fill="hold">
                                          <p:stCondLst>
                                            <p:cond delay="0"/>
                                          </p:stCondLst>
                                        </p:cTn>
                                        <p:tgtEl>
                                          <p:spTgt spid="3"/>
                                        </p:tgtEl>
                                        <p:attrNameLst>
                                          <p:attrName>style.visibility</p:attrName>
                                        </p:attrNameLst>
                                      </p:cBhvr>
                                      <p:to>
                                        <p:strVal val="hidden"/>
                                      </p:to>
                                    </p:set>
                                  </p:childTnLst>
                                </p:cTn>
                              </p:par>
                              <p:par>
                                <p:cTn id="100" presetID="1" presetClass="exit" presetSubtype="0" fill="hold" grpId="4" nodeType="withEffect">
                                  <p:childTnLst>
                                    <p:set>
                                      <p:cBhvr>
                                        <p:cTn id="101" dur="1" fill="hold">
                                          <p:stCondLst>
                                            <p:cond delay="0"/>
                                          </p:stCondLst>
                                        </p:cTn>
                                        <p:tgtEl>
                                          <p:spTgt spid="7"/>
                                        </p:tgtEl>
                                        <p:attrNameLst>
                                          <p:attrName>style.visibility</p:attrName>
                                        </p:attrNameLst>
                                      </p:cBhvr>
                                      <p:to>
                                        <p:strVal val="hidden"/>
                                      </p:to>
                                    </p:set>
                                  </p:childTnLst>
                                </p:cTn>
                              </p:par>
                              <p:par>
                                <p:cTn id="102" presetID="1" presetClass="exit" presetSubtype="0" fill="hold" nodeType="withEffect">
                                  <p:childTnLst>
                                    <p:set>
                                      <p:cBhvr>
                                        <p:cTn id="103" dur="1" fill="hold">
                                          <p:stCondLst>
                                            <p:cond delay="0"/>
                                          </p:stCondLst>
                                        </p:cTn>
                                        <p:tgtEl>
                                          <p:spTgt spid="16"/>
                                        </p:tgtEl>
                                        <p:attrNameLst>
                                          <p:attrName>style.visibility</p:attrName>
                                        </p:attrNameLst>
                                      </p:cBhvr>
                                      <p:to>
                                        <p:strVal val="hidden"/>
                                      </p:to>
                                    </p:set>
                                  </p:childTnLst>
                                </p:cTn>
                              </p:par>
                              <p:par>
                                <p:cTn id="104" presetID="1" presetClass="exit" presetSubtype="0" fill="hold" grpId="10" nodeType="withEffect">
                                  <p:childTnLst>
                                    <p:set>
                                      <p:cBhvr>
                                        <p:cTn id="105" dur="1" fill="hold">
                                          <p:stCondLst>
                                            <p:cond delay="0"/>
                                          </p:stCondLst>
                                        </p:cTn>
                                        <p:tgtEl>
                                          <p:spTgt spid="6"/>
                                        </p:tgtEl>
                                        <p:attrNameLst>
                                          <p:attrName>style.visibility</p:attrName>
                                        </p:attrNameLst>
                                      </p:cBhvr>
                                      <p:to>
                                        <p:strVal val="hidden"/>
                                      </p:to>
                                    </p:set>
                                  </p:childTnLst>
                                </p:cTn>
                              </p:par>
                              <p:par>
                                <p:cTn id="106" presetID="1" presetClass="exit" presetSubtype="0" fill="hold" nodeType="withEffect">
                                  <p:childTnLst>
                                    <p:set>
                                      <p:cBhvr>
                                        <p:cTn id="107" dur="1" fill="hold">
                                          <p:stCondLst>
                                            <p:cond delay="0"/>
                                          </p:stCondLst>
                                        </p:cTn>
                                        <p:tgtEl>
                                          <p:spTgt spid="19"/>
                                        </p:tgtEl>
                                        <p:attrNameLst>
                                          <p:attrName>style.visibility</p:attrName>
                                        </p:attrNameLst>
                                      </p:cBhvr>
                                      <p:to>
                                        <p:strVal val="hidden"/>
                                      </p:to>
                                    </p:set>
                                  </p:childTnLst>
                                </p:cTn>
                              </p:par>
                              <p:par>
                                <p:cTn id="108" presetID="1" presetClass="exit" presetSubtype="0" fill="hold" grpId="16" nodeType="withEffect">
                                  <p:childTnLst>
                                    <p:set>
                                      <p:cBhvr>
                                        <p:cTn id="109" dur="1" fill="hold">
                                          <p:stCondLst>
                                            <p:cond delay="0"/>
                                          </p:stCondLst>
                                        </p:cTn>
                                        <p:tgtEl>
                                          <p:spTgt spid="5"/>
                                        </p:tgtEl>
                                        <p:attrNameLst>
                                          <p:attrName>style.visibility</p:attrName>
                                        </p:attrNameLst>
                                      </p:cBhvr>
                                      <p:to>
                                        <p:strVal val="hidden"/>
                                      </p:to>
                                    </p:set>
                                  </p:childTnLst>
                                </p:cTn>
                              </p:par>
                              <p:par>
                                <p:cTn id="110" presetID="1" presetClass="exit" presetSubtype="0" fill="hold" nodeType="withEffect">
                                  <p:childTnLst>
                                    <p:set>
                                      <p:cBhvr>
                                        <p:cTn id="111" dur="1" fill="hold">
                                          <p:stCondLst>
                                            <p:cond delay="0"/>
                                          </p:stCondLst>
                                        </p:cTn>
                                        <p:tgtEl>
                                          <p:spTgt spid="20"/>
                                        </p:tgtEl>
                                        <p:attrNameLst>
                                          <p:attrName>style.visibility</p:attrName>
                                        </p:attrNameLst>
                                      </p:cBhvr>
                                      <p:to>
                                        <p:strVal val="hidden"/>
                                      </p:to>
                                    </p:set>
                                  </p:childTnLst>
                                </p:cTn>
                              </p:par>
                            </p:childTnLst>
                          </p:cTn>
                        </p:par>
                        <p:par>
                          <p:cTn id="112" fill="hold" nodeType="withGroup">
                            <p:stCondLst>
                              <p:cond delay="2450"/>
                            </p:stCondLst>
                            <p:childTnLst>
                              <p:par>
                                <p:cTn id="113" presetID="22" presetClass="entr" presetSubtype="4" fill="hold" nodeType="afterEffect">
                                  <p:childTnLst>
                                    <p:set>
                                      <p:cBhvr>
                                        <p:cTn id="114" dur="1" fill="hold">
                                          <p:stCondLst>
                                            <p:cond delay="0"/>
                                          </p:stCondLst>
                                        </p:cTn>
                                        <p:tgtEl>
                                          <p:spTgt spid="3"/>
                                        </p:tgtEl>
                                        <p:attrNameLst>
                                          <p:attrName>style.visibility</p:attrName>
                                        </p:attrNameLst>
                                      </p:cBhvr>
                                      <p:to>
                                        <p:strVal val="visible"/>
                                      </p:to>
                                    </p:set>
                                    <p:animEffect transition="in" filter="wipe(down)">
                                      <p:cBhvr>
                                        <p:cTn id="115" dur="100"/>
                                        <p:tgtEl>
                                          <p:spTgt spid="3"/>
                                        </p:tgtEl>
                                      </p:cBhvr>
                                    </p:animEffect>
                                  </p:childTnLst>
                                </p:cTn>
                              </p:par>
                            </p:childTnLst>
                          </p:cTn>
                        </p:par>
                        <p:par>
                          <p:cTn id="116" fill="hold" nodeType="withGroup">
                            <p:stCondLst>
                              <p:cond delay="2550"/>
                            </p:stCondLst>
                            <p:childTnLst>
                              <p:par>
                                <p:cTn id="117" presetID="22" presetClass="entr" presetSubtype="1" fill="hold" grpId="5" nodeType="afterEffect">
                                  <p:childTnLst>
                                    <p:set>
                                      <p:cBhvr>
                                        <p:cTn id="118" dur="1" fill="hold">
                                          <p:stCondLst>
                                            <p:cond delay="0"/>
                                          </p:stCondLst>
                                        </p:cTn>
                                        <p:tgtEl>
                                          <p:spTgt spid="7"/>
                                        </p:tgtEl>
                                        <p:attrNameLst>
                                          <p:attrName>style.visibility</p:attrName>
                                        </p:attrNameLst>
                                      </p:cBhvr>
                                      <p:to>
                                        <p:strVal val="visible"/>
                                      </p:to>
                                    </p:set>
                                    <p:animEffect transition="in" filter="wipe(up)">
                                      <p:cBhvr>
                                        <p:cTn id="119" dur="100"/>
                                        <p:tgtEl>
                                          <p:spTgt spid="7"/>
                                        </p:tgtEl>
                                      </p:cBhvr>
                                    </p:animEffect>
                                  </p:childTnLst>
                                </p:cTn>
                              </p:par>
                            </p:childTnLst>
                          </p:cTn>
                        </p:par>
                        <p:par>
                          <p:cTn id="120" fill="hold" nodeType="withGroup">
                            <p:stCondLst>
                              <p:cond delay="2650"/>
                            </p:stCondLst>
                            <p:childTnLst>
                              <p:par>
                                <p:cTn id="121" presetID="22" presetClass="entr" presetSubtype="4" fill="hold" nodeType="afterEffect">
                                  <p:childTnLst>
                                    <p:set>
                                      <p:cBhvr>
                                        <p:cTn id="122" dur="1" fill="hold">
                                          <p:stCondLst>
                                            <p:cond delay="0"/>
                                          </p:stCondLst>
                                        </p:cTn>
                                        <p:tgtEl>
                                          <p:spTgt spid="16"/>
                                        </p:tgtEl>
                                        <p:attrNameLst>
                                          <p:attrName>style.visibility</p:attrName>
                                        </p:attrNameLst>
                                      </p:cBhvr>
                                      <p:to>
                                        <p:strVal val="visible"/>
                                      </p:to>
                                    </p:set>
                                    <p:animEffect transition="in" filter="wipe(down)">
                                      <p:cBhvr>
                                        <p:cTn id="123" dur="100"/>
                                        <p:tgtEl>
                                          <p:spTgt spid="16"/>
                                        </p:tgtEl>
                                      </p:cBhvr>
                                    </p:animEffect>
                                  </p:childTnLst>
                                </p:cTn>
                              </p:par>
                            </p:childTnLst>
                          </p:cTn>
                        </p:par>
                        <p:par>
                          <p:cTn id="124" fill="hold" nodeType="withGroup">
                            <p:stCondLst>
                              <p:cond delay="2750"/>
                            </p:stCondLst>
                            <p:childTnLst>
                              <p:par>
                                <p:cTn id="125" presetID="22" presetClass="entr" presetSubtype="1" fill="hold" grpId="11" nodeType="afterEffect">
                                  <p:childTnLst>
                                    <p:set>
                                      <p:cBhvr>
                                        <p:cTn id="126" dur="1" fill="hold">
                                          <p:stCondLst>
                                            <p:cond delay="0"/>
                                          </p:stCondLst>
                                        </p:cTn>
                                        <p:tgtEl>
                                          <p:spTgt spid="6"/>
                                        </p:tgtEl>
                                        <p:attrNameLst>
                                          <p:attrName>style.visibility</p:attrName>
                                        </p:attrNameLst>
                                      </p:cBhvr>
                                      <p:to>
                                        <p:strVal val="visible"/>
                                      </p:to>
                                    </p:set>
                                    <p:animEffect transition="in" filter="wipe(up)">
                                      <p:cBhvr>
                                        <p:cTn id="127" dur="100"/>
                                        <p:tgtEl>
                                          <p:spTgt spid="6"/>
                                        </p:tgtEl>
                                      </p:cBhvr>
                                    </p:animEffect>
                                  </p:childTnLst>
                                </p:cTn>
                              </p:par>
                            </p:childTnLst>
                          </p:cTn>
                        </p:par>
                        <p:par>
                          <p:cTn id="128" fill="hold" nodeType="withGroup">
                            <p:stCondLst>
                              <p:cond delay="2850"/>
                            </p:stCondLst>
                            <p:childTnLst>
                              <p:par>
                                <p:cTn id="129" presetID="22" presetClass="entr" presetSubtype="4" fill="hold" nodeType="afterEffect">
                                  <p:childTnLst>
                                    <p:set>
                                      <p:cBhvr>
                                        <p:cTn id="130" dur="1" fill="hold">
                                          <p:stCondLst>
                                            <p:cond delay="0"/>
                                          </p:stCondLst>
                                        </p:cTn>
                                        <p:tgtEl>
                                          <p:spTgt spid="19"/>
                                        </p:tgtEl>
                                        <p:attrNameLst>
                                          <p:attrName>style.visibility</p:attrName>
                                        </p:attrNameLst>
                                      </p:cBhvr>
                                      <p:to>
                                        <p:strVal val="visible"/>
                                      </p:to>
                                    </p:set>
                                    <p:animEffect transition="in" filter="wipe(down)">
                                      <p:cBhvr>
                                        <p:cTn id="131" dur="100"/>
                                        <p:tgtEl>
                                          <p:spTgt spid="19"/>
                                        </p:tgtEl>
                                      </p:cBhvr>
                                    </p:animEffect>
                                  </p:childTnLst>
                                </p:cTn>
                              </p:par>
                            </p:childTnLst>
                          </p:cTn>
                        </p:par>
                        <p:par>
                          <p:cTn id="132" fill="hold" nodeType="withGroup">
                            <p:stCondLst>
                              <p:cond delay="2950"/>
                            </p:stCondLst>
                            <p:childTnLst>
                              <p:par>
                                <p:cTn id="133" presetID="22" presetClass="entr" presetSubtype="1" fill="hold" grpId="17" nodeType="afterEffect">
                                  <p:childTnLst>
                                    <p:set>
                                      <p:cBhvr>
                                        <p:cTn id="134" dur="1" fill="hold">
                                          <p:stCondLst>
                                            <p:cond delay="0"/>
                                          </p:stCondLst>
                                        </p:cTn>
                                        <p:tgtEl>
                                          <p:spTgt spid="5"/>
                                        </p:tgtEl>
                                        <p:attrNameLst>
                                          <p:attrName>style.visibility</p:attrName>
                                        </p:attrNameLst>
                                      </p:cBhvr>
                                      <p:to>
                                        <p:strVal val="visible"/>
                                      </p:to>
                                    </p:set>
                                    <p:animEffect transition="in" filter="wipe(up)">
                                      <p:cBhvr>
                                        <p:cTn id="135" dur="100"/>
                                        <p:tgtEl>
                                          <p:spTgt spid="5"/>
                                        </p:tgtEl>
                                      </p:cBhvr>
                                    </p:animEffect>
                                  </p:childTnLst>
                                </p:cTn>
                              </p:par>
                            </p:childTnLst>
                          </p:cTn>
                        </p:par>
                        <p:par>
                          <p:cTn id="136" fill="hold" nodeType="withGroup">
                            <p:stCondLst>
                              <p:cond delay="3050"/>
                            </p:stCondLst>
                            <p:childTnLst>
                              <p:par>
                                <p:cTn id="137" presetID="22" presetClass="entr" presetSubtype="4" fill="hold" nodeType="afterEffect">
                                  <p:childTnLst>
                                    <p:set>
                                      <p:cBhvr>
                                        <p:cTn id="138" dur="1" fill="hold">
                                          <p:stCondLst>
                                            <p:cond delay="0"/>
                                          </p:stCondLst>
                                        </p:cTn>
                                        <p:tgtEl>
                                          <p:spTgt spid="20"/>
                                        </p:tgtEl>
                                        <p:attrNameLst>
                                          <p:attrName>style.visibility</p:attrName>
                                        </p:attrNameLst>
                                      </p:cBhvr>
                                      <p:to>
                                        <p:strVal val="visible"/>
                                      </p:to>
                                    </p:set>
                                    <p:animEffect transition="in" filter="wipe(down)">
                                      <p:cBhvr>
                                        <p:cTn id="139" dur="1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7" grpId="3"/>
      <p:bldP spid="7" grpId="4"/>
      <p:bldP spid="7" grpId="5"/>
      <p:bldP spid="6" grpId="6"/>
      <p:bldP spid="6" grpId="7"/>
      <p:bldP spid="6" grpId="8"/>
      <p:bldP spid="6" grpId="9"/>
      <p:bldP spid="6" grpId="10"/>
      <p:bldP spid="6" grpId="11"/>
      <p:bldP spid="5" grpId="12"/>
      <p:bldP spid="5" grpId="13"/>
      <p:bldP spid="5" grpId="14"/>
      <p:bldP spid="5" grpId="15"/>
      <p:bldP spid="5" grpId="16"/>
      <p:bldP spid="5" grpId="17"/>
    </p:bldLst>
  </p:timing>
</p:sld>
</file>

<file path=ppt/tags/tag1.xml><?xml version="1.0" encoding="utf-8"?>
<p:tagLst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www.515ppt.com"/>
  <p:tag name="ISPRING_RESOURCE_PATHS_HASH_PRESENTER" val="6615effbb5eda27c596f7f2e5e05199938f7cb8"/>
  <p:tag name="ISPRING_SCORM_RATE_SLIDES" val="0"/>
</p:tagLst>
</file>

<file path=ppt/theme/theme1.xml><?xml version="1.0" encoding="utf-8"?>
<a:theme xmlns:r="http://schemas.openxmlformats.org/officeDocument/2006/relationships" xmlns:a="http://schemas.openxmlformats.org/drawingml/2006/main" name="www.33ppt.com ">
  <a:themeElements>
    <a:clrScheme name="自定义 2">
      <a:dk1>
        <a:sysClr val="windowText" lastClr="000000"/>
      </a:dk1>
      <a:lt1>
        <a:sysClr val="window" lastClr="FFFFFF"/>
      </a:lt1>
      <a:dk2>
        <a:srgbClr val="007EB1"/>
      </a:dk2>
      <a:lt2>
        <a:srgbClr val="70D498"/>
      </a:lt2>
      <a:accent1>
        <a:srgbClr val="7FA463"/>
      </a:accent1>
      <a:accent2>
        <a:srgbClr val="29BAC9"/>
      </a:accent2>
      <a:accent3>
        <a:srgbClr val="CC5640"/>
      </a:accent3>
      <a:accent4>
        <a:srgbClr val="F1E9E3"/>
      </a:accent4>
      <a:accent5>
        <a:srgbClr val="3F5097"/>
      </a:accent5>
      <a:accent6>
        <a:srgbClr val="FFFFFF"/>
      </a:accent6>
      <a:hlink>
        <a:srgbClr val="FFFFFF"/>
      </a:hlink>
      <a:folHlink>
        <a:srgbClr val="FFFFFF"/>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Template>www.515ppt.com</Template>
  <Manager>www.515ppt.com</Manager>
  <Company>苏州珀菲科特网络科技有限公司</Company>
  <PresentationFormat>宽屏</PresentationFormat>
  <Paragraphs>268</Paragraphs>
  <Slides>33</Slides>
  <Notes>33</Notes>
  <TotalTime>1931</TotalTime>
  <HiddenSlides>0</HiddenSlides>
  <MMClips>1</MMClips>
  <ScaleCrop>0</ScaleCrop>
  <HeadingPairs>
    <vt:vector baseType="variant" size="4">
      <vt:variant>
        <vt:lpstr>Theme</vt:lpstr>
      </vt:variant>
      <vt:variant>
        <vt:i4>1</vt:i4>
      </vt:variant>
      <vt:variant>
        <vt:lpstr>Slide Titles</vt:lpstr>
      </vt:variant>
      <vt:variant>
        <vt:i4>33</vt:i4>
      </vt:variant>
    </vt:vector>
  </HeadingPairs>
  <TitlesOfParts>
    <vt:vector baseType="lpstr" size="34">
      <vt:lpstr>www.33ppt.com </vt:lpstr>
      <vt:lpstr>Slide 1</vt:lpstr>
      <vt:lpstr>Slide 2</vt:lpstr>
      <vt:lpstr>Slide 3</vt:lpstr>
      <vt:lpstr>Slide 4</vt:lpstr>
      <vt:lpstr>Slide 5</vt:lpstr>
      <vt:lpstr>招聘与配置</vt:lpstr>
      <vt:lpstr>绩效考核</vt:lpstr>
      <vt:lpstr>绩效考核的调查反馈</vt:lpstr>
      <vt:lpstr>薪酬福利</vt:lpstr>
      <vt:lpstr>劳动关系</vt:lpstr>
      <vt:lpstr>Slide 11</vt:lpstr>
      <vt:lpstr>制度的执行与推动</vt:lpstr>
      <vt:lpstr>日常办公事务管理</vt:lpstr>
      <vt:lpstr>企业文化建设</vt:lpstr>
      <vt:lpstr>企业文化建设</vt:lpstr>
      <vt:lpstr>企业文化建设</vt:lpstr>
      <vt:lpstr>企业文化建设</vt:lpstr>
      <vt:lpstr>外部事务</vt:lpstr>
      <vt:lpstr>领导交办事项</vt:lpstr>
      <vt:lpstr>Slide 20</vt:lpstr>
      <vt:lpstr>工作的不足之处</vt:lpstr>
      <vt:lpstr>工作的不足之处</vt:lpstr>
      <vt:lpstr>改进不足的办法</vt:lpstr>
      <vt:lpstr>Slide 24</vt:lpstr>
      <vt:lpstr>Slide 25</vt:lpstr>
      <vt:lpstr>建立完善的人事行政制度</vt:lpstr>
      <vt:lpstr>人才储备与激励机制</vt:lpstr>
      <vt:lpstr>培训与开发</vt:lpstr>
      <vt:lpstr>绩效与薪酬管理</vt:lpstr>
      <vt:lpstr>企业文化建设</vt:lpstr>
      <vt:lpstr>其它工作</vt:lpstr>
      <vt:lpstr>Slide 32</vt:lpstr>
      <vt:lpstr>Slide 33</vt:lpstr>
    </vt:vector>
  </TitlesOfParts>
  <LinksUpToDate>0</LinksUpToDate>
  <SharedDoc>0</SharedDoc>
  <HyperlinksChanged>0</HyperlinksChanged>
  <Application>Aspose.Slides for .NET</Application>
  <AppVersion>16.0900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www.515ppt.com</dc:title>
  <cp:category>www.515ppt.com</cp:category>
  <dc:creator>www.515ppt.com</dc:creator>
  <dc:description>更多精品文档，请访问www.515ppt.com</dc:description>
  <cp:keywords>更多精品文档，请访问www.515ppt.com</cp:keywords>
  <cp:lastModifiedBy>www.515ppt.com</cp:lastModifiedBy>
  <cp:revision>685</cp:revision>
  <dcterms:created xsi:type="dcterms:W3CDTF">2016-10-10T14:13:29Z</dcterms:created>
  <dcterms:modified xsi:type="dcterms:W3CDTF">2018-11-07T03:21:22Z</dcterms:modified>
  <dc:subject>www.515ppt.com</dc:subject>
</cp:coreProperties>
</file>